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364" r:id="rId3"/>
    <p:sldId id="314" r:id="rId4"/>
    <p:sldId id="302" r:id="rId5"/>
    <p:sldId id="304" r:id="rId6"/>
    <p:sldId id="305" r:id="rId7"/>
    <p:sldId id="308" r:id="rId8"/>
    <p:sldId id="312" r:id="rId9"/>
    <p:sldId id="313" r:id="rId10"/>
    <p:sldId id="315" r:id="rId11"/>
    <p:sldId id="316" r:id="rId12"/>
    <p:sldId id="318" r:id="rId13"/>
    <p:sldId id="319" r:id="rId14"/>
    <p:sldId id="317" r:id="rId15"/>
    <p:sldId id="324" r:id="rId16"/>
    <p:sldId id="325" r:id="rId17"/>
    <p:sldId id="369" r:id="rId18"/>
    <p:sldId id="328" r:id="rId19"/>
    <p:sldId id="330" r:id="rId20"/>
    <p:sldId id="326" r:id="rId21"/>
    <p:sldId id="327" r:id="rId22"/>
    <p:sldId id="329" r:id="rId23"/>
    <p:sldId id="331" r:id="rId24"/>
    <p:sldId id="300" r:id="rId25"/>
    <p:sldId id="368" r:id="rId26"/>
    <p:sldId id="370" r:id="rId27"/>
    <p:sldId id="310" r:id="rId28"/>
    <p:sldId id="365" r:id="rId29"/>
    <p:sldId id="321" r:id="rId30"/>
    <p:sldId id="340" r:id="rId31"/>
    <p:sldId id="333" r:id="rId32"/>
    <p:sldId id="334" r:id="rId33"/>
    <p:sldId id="336" r:id="rId34"/>
    <p:sldId id="339" r:id="rId35"/>
    <p:sldId id="344" r:id="rId36"/>
    <p:sldId id="338" r:id="rId37"/>
    <p:sldId id="343" r:id="rId38"/>
    <p:sldId id="346" r:id="rId39"/>
    <p:sldId id="347" r:id="rId40"/>
    <p:sldId id="358" r:id="rId41"/>
    <p:sldId id="360" r:id="rId42"/>
    <p:sldId id="348" r:id="rId43"/>
    <p:sldId id="349" r:id="rId44"/>
    <p:sldId id="351" r:id="rId45"/>
    <p:sldId id="352" r:id="rId46"/>
    <p:sldId id="355" r:id="rId47"/>
    <p:sldId id="322" r:id="rId48"/>
    <p:sldId id="301" r:id="rId49"/>
    <p:sldId id="297" r:id="rId50"/>
    <p:sldId id="290" r:id="rId51"/>
    <p:sldId id="367" r:id="rId52"/>
    <p:sldId id="366" r:id="rId53"/>
    <p:sldId id="363" r:id="rId54"/>
    <p:sldId id="353" r:id="rId55"/>
    <p:sldId id="356" r:id="rId56"/>
    <p:sldId id="357" r:id="rId57"/>
  </p:sldIdLst>
  <p:sldSz cx="9144000" cy="6858000" type="screen4x3"/>
  <p:notesSz cx="7099300" cy="10234613"/>
  <p:custDataLst>
    <p:tags r:id="rId60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>
        <p:scale>
          <a:sx n="70" d="100"/>
          <a:sy n="70" d="100"/>
        </p:scale>
        <p:origin x="-109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-2640" y="-96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image" Target="../media/image68.wmf"/><Relationship Id="rId18" Type="http://schemas.openxmlformats.org/officeDocument/2006/relationships/image" Target="../media/image7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12" Type="http://schemas.openxmlformats.org/officeDocument/2006/relationships/image" Target="../media/image67.wmf"/><Relationship Id="rId17" Type="http://schemas.openxmlformats.org/officeDocument/2006/relationships/image" Target="../media/image72.wmf"/><Relationship Id="rId2" Type="http://schemas.openxmlformats.org/officeDocument/2006/relationships/image" Target="../media/image57.wmf"/><Relationship Id="rId16" Type="http://schemas.openxmlformats.org/officeDocument/2006/relationships/image" Target="../media/image71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11" Type="http://schemas.openxmlformats.org/officeDocument/2006/relationships/image" Target="../media/image66.wmf"/><Relationship Id="rId5" Type="http://schemas.openxmlformats.org/officeDocument/2006/relationships/image" Target="../media/image60.wmf"/><Relationship Id="rId15" Type="http://schemas.openxmlformats.org/officeDocument/2006/relationships/image" Target="../media/image70.wmf"/><Relationship Id="rId10" Type="http://schemas.openxmlformats.org/officeDocument/2006/relationships/image" Target="../media/image65.wmf"/><Relationship Id="rId4" Type="http://schemas.openxmlformats.org/officeDocument/2006/relationships/image" Target="../media/image59.wmf"/><Relationship Id="rId9" Type="http://schemas.openxmlformats.org/officeDocument/2006/relationships/image" Target="../media/image64.wmf"/><Relationship Id="rId14" Type="http://schemas.openxmlformats.org/officeDocument/2006/relationships/image" Target="../media/image69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13" Type="http://schemas.openxmlformats.org/officeDocument/2006/relationships/image" Target="../media/image47.wmf"/><Relationship Id="rId18" Type="http://schemas.openxmlformats.org/officeDocument/2006/relationships/image" Target="../media/image92.wmf"/><Relationship Id="rId3" Type="http://schemas.openxmlformats.org/officeDocument/2006/relationships/image" Target="../media/image80.wmf"/><Relationship Id="rId7" Type="http://schemas.openxmlformats.org/officeDocument/2006/relationships/image" Target="../media/image46.wmf"/><Relationship Id="rId12" Type="http://schemas.openxmlformats.org/officeDocument/2006/relationships/image" Target="../media/image87.wmf"/><Relationship Id="rId17" Type="http://schemas.openxmlformats.org/officeDocument/2006/relationships/image" Target="../media/image91.wmf"/><Relationship Id="rId2" Type="http://schemas.openxmlformats.org/officeDocument/2006/relationships/image" Target="../media/image79.wmf"/><Relationship Id="rId16" Type="http://schemas.openxmlformats.org/officeDocument/2006/relationships/image" Target="../media/image90.wmf"/><Relationship Id="rId20" Type="http://schemas.openxmlformats.org/officeDocument/2006/relationships/image" Target="../media/image94.wmf"/><Relationship Id="rId1" Type="http://schemas.openxmlformats.org/officeDocument/2006/relationships/image" Target="../media/image45.wmf"/><Relationship Id="rId6" Type="http://schemas.openxmlformats.org/officeDocument/2006/relationships/image" Target="../media/image83.wmf"/><Relationship Id="rId11" Type="http://schemas.openxmlformats.org/officeDocument/2006/relationships/image" Target="../media/image86.wmf"/><Relationship Id="rId5" Type="http://schemas.openxmlformats.org/officeDocument/2006/relationships/image" Target="../media/image82.wmf"/><Relationship Id="rId15" Type="http://schemas.openxmlformats.org/officeDocument/2006/relationships/image" Target="../media/image89.wmf"/><Relationship Id="rId10" Type="http://schemas.openxmlformats.org/officeDocument/2006/relationships/image" Target="../media/image85.wmf"/><Relationship Id="rId19" Type="http://schemas.openxmlformats.org/officeDocument/2006/relationships/image" Target="../media/image93.wmf"/><Relationship Id="rId4" Type="http://schemas.openxmlformats.org/officeDocument/2006/relationships/image" Target="../media/image81.wmf"/><Relationship Id="rId9" Type="http://schemas.openxmlformats.org/officeDocument/2006/relationships/image" Target="../media/image44.wmf"/><Relationship Id="rId14" Type="http://schemas.openxmlformats.org/officeDocument/2006/relationships/image" Target="../media/image8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13" Type="http://schemas.openxmlformats.org/officeDocument/2006/relationships/image" Target="../media/image47.wmf"/><Relationship Id="rId18" Type="http://schemas.openxmlformats.org/officeDocument/2006/relationships/image" Target="../media/image115.wmf"/><Relationship Id="rId3" Type="http://schemas.openxmlformats.org/officeDocument/2006/relationships/image" Target="../media/image80.wmf"/><Relationship Id="rId7" Type="http://schemas.openxmlformats.org/officeDocument/2006/relationships/image" Target="../media/image46.wmf"/><Relationship Id="rId12" Type="http://schemas.openxmlformats.org/officeDocument/2006/relationships/image" Target="../media/image87.wmf"/><Relationship Id="rId17" Type="http://schemas.openxmlformats.org/officeDocument/2006/relationships/image" Target="../media/image91.wmf"/><Relationship Id="rId2" Type="http://schemas.openxmlformats.org/officeDocument/2006/relationships/image" Target="../media/image79.wmf"/><Relationship Id="rId16" Type="http://schemas.openxmlformats.org/officeDocument/2006/relationships/image" Target="../media/image90.wmf"/><Relationship Id="rId20" Type="http://schemas.openxmlformats.org/officeDocument/2006/relationships/image" Target="../media/image117.wmf"/><Relationship Id="rId1" Type="http://schemas.openxmlformats.org/officeDocument/2006/relationships/image" Target="../media/image45.wmf"/><Relationship Id="rId6" Type="http://schemas.openxmlformats.org/officeDocument/2006/relationships/image" Target="../media/image83.wmf"/><Relationship Id="rId11" Type="http://schemas.openxmlformats.org/officeDocument/2006/relationships/image" Target="../media/image86.wmf"/><Relationship Id="rId5" Type="http://schemas.openxmlformats.org/officeDocument/2006/relationships/image" Target="../media/image82.wmf"/><Relationship Id="rId15" Type="http://schemas.openxmlformats.org/officeDocument/2006/relationships/image" Target="../media/image89.wmf"/><Relationship Id="rId10" Type="http://schemas.openxmlformats.org/officeDocument/2006/relationships/image" Target="../media/image85.wmf"/><Relationship Id="rId19" Type="http://schemas.openxmlformats.org/officeDocument/2006/relationships/image" Target="../media/image116.wmf"/><Relationship Id="rId4" Type="http://schemas.openxmlformats.org/officeDocument/2006/relationships/image" Target="../media/image81.wmf"/><Relationship Id="rId9" Type="http://schemas.openxmlformats.org/officeDocument/2006/relationships/image" Target="../media/image44.wmf"/><Relationship Id="rId14" Type="http://schemas.openxmlformats.org/officeDocument/2006/relationships/image" Target="../media/image8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7" Type="http://schemas.openxmlformats.org/officeDocument/2006/relationships/image" Target="../media/image125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Relationship Id="rId6" Type="http://schemas.openxmlformats.org/officeDocument/2006/relationships/image" Target="../media/image124.wmf"/><Relationship Id="rId5" Type="http://schemas.openxmlformats.org/officeDocument/2006/relationships/image" Target="../media/image123.wmf"/><Relationship Id="rId4" Type="http://schemas.openxmlformats.org/officeDocument/2006/relationships/image" Target="../media/image12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13" Type="http://schemas.openxmlformats.org/officeDocument/2006/relationships/image" Target="../media/image47.wmf"/><Relationship Id="rId3" Type="http://schemas.openxmlformats.org/officeDocument/2006/relationships/image" Target="../media/image80.wmf"/><Relationship Id="rId7" Type="http://schemas.openxmlformats.org/officeDocument/2006/relationships/image" Target="../media/image46.wmf"/><Relationship Id="rId12" Type="http://schemas.openxmlformats.org/officeDocument/2006/relationships/image" Target="../media/image87.wmf"/><Relationship Id="rId2" Type="http://schemas.openxmlformats.org/officeDocument/2006/relationships/image" Target="../media/image79.wmf"/><Relationship Id="rId16" Type="http://schemas.openxmlformats.org/officeDocument/2006/relationships/image" Target="../media/image91.wmf"/><Relationship Id="rId1" Type="http://schemas.openxmlformats.org/officeDocument/2006/relationships/image" Target="../media/image45.wmf"/><Relationship Id="rId6" Type="http://schemas.openxmlformats.org/officeDocument/2006/relationships/image" Target="../media/image83.wmf"/><Relationship Id="rId11" Type="http://schemas.openxmlformats.org/officeDocument/2006/relationships/image" Target="../media/image86.wmf"/><Relationship Id="rId5" Type="http://schemas.openxmlformats.org/officeDocument/2006/relationships/image" Target="../media/image82.wmf"/><Relationship Id="rId15" Type="http://schemas.openxmlformats.org/officeDocument/2006/relationships/image" Target="../media/image90.wmf"/><Relationship Id="rId10" Type="http://schemas.openxmlformats.org/officeDocument/2006/relationships/image" Target="../media/image85.wmf"/><Relationship Id="rId4" Type="http://schemas.openxmlformats.org/officeDocument/2006/relationships/image" Target="../media/image81.wmf"/><Relationship Id="rId9" Type="http://schemas.openxmlformats.org/officeDocument/2006/relationships/image" Target="../media/image44.wmf"/><Relationship Id="rId14" Type="http://schemas.openxmlformats.org/officeDocument/2006/relationships/image" Target="../media/image88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13" Type="http://schemas.openxmlformats.org/officeDocument/2006/relationships/image" Target="../media/image47.wmf"/><Relationship Id="rId3" Type="http://schemas.openxmlformats.org/officeDocument/2006/relationships/image" Target="../media/image80.wmf"/><Relationship Id="rId7" Type="http://schemas.openxmlformats.org/officeDocument/2006/relationships/image" Target="../media/image46.wmf"/><Relationship Id="rId12" Type="http://schemas.openxmlformats.org/officeDocument/2006/relationships/image" Target="../media/image87.wmf"/><Relationship Id="rId2" Type="http://schemas.openxmlformats.org/officeDocument/2006/relationships/image" Target="../media/image79.wmf"/><Relationship Id="rId16" Type="http://schemas.openxmlformats.org/officeDocument/2006/relationships/image" Target="../media/image91.wmf"/><Relationship Id="rId1" Type="http://schemas.openxmlformats.org/officeDocument/2006/relationships/image" Target="../media/image45.wmf"/><Relationship Id="rId6" Type="http://schemas.openxmlformats.org/officeDocument/2006/relationships/image" Target="../media/image83.wmf"/><Relationship Id="rId11" Type="http://schemas.openxmlformats.org/officeDocument/2006/relationships/image" Target="../media/image86.wmf"/><Relationship Id="rId5" Type="http://schemas.openxmlformats.org/officeDocument/2006/relationships/image" Target="../media/image82.wmf"/><Relationship Id="rId15" Type="http://schemas.openxmlformats.org/officeDocument/2006/relationships/image" Target="../media/image90.wmf"/><Relationship Id="rId10" Type="http://schemas.openxmlformats.org/officeDocument/2006/relationships/image" Target="../media/image85.wmf"/><Relationship Id="rId4" Type="http://schemas.openxmlformats.org/officeDocument/2006/relationships/image" Target="../media/image81.wmf"/><Relationship Id="rId9" Type="http://schemas.openxmlformats.org/officeDocument/2006/relationships/image" Target="../media/image44.wmf"/><Relationship Id="rId14" Type="http://schemas.openxmlformats.org/officeDocument/2006/relationships/image" Target="../media/image8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D361270-6966-4FBE-B5AD-919537505ACD}" type="datetimeFigureOut">
              <a:rPr lang="it-IT" smtClean="0"/>
              <a:pPr/>
              <a:t>25/03/2012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r>
              <a:rPr lang="it-IT" smtClean="0"/>
              <a:t>MLtpDC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54A4F1E-18F1-4645-818B-9E0FC1BD4FC0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6C0C41E-85EB-4083-8831-21BAECD0EF36}" type="datetimeFigureOut">
              <a:rPr lang="it-IT" smtClean="0"/>
              <a:pPr/>
              <a:t>25/03/2012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r>
              <a:rPr lang="it-IT" smtClean="0"/>
              <a:t>MLtpDC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90F4878-5E19-4490-86CE-BE8FC8E7C41E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E5049E3-DF63-47AB-A926-DDED3049C826}" type="datetime1">
              <a:rPr lang="it-IT" smtClean="0"/>
              <a:pPr/>
              <a:t>25/03/2012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MLtpDC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4878-5E19-4490-86CE-BE8FC8E7C41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76C9A15-1B69-4E13-9F51-80586FAD1F25}" type="datetime1">
              <a:rPr lang="it-IT" smtClean="0"/>
              <a:pPr/>
              <a:t>25/03/2012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MLtpDC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4878-5E19-4490-86CE-BE8FC8E7C41E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  <a:cs typeface="Courier New" pitchFamily="49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cs typeface="Courier New" pitchFamily="49" charset="0"/>
              </a:defRPr>
            </a:lvl1pPr>
            <a:lvl2pPr>
              <a:defRPr>
                <a:latin typeface="+mn-lt"/>
                <a:cs typeface="Courier New" pitchFamily="49" charset="0"/>
              </a:defRPr>
            </a:lvl2pPr>
            <a:lvl3pPr>
              <a:defRPr>
                <a:latin typeface="+mn-lt"/>
                <a:cs typeface="Courier New" pitchFamily="49" charset="0"/>
              </a:defRPr>
            </a:lvl3pPr>
            <a:lvl4pPr>
              <a:defRPr>
                <a:latin typeface="+mn-lt"/>
                <a:cs typeface="Courier New" pitchFamily="49" charset="0"/>
              </a:defRPr>
            </a:lvl4pPr>
            <a:lvl5pPr>
              <a:defRPr>
                <a:latin typeface="+mn-lt"/>
                <a:cs typeface="Courier New" pitchFamily="49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cs typeface="Courier New" pitchFamily="49" charset="0"/>
              </a:defRPr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Courier New" pitchFamily="49" charset="0"/>
              </a:defRPr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  <a:cs typeface="Courier New" pitchFamily="49" charset="0"/>
              </a:defRPr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  <a:cs typeface="Courier New" pitchFamily="49" charset="0"/>
              </a:defRPr>
            </a:lvl1pPr>
          </a:lstStyle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6356350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j-lt"/>
                <a:cs typeface="Courier New" pitchFamily="49" charset="0"/>
              </a:defRPr>
            </a:lvl1pPr>
          </a:lstStyle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  <a:cs typeface="Courier New" pitchFamily="49" charset="0"/>
              </a:defRPr>
            </a:lvl1pPr>
          </a:lstStyle>
          <a:p>
            <a:fld id="{023C8E85-256A-4B4C-8643-13A9CAB844B0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Courier New" pitchFamily="49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Courier New" pitchFamily="49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Courier New" pitchFamily="49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Courier New" pitchFamily="49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Courier New" pitchFamily="49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Courier New" pitchFamily="49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oleObject" Target="../embeddings/oleObject20.bin"/><Relationship Id="rId18" Type="http://schemas.openxmlformats.org/officeDocument/2006/relationships/oleObject" Target="../embeddings/oleObject25.bin"/><Relationship Id="rId26" Type="http://schemas.openxmlformats.org/officeDocument/2006/relationships/oleObject" Target="../embeddings/oleObject33.bin"/><Relationship Id="rId3" Type="http://schemas.openxmlformats.org/officeDocument/2006/relationships/image" Target="../media/image74.png"/><Relationship Id="rId21" Type="http://schemas.openxmlformats.org/officeDocument/2006/relationships/oleObject" Target="../embeddings/oleObject28.bin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9.bin"/><Relationship Id="rId17" Type="http://schemas.openxmlformats.org/officeDocument/2006/relationships/oleObject" Target="../embeddings/oleObject24.bin"/><Relationship Id="rId25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3.bin"/><Relationship Id="rId20" Type="http://schemas.openxmlformats.org/officeDocument/2006/relationships/oleObject" Target="../embeddings/oleObject27.bin"/><Relationship Id="rId29" Type="http://schemas.openxmlformats.org/officeDocument/2006/relationships/image" Target="../media/image78.pn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8.bin"/><Relationship Id="rId24" Type="http://schemas.openxmlformats.org/officeDocument/2006/relationships/oleObject" Target="../embeddings/oleObject31.bin"/><Relationship Id="rId5" Type="http://schemas.openxmlformats.org/officeDocument/2006/relationships/image" Target="../media/image76.png"/><Relationship Id="rId15" Type="http://schemas.openxmlformats.org/officeDocument/2006/relationships/oleObject" Target="../embeddings/oleObject22.bin"/><Relationship Id="rId23" Type="http://schemas.openxmlformats.org/officeDocument/2006/relationships/oleObject" Target="../embeddings/oleObject30.bin"/><Relationship Id="rId28" Type="http://schemas.openxmlformats.org/officeDocument/2006/relationships/image" Target="../media/image77.png"/><Relationship Id="rId10" Type="http://schemas.openxmlformats.org/officeDocument/2006/relationships/oleObject" Target="../embeddings/oleObject17.bin"/><Relationship Id="rId19" Type="http://schemas.openxmlformats.org/officeDocument/2006/relationships/oleObject" Target="../embeddings/oleObject26.bin"/><Relationship Id="rId4" Type="http://schemas.openxmlformats.org/officeDocument/2006/relationships/image" Target="../media/image75.png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21.bin"/><Relationship Id="rId22" Type="http://schemas.openxmlformats.org/officeDocument/2006/relationships/oleObject" Target="../embeddings/oleObject29.bin"/><Relationship Id="rId27" Type="http://schemas.openxmlformats.org/officeDocument/2006/relationships/oleObject" Target="../embeddings/oleObject3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oleObject" Target="../embeddings/oleObject45.bin"/><Relationship Id="rId18" Type="http://schemas.openxmlformats.org/officeDocument/2006/relationships/oleObject" Target="../embeddings/oleObject50.bin"/><Relationship Id="rId3" Type="http://schemas.openxmlformats.org/officeDocument/2006/relationships/oleObject" Target="../embeddings/oleObject35.bin"/><Relationship Id="rId21" Type="http://schemas.openxmlformats.org/officeDocument/2006/relationships/oleObject" Target="../embeddings/oleObject53.bin"/><Relationship Id="rId7" Type="http://schemas.openxmlformats.org/officeDocument/2006/relationships/oleObject" Target="../embeddings/oleObject39.bin"/><Relationship Id="rId12" Type="http://schemas.openxmlformats.org/officeDocument/2006/relationships/oleObject" Target="../embeddings/oleObject44.bin"/><Relationship Id="rId17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8.bin"/><Relationship Id="rId20" Type="http://schemas.openxmlformats.org/officeDocument/2006/relationships/oleObject" Target="../embeddings/oleObject52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8.bin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7.bin"/><Relationship Id="rId10" Type="http://schemas.openxmlformats.org/officeDocument/2006/relationships/oleObject" Target="../embeddings/oleObject42.bin"/><Relationship Id="rId19" Type="http://schemas.openxmlformats.org/officeDocument/2006/relationships/oleObject" Target="../embeddings/oleObject51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41.bin"/><Relationship Id="rId14" Type="http://schemas.openxmlformats.org/officeDocument/2006/relationships/oleObject" Target="../embeddings/oleObject46.bin"/><Relationship Id="rId22" Type="http://schemas.openxmlformats.org/officeDocument/2006/relationships/oleObject" Target="../embeddings/oleObject5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13" Type="http://schemas.openxmlformats.org/officeDocument/2006/relationships/oleObject" Target="../embeddings/oleObject63.bin"/><Relationship Id="rId18" Type="http://schemas.openxmlformats.org/officeDocument/2006/relationships/oleObject" Target="../embeddings/oleObject68.bin"/><Relationship Id="rId3" Type="http://schemas.openxmlformats.org/officeDocument/2006/relationships/notesSlide" Target="../notesSlides/notesSlide2.xml"/><Relationship Id="rId21" Type="http://schemas.openxmlformats.org/officeDocument/2006/relationships/oleObject" Target="../embeddings/oleObject71.bin"/><Relationship Id="rId7" Type="http://schemas.openxmlformats.org/officeDocument/2006/relationships/oleObject" Target="../embeddings/oleObject57.bin"/><Relationship Id="rId12" Type="http://schemas.openxmlformats.org/officeDocument/2006/relationships/oleObject" Target="../embeddings/oleObject62.bin"/><Relationship Id="rId17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6.bin"/><Relationship Id="rId20" Type="http://schemas.openxmlformats.org/officeDocument/2006/relationships/oleObject" Target="../embeddings/oleObject70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56.bin"/><Relationship Id="rId11" Type="http://schemas.openxmlformats.org/officeDocument/2006/relationships/oleObject" Target="../embeddings/oleObject61.bin"/><Relationship Id="rId24" Type="http://schemas.openxmlformats.org/officeDocument/2006/relationships/oleObject" Target="../embeddings/oleObject74.bin"/><Relationship Id="rId5" Type="http://schemas.openxmlformats.org/officeDocument/2006/relationships/oleObject" Target="../embeddings/oleObject55.bin"/><Relationship Id="rId15" Type="http://schemas.openxmlformats.org/officeDocument/2006/relationships/oleObject" Target="../embeddings/oleObject65.bin"/><Relationship Id="rId23" Type="http://schemas.openxmlformats.org/officeDocument/2006/relationships/oleObject" Target="../embeddings/oleObject73.bin"/><Relationship Id="rId10" Type="http://schemas.openxmlformats.org/officeDocument/2006/relationships/oleObject" Target="../embeddings/oleObject60.bin"/><Relationship Id="rId19" Type="http://schemas.openxmlformats.org/officeDocument/2006/relationships/oleObject" Target="../embeddings/oleObject69.bin"/><Relationship Id="rId4" Type="http://schemas.openxmlformats.org/officeDocument/2006/relationships/image" Target="../media/image118.png"/><Relationship Id="rId9" Type="http://schemas.openxmlformats.org/officeDocument/2006/relationships/oleObject" Target="../embeddings/oleObject59.bin"/><Relationship Id="rId14" Type="http://schemas.openxmlformats.org/officeDocument/2006/relationships/oleObject" Target="../embeddings/oleObject64.bin"/><Relationship Id="rId22" Type="http://schemas.openxmlformats.org/officeDocument/2006/relationships/oleObject" Target="../embeddings/oleObject72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8.bin"/><Relationship Id="rId5" Type="http://schemas.openxmlformats.org/officeDocument/2006/relationships/oleObject" Target="../embeddings/oleObject77.bin"/><Relationship Id="rId4" Type="http://schemas.openxmlformats.org/officeDocument/2006/relationships/oleObject" Target="../embeddings/oleObject76.bin"/><Relationship Id="rId9" Type="http://schemas.openxmlformats.org/officeDocument/2006/relationships/oleObject" Target="../embeddings/oleObject81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13" Type="http://schemas.openxmlformats.org/officeDocument/2006/relationships/oleObject" Target="../embeddings/oleObject91.bin"/><Relationship Id="rId18" Type="http://schemas.openxmlformats.org/officeDocument/2006/relationships/oleObject" Target="../embeddings/oleObject96.bin"/><Relationship Id="rId3" Type="http://schemas.openxmlformats.org/officeDocument/2006/relationships/image" Target="../media/image127.png"/><Relationship Id="rId7" Type="http://schemas.openxmlformats.org/officeDocument/2006/relationships/oleObject" Target="../embeddings/oleObject85.bin"/><Relationship Id="rId12" Type="http://schemas.openxmlformats.org/officeDocument/2006/relationships/oleObject" Target="../embeddings/oleObject90.bin"/><Relationship Id="rId17" Type="http://schemas.openxmlformats.org/officeDocument/2006/relationships/oleObject" Target="../embeddings/oleObject9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4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4.bin"/><Relationship Id="rId11" Type="http://schemas.openxmlformats.org/officeDocument/2006/relationships/oleObject" Target="../embeddings/oleObject89.bin"/><Relationship Id="rId5" Type="http://schemas.openxmlformats.org/officeDocument/2006/relationships/oleObject" Target="../embeddings/oleObject83.bin"/><Relationship Id="rId15" Type="http://schemas.openxmlformats.org/officeDocument/2006/relationships/oleObject" Target="../embeddings/oleObject93.bin"/><Relationship Id="rId10" Type="http://schemas.openxmlformats.org/officeDocument/2006/relationships/oleObject" Target="../embeddings/oleObject88.bin"/><Relationship Id="rId19" Type="http://schemas.openxmlformats.org/officeDocument/2006/relationships/oleObject" Target="../embeddings/oleObject97.bin"/><Relationship Id="rId4" Type="http://schemas.openxmlformats.org/officeDocument/2006/relationships/oleObject" Target="../embeddings/oleObject82.bin"/><Relationship Id="rId9" Type="http://schemas.openxmlformats.org/officeDocument/2006/relationships/oleObject" Target="../embeddings/oleObject87.bin"/><Relationship Id="rId14" Type="http://schemas.openxmlformats.org/officeDocument/2006/relationships/oleObject" Target="../embeddings/oleObject92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13" Type="http://schemas.openxmlformats.org/officeDocument/2006/relationships/oleObject" Target="../embeddings/oleObject107.bin"/><Relationship Id="rId18" Type="http://schemas.openxmlformats.org/officeDocument/2006/relationships/oleObject" Target="../embeddings/oleObject112.bin"/><Relationship Id="rId3" Type="http://schemas.openxmlformats.org/officeDocument/2006/relationships/image" Target="../media/image128.png"/><Relationship Id="rId7" Type="http://schemas.openxmlformats.org/officeDocument/2006/relationships/oleObject" Target="../embeddings/oleObject101.bin"/><Relationship Id="rId12" Type="http://schemas.openxmlformats.org/officeDocument/2006/relationships/oleObject" Target="../embeddings/oleObject106.bin"/><Relationship Id="rId17" Type="http://schemas.openxmlformats.org/officeDocument/2006/relationships/oleObject" Target="../embeddings/oleObject111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0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00.bin"/><Relationship Id="rId11" Type="http://schemas.openxmlformats.org/officeDocument/2006/relationships/oleObject" Target="../embeddings/oleObject105.bin"/><Relationship Id="rId5" Type="http://schemas.openxmlformats.org/officeDocument/2006/relationships/oleObject" Target="../embeddings/oleObject99.bin"/><Relationship Id="rId15" Type="http://schemas.openxmlformats.org/officeDocument/2006/relationships/oleObject" Target="../embeddings/oleObject109.bin"/><Relationship Id="rId10" Type="http://schemas.openxmlformats.org/officeDocument/2006/relationships/oleObject" Target="../embeddings/oleObject104.bin"/><Relationship Id="rId19" Type="http://schemas.openxmlformats.org/officeDocument/2006/relationships/oleObject" Target="../embeddings/oleObject113.bin"/><Relationship Id="rId4" Type="http://schemas.openxmlformats.org/officeDocument/2006/relationships/oleObject" Target="../embeddings/oleObject98.bin"/><Relationship Id="rId9" Type="http://schemas.openxmlformats.org/officeDocument/2006/relationships/oleObject" Target="../embeddings/oleObject103.bin"/><Relationship Id="rId14" Type="http://schemas.openxmlformats.org/officeDocument/2006/relationships/oleObject" Target="../embeddings/oleObject108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4.bin"/><Relationship Id="rId7" Type="http://schemas.openxmlformats.org/officeDocument/2006/relationships/image" Target="../media/image1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32.png"/><Relationship Id="rId5" Type="http://schemas.openxmlformats.org/officeDocument/2006/relationships/oleObject" Target="../embeddings/oleObject116.bin"/><Relationship Id="rId4" Type="http://schemas.openxmlformats.org/officeDocument/2006/relationships/oleObject" Target="../embeddings/oleObject115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26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3568" y="112474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ea typeface="CMU Serif" pitchFamily="50" charset="0"/>
                <a:cs typeface="Courier New" pitchFamily="49" charset="0"/>
              </a:rPr>
              <a:t>PhD oral defense</a:t>
            </a:r>
          </a:p>
          <a:p>
            <a:pPr algn="ctr"/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ea typeface="CMU Serif" pitchFamily="50" charset="0"/>
                <a:cs typeface="Courier New" pitchFamily="49" charset="0"/>
              </a:rPr>
              <a:t>26th March 2012</a:t>
            </a:r>
            <a:endParaRPr lang="it-IT" sz="2400" dirty="0">
              <a:solidFill>
                <a:schemeClr val="accent1">
                  <a:lumMod val="75000"/>
                </a:schemeClr>
              </a:solidFill>
              <a:ea typeface="CMU Serif" pitchFamily="50" charset="0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/>
          </a:bodyPr>
          <a:lstStyle/>
          <a:p>
            <a:r>
              <a:rPr lang="it-IT" i="1" dirty="0" smtClean="0">
                <a:solidFill>
                  <a:schemeClr val="accent1">
                    <a:lumMod val="50000"/>
                  </a:schemeClr>
                </a:solidFill>
              </a:rPr>
              <a:t>Spacetime metrology </a:t>
            </a:r>
            <a:br>
              <a:rPr lang="it-IT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it-IT" i="1" dirty="0" smtClean="0">
                <a:solidFill>
                  <a:schemeClr val="accent1">
                    <a:lumMod val="50000"/>
                  </a:schemeClr>
                </a:solidFill>
              </a:rPr>
              <a:t>with LISA Pathfinder</a:t>
            </a:r>
            <a:endParaRPr lang="it-IT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116082"/>
            <a:ext cx="8352928" cy="680678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Giuseppe Congedo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07939"/>
            <a:ext cx="1319189" cy="131918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190500" dist="38099" dir="2700000" algn="ctr" rotWithShape="0">
              <a:srgbClr val="FFFFFF">
                <a:alpha val="50000"/>
              </a:srgbClr>
            </a:outerShdw>
          </a:effectLst>
        </p:spPr>
      </p:pic>
      <p:pic>
        <p:nvPicPr>
          <p:cNvPr id="12" name="Picture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3536" y="332656"/>
            <a:ext cx="3314648" cy="73713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254000" dist="88899" dir="2700000" algn="ctr" rotWithShape="0">
              <a:srgbClr val="FFFFFF">
                <a:alpha val="75000"/>
              </a:srgbClr>
            </a:outerShdw>
          </a:effectLst>
        </p:spPr>
      </p:pic>
      <p:pic>
        <p:nvPicPr>
          <p:cNvPr id="20" name="Immagine 19" descr="41_digital_logo_grey_HI.png"/>
          <p:cNvPicPr>
            <a:picLocks noChangeAspect="1"/>
          </p:cNvPicPr>
          <p:nvPr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-21681" y="71414"/>
            <a:ext cx="1307533" cy="645614"/>
          </a:xfrm>
          <a:prstGeom prst="rect">
            <a:avLst/>
          </a:prstGeom>
        </p:spPr>
      </p:pic>
      <p:pic>
        <p:nvPicPr>
          <p:cNvPr id="21" name="Immagine 20" descr="asi.png"/>
          <p:cNvPicPr>
            <a:picLocks noChangeAspect="1"/>
          </p:cNvPicPr>
          <p:nvPr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119046" y="714365"/>
            <a:ext cx="1050124" cy="642933"/>
          </a:xfrm>
          <a:prstGeom prst="rect">
            <a:avLst/>
          </a:prstGeom>
        </p:spPr>
      </p:pic>
      <p:pic>
        <p:nvPicPr>
          <p:cNvPr id="23" name="Immagine 22" descr="INFN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59632" y="332656"/>
            <a:ext cx="729504" cy="714915"/>
          </a:xfrm>
          <a:prstGeom prst="rect">
            <a:avLst/>
          </a:prstGeom>
          <a:effectLst>
            <a:outerShdw blurRad="190500" dist="38100" dir="2700000" algn="ctr" rotWithShape="0">
              <a:schemeClr val="bg1">
                <a:alpha val="50000"/>
              </a:schemeClr>
            </a:outerShdw>
          </a:effectLst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771800" y="5013176"/>
          <a:ext cx="597666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149"/>
                <a:gridCol w="4648515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2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  <a:cs typeface="Courier New" pitchFamily="49" charset="0"/>
                        </a:rPr>
                        <a:t>Advisors:</a:t>
                      </a:r>
                      <a:endParaRPr lang="it-IT" sz="2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  <a:cs typeface="Courier New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  <a:cs typeface="Courier New" pitchFamily="49" charset="0"/>
                        </a:rPr>
                        <a:t>Prof. Stefano Vitale</a:t>
                      </a:r>
                      <a:endParaRPr lang="it-IT" sz="2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  <a:cs typeface="Courier New" pitchFamily="49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sz="2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  <a:cs typeface="Courier New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  <a:cs typeface="Courier New" pitchFamily="49" charset="0"/>
                        </a:rPr>
                        <a:t>Dr. Mauro Hueller</a:t>
                      </a:r>
                      <a:endParaRPr lang="it-IT" sz="2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  <a:cs typeface="Courier New" pitchFamily="49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064" y="1377717"/>
            <a:ext cx="4433432" cy="313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83568" y="2636912"/>
            <a:ext cx="3937018" cy="639316"/>
            <a:chOff x="2627784" y="4509120"/>
            <a:chExt cx="3409534" cy="553660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27784" y="4509120"/>
              <a:ext cx="781050" cy="542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86138" y="4509120"/>
              <a:ext cx="2651180" cy="553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1"/>
            <a:ext cx="8640960" cy="96470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600" dirty="0" smtClean="0"/>
              <a:t>LPF is a down-scaled version of the LISA arm, which is a sequence of 3 measurements: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Noise sources </a:t>
            </a:r>
            <a:br>
              <a:rPr lang="it-IT" dirty="0" smtClean="0"/>
            </a:br>
            <a:r>
              <a:rPr lang="it-IT" dirty="0" smtClean="0"/>
              <a:t>within the LISA arm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1520" y="3717032"/>
            <a:ext cx="8640960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55600" indent="-355600">
              <a:buFont typeface="Wingdings" pitchFamily="2" charset="2"/>
              <a:buChar char="§"/>
            </a:pPr>
            <a:r>
              <a:rPr lang="it-IT" sz="2600" dirty="0" smtClean="0">
                <a:latin typeface="Calibri" pitchFamily="34" charset="0"/>
                <a:cs typeface="Courier New" pitchFamily="49" charset="0"/>
              </a:rPr>
              <a:t>In LISA there are 3 main noise sources:</a:t>
            </a:r>
          </a:p>
          <a:p>
            <a:pPr marL="725488" indent="-363538">
              <a:buFont typeface="Courier New" pitchFamily="49" charset="0"/>
              <a:buChar char="─"/>
            </a:pPr>
            <a:r>
              <a:rPr lang="it-IT" sz="2600" u="sng" dirty="0" smtClean="0">
                <a:latin typeface="Calibri" pitchFamily="34" charset="0"/>
                <a:cs typeface="Courier New" pitchFamily="49" charset="0"/>
              </a:rPr>
              <a:t>laser frequency noise from armlength imbalances</a:t>
            </a:r>
            <a:r>
              <a:rPr lang="it-IT" sz="2600" dirty="0" smtClean="0">
                <a:latin typeface="Calibri" pitchFamily="34" charset="0"/>
                <a:cs typeface="Courier New" pitchFamily="49" charset="0"/>
              </a:rPr>
              <a:t>, compensated by TDI, not present in LPF</a:t>
            </a:r>
          </a:p>
          <a:p>
            <a:pPr marL="725488" indent="-363538">
              <a:buFont typeface="Courier New" pitchFamily="49" charset="0"/>
              <a:buChar char="─"/>
            </a:pPr>
            <a:r>
              <a:rPr lang="it-IT" sz="2600" u="sng" dirty="0" smtClean="0">
                <a:latin typeface="Calibri" pitchFamily="34" charset="0"/>
                <a:cs typeface="Courier New" pitchFamily="49" charset="0"/>
              </a:rPr>
              <a:t>parasitic differential accelerations</a:t>
            </a:r>
            <a:r>
              <a:rPr lang="it-IT" sz="2600" dirty="0" smtClean="0">
                <a:latin typeface="Calibri" pitchFamily="34" charset="0"/>
                <a:cs typeface="Courier New" pitchFamily="49" charset="0"/>
              </a:rPr>
              <a:t>, characterized with LPF</a:t>
            </a:r>
          </a:p>
          <a:p>
            <a:pPr marL="725488" indent="-363538">
              <a:buFont typeface="Courier New" pitchFamily="49" charset="0"/>
              <a:buChar char="─"/>
            </a:pPr>
            <a:r>
              <a:rPr lang="it-IT" sz="2600" u="sng" dirty="0" smtClean="0">
                <a:latin typeface="Calibri" pitchFamily="34" charset="0"/>
                <a:cs typeface="Courier New" pitchFamily="49" charset="0"/>
              </a:rPr>
              <a:t>sensing noise</a:t>
            </a:r>
            <a:r>
              <a:rPr lang="it-IT" sz="2600" dirty="0" smtClean="0">
                <a:latin typeface="Calibri" pitchFamily="34" charset="0"/>
                <a:cs typeface="Courier New" pitchFamily="49" charset="0"/>
              </a:rPr>
              <a:t> (photodiode readout), characterized with LPF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Laser frequency noise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6314" y="1772816"/>
            <a:ext cx="4830222" cy="3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9512" y="1700808"/>
            <a:ext cx="4752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In space, laser frequency </a:t>
            </a:r>
            <a:r>
              <a:rPr lang="it-IT" u="sng" dirty="0" smtClean="0">
                <a:latin typeface="Calibri" pitchFamily="34" charset="0"/>
                <a:cs typeface="Courier New" pitchFamily="49" charset="0"/>
              </a:rPr>
              <a:t>noise can not be suppressed as on-ground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: arm length imbalances of a few percent produce an unsuppressed frequency noise of</a:t>
            </a:r>
          </a:p>
          <a:p>
            <a:r>
              <a:rPr lang="it-IT" b="1" dirty="0" smtClean="0">
                <a:latin typeface="Calibri" pitchFamily="34" charset="0"/>
                <a:cs typeface="Courier New" pitchFamily="49" charset="0"/>
              </a:rPr>
              <a:t>10</a:t>
            </a:r>
            <a:r>
              <a:rPr lang="it-IT" b="1" baseline="30000" dirty="0" smtClean="0">
                <a:latin typeface="Calibri" pitchFamily="34" charset="0"/>
                <a:cs typeface="Courier New" pitchFamily="49" charset="0"/>
              </a:rPr>
              <a:t>-13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/√Hz (2x10</a:t>
            </a:r>
            <a:r>
              <a:rPr lang="it-IT" b="1" baseline="30000" dirty="0" smtClean="0">
                <a:latin typeface="Calibri" pitchFamily="34" charset="0"/>
                <a:cs typeface="Courier New" pitchFamily="49" charset="0"/>
              </a:rPr>
              <a:t>-7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ms</a:t>
            </a:r>
            <a:r>
              <a:rPr lang="it-IT" b="1" baseline="30000" dirty="0" smtClean="0">
                <a:latin typeface="Calibri" pitchFamily="34" charset="0"/>
                <a:cs typeface="Courier New" pitchFamily="49" charset="0"/>
              </a:rPr>
              <a:t>-2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/√Hz) @1mHz</a:t>
            </a:r>
            <a:endParaRPr lang="it-IT" b="1" dirty="0">
              <a:latin typeface="Calibri" pitchFamily="34" charset="0"/>
              <a:cs typeface="Courier New" pitchFamily="49" charset="0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7" y="3397944"/>
            <a:ext cx="3744469" cy="75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659" y="5661248"/>
            <a:ext cx="7197669" cy="700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804248" y="5199583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i="1" dirty="0" smtClean="0">
                <a:latin typeface="Calibri" pitchFamily="34" charset="0"/>
                <a:cs typeface="Courier New" pitchFamily="49" charset="0"/>
              </a:rPr>
              <a:t>σ</a:t>
            </a:r>
            <a:r>
              <a:rPr lang="it-IT" sz="2400" b="1" baseline="-25000" dirty="0" smtClean="0">
                <a:latin typeface="Calibri" pitchFamily="34" charset="0"/>
                <a:cs typeface="Courier New" pitchFamily="49" charset="0"/>
              </a:rPr>
              <a:t>1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'</a:t>
            </a:r>
            <a:endParaRPr lang="it-IT" sz="2400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4048" y="239127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i="1" dirty="0" smtClean="0">
                <a:latin typeface="Calibri" pitchFamily="34" charset="0"/>
                <a:cs typeface="Courier New" pitchFamily="49" charset="0"/>
              </a:rPr>
              <a:t>σ</a:t>
            </a:r>
            <a:r>
              <a:rPr lang="it-IT" sz="2400" b="1" baseline="-25000" dirty="0" smtClean="0">
                <a:latin typeface="Calibri" pitchFamily="34" charset="0"/>
                <a:cs typeface="Courier New" pitchFamily="49" charset="0"/>
              </a:rPr>
              <a:t>1</a:t>
            </a:r>
            <a:endParaRPr lang="it-IT" sz="2400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94168" y="4407495"/>
            <a:ext cx="58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 smtClean="0"/>
              <a:t>X</a:t>
            </a:r>
            <a:r>
              <a:rPr lang="it-IT" sz="2400" b="1" baseline="-25000" dirty="0" smtClean="0"/>
              <a:t>1</a:t>
            </a:r>
            <a:endParaRPr lang="it-IT" sz="2400" b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79512" y="4149080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Calibri" pitchFamily="34" charset="0"/>
                <a:cs typeface="Courier New" pitchFamily="49" charset="0"/>
              </a:rPr>
              <a:t>Time-Delay Interferometry (TDI)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suppresses the frequency noise to within </a:t>
            </a:r>
          </a:p>
          <a:p>
            <a:r>
              <a:rPr lang="it-IT" b="1" dirty="0" smtClean="0">
                <a:latin typeface="Calibri" pitchFamily="34" charset="0"/>
                <a:cs typeface="Courier New" pitchFamily="49" charset="0"/>
              </a:rPr>
              <a:t>10</a:t>
            </a:r>
            <a:r>
              <a:rPr lang="it-IT" b="1" baseline="30000" dirty="0" smtClean="0">
                <a:latin typeface="Calibri" pitchFamily="34" charset="0"/>
                <a:cs typeface="Courier New" pitchFamily="49" charset="0"/>
              </a:rPr>
              <a:t>-20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/√Hz (2x10</a:t>
            </a:r>
            <a:r>
              <a:rPr lang="it-IT" b="1" baseline="30000" dirty="0" smtClean="0">
                <a:latin typeface="Calibri" pitchFamily="34" charset="0"/>
                <a:cs typeface="Courier New" pitchFamily="49" charset="0"/>
              </a:rPr>
              <a:t>-15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ms</a:t>
            </a:r>
            <a:r>
              <a:rPr lang="it-IT" b="1" baseline="30000" dirty="0" smtClean="0">
                <a:latin typeface="Calibri" pitchFamily="34" charset="0"/>
                <a:cs typeface="Courier New" pitchFamily="49" charset="0"/>
              </a:rPr>
              <a:t>-2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/√Hz) @1mHz</a:t>
            </a:r>
          </a:p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It is based upon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linear combinations of properly time delayed Doppler links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9512" y="308697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Doppler links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868144" y="5085184"/>
            <a:ext cx="2232248" cy="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455280" y="2880232"/>
            <a:ext cx="2232248" cy="0"/>
          </a:xfrm>
          <a:prstGeom prst="straightConnector1">
            <a:avLst/>
          </a:prstGeom>
          <a:ln w="25400">
            <a:headEnd type="arrow"/>
            <a:tailEnd type="none"/>
          </a:ln>
          <a:scene3d>
            <a:camera prst="orthographicFront">
              <a:rot lat="0" lon="0" rev="36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311264" y="2726336"/>
            <a:ext cx="2232248" cy="0"/>
          </a:xfrm>
          <a:prstGeom prst="straightConnector1">
            <a:avLst/>
          </a:prstGeom>
          <a:ln w="25400">
            <a:headEnd type="none"/>
            <a:tailEnd type="arrow"/>
          </a:ln>
          <a:scene3d>
            <a:camera prst="orthographicFront">
              <a:rot lat="0" lon="0" rev="36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868144" y="5182992"/>
            <a:ext cx="2232248" cy="0"/>
          </a:xfrm>
          <a:prstGeom prst="straightConnector1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isa_lpf_req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92487" y="3464474"/>
            <a:ext cx="4644009" cy="24848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9512" y="3478356"/>
            <a:ext cx="4392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We can express all terms as 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total equivalent acceleration noise</a:t>
            </a:r>
          </a:p>
          <a:p>
            <a:endParaRPr lang="it-IT" sz="2400" dirty="0" smtClean="0">
              <a:latin typeface="Calibri" pitchFamily="34" charset="0"/>
              <a:cs typeface="Courier New" pitchFamily="49" charset="0"/>
            </a:endParaRPr>
          </a:p>
          <a:p>
            <a:endParaRPr lang="it-IT" sz="2400" dirty="0" smtClean="0">
              <a:latin typeface="Calibri" pitchFamily="34" charset="0"/>
              <a:cs typeface="Courier New" pitchFamily="49" charset="0"/>
            </a:endParaRPr>
          </a:p>
          <a:p>
            <a:endParaRPr lang="it-IT" sz="2400" dirty="0" smtClean="0">
              <a:latin typeface="Calibri" pitchFamily="34" charset="0"/>
              <a:cs typeface="Courier New" pitchFamily="49" charset="0"/>
            </a:endParaRPr>
          </a:p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will be demonstrated by LPF to be within </a:t>
            </a:r>
            <a:r>
              <a:rPr lang="it-IT" sz="2400" b="1" dirty="0" smtClean="0"/>
              <a:t>3x10</a:t>
            </a:r>
            <a:r>
              <a:rPr lang="it-IT" sz="2400" b="1" baseline="30000" dirty="0" smtClean="0"/>
              <a:t>-14</a:t>
            </a:r>
            <a:r>
              <a:rPr lang="it-IT" sz="2400" b="1" dirty="0" smtClean="0"/>
              <a:t> ms</a:t>
            </a:r>
            <a:r>
              <a:rPr lang="it-IT" sz="2400" b="1" baseline="30000" dirty="0" smtClean="0"/>
              <a:t>-2</a:t>
            </a:r>
            <a:r>
              <a:rPr lang="it-IT" sz="2400" b="1" dirty="0" smtClean="0"/>
              <a:t>/√Hz</a:t>
            </a:r>
            <a:r>
              <a:rPr lang="it-IT" sz="2400" dirty="0">
                <a:latin typeface="Calibri" pitchFamily="34" charset="0"/>
                <a:cs typeface="Courier New" pitchFamily="49" charset="0"/>
              </a:rPr>
              <a:t> 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@1mHz</a:t>
            </a:r>
            <a:endParaRPr lang="it-IT" sz="2400" dirty="0" smtClean="0">
              <a:cs typeface="Courier New" pitchFamily="49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4517308"/>
            <a:ext cx="3960440" cy="423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Total equivalent acceleration noise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1"/>
            <a:ext cx="8507288" cy="154076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600" dirty="0" smtClean="0"/>
              <a:t>Differential forces (per unit mass) between the TMs, due to electromagnetics &amp; self-gravity within the SC,</a:t>
            </a:r>
          </a:p>
          <a:p>
            <a:pPr>
              <a:buFont typeface="Wingdings" pitchFamily="2" charset="2"/>
              <a:buChar char="§"/>
            </a:pPr>
            <a:r>
              <a:rPr lang="it-IT" sz="2600" dirty="0" smtClean="0"/>
              <a:t>Sensing noise (readout, optical bench misalignments),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12</a:t>
            </a:fld>
            <a:endParaRPr lang="it-IT" dirty="0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116226"/>
            <a:ext cx="1110510" cy="34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2564904"/>
            <a:ext cx="936104" cy="364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Connector 15"/>
          <p:cNvCxnSpPr/>
          <p:nvPr/>
        </p:nvCxnSpPr>
        <p:spPr>
          <a:xfrm flipH="1">
            <a:off x="6437858" y="3773960"/>
            <a:ext cx="2432500" cy="184068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931126" y="5301208"/>
            <a:ext cx="396000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96336" y="458112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sensing</a:t>
            </a:r>
            <a:endParaRPr lang="it-IT" sz="2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00800" y="52292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forces</a:t>
            </a:r>
            <a:endParaRPr lang="it-IT" sz="2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2040" y="3573016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total equivalent acceleration noise</a:t>
            </a:r>
            <a:endParaRPr lang="it-IT" sz="1600" dirty="0">
              <a:cs typeface="Courier New" pitchFamily="49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888520" y="4503660"/>
            <a:ext cx="432048" cy="432048"/>
          </a:xfrm>
          <a:prstGeom prst="ellips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5" name="Shape 54"/>
          <p:cNvCxnSpPr>
            <a:stCxn id="18" idx="0"/>
          </p:cNvCxnSpPr>
          <p:nvPr/>
        </p:nvCxnSpPr>
        <p:spPr>
          <a:xfrm rot="5400000" flipH="1" flipV="1">
            <a:off x="5393268" y="2012560"/>
            <a:ext cx="202376" cy="4779824"/>
          </a:xfrm>
          <a:prstGeom prst="bentConnector2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34" grpId="0"/>
      <p:bldP spid="17" grpId="0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5360" y="1940421"/>
            <a:ext cx="4182143" cy="170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1344" y="4174983"/>
            <a:ext cx="4176464" cy="170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Dynamics of fiducial points</a:t>
            </a:r>
            <a:endParaRPr lang="it-IT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79512" y="1600200"/>
            <a:ext cx="5184576" cy="452596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it-IT" b="1" dirty="0" smtClean="0"/>
              <a:t>Fiducial points</a:t>
            </a:r>
            <a:r>
              <a:rPr lang="it-IT" dirty="0" smtClean="0"/>
              <a:t> are the locations on TM surface where light reflects on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They do not coincide with the centers of mass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As the TMs are not pointlike, extended body dynamics couples with the differential measurement (cross-talk)</a:t>
            </a:r>
          </a:p>
          <a:p>
            <a:pPr>
              <a:buNone/>
            </a:pP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5400600" y="1772816"/>
            <a:ext cx="2520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Local link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00600" y="3933056"/>
            <a:ext cx="41399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Link between the SCs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LISA Technology Package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14</a:t>
            </a:fld>
            <a:endParaRPr lang="it-IT" dirty="0"/>
          </a:p>
        </p:txBody>
      </p:sp>
      <p:cxnSp>
        <p:nvCxnSpPr>
          <p:cNvPr id="7" name="Connettore 2 23"/>
          <p:cNvCxnSpPr>
            <a:stCxn id="26" idx="1"/>
          </p:cNvCxnSpPr>
          <p:nvPr/>
        </p:nvCxnSpPr>
        <p:spPr bwMode="auto">
          <a:xfrm rot="10800000" flipH="1">
            <a:off x="2691481" y="1451915"/>
            <a:ext cx="742597" cy="3845591"/>
          </a:xfrm>
          <a:prstGeom prst="bentConnector4">
            <a:avLst>
              <a:gd name="adj1" fmla="val -348578"/>
              <a:gd name="adj2" fmla="val 102877"/>
            </a:avLst>
          </a:prstGeom>
          <a:ln w="25400">
            <a:solidFill>
              <a:srgbClr val="FF000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11"/>
          <p:cNvGraphicFramePr>
            <a:graphicFrameLocks noChangeAspect="1"/>
          </p:cNvGraphicFramePr>
          <p:nvPr/>
        </p:nvGraphicFramePr>
        <p:xfrm>
          <a:off x="2773933" y="5081696"/>
          <a:ext cx="1329592" cy="415133"/>
        </p:xfrm>
        <a:graphic>
          <a:graphicData uri="http://schemas.openxmlformats.org/presentationml/2006/ole">
            <p:oleObj spid="_x0000_s28674" name="Equation" r:id="rId3" imgW="571320" imgH="177480" progId="Equation.3">
              <p:embed/>
            </p:oleObj>
          </a:graphicData>
        </a:graphic>
      </p:graphicFrame>
      <p:sp>
        <p:nvSpPr>
          <p:cNvPr id="9" name="Rettangolo 27"/>
          <p:cNvSpPr>
            <a:spLocks noChangeAspect="1"/>
          </p:cNvSpPr>
          <p:nvPr/>
        </p:nvSpPr>
        <p:spPr bwMode="auto">
          <a:xfrm>
            <a:off x="898238" y="2266573"/>
            <a:ext cx="1870104" cy="187010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>
            <a:normAutofit/>
          </a:bodyPr>
          <a:lstStyle/>
          <a:p>
            <a:pPr algn="ctr">
              <a:defRPr/>
            </a:pPr>
            <a:endParaRPr lang="it-IT" dirty="0"/>
          </a:p>
        </p:txBody>
      </p: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2373225" y="2884063"/>
            <a:ext cx="2121706" cy="636514"/>
            <a:chOff x="3647771" y="2526006"/>
            <a:chExt cx="1816307" cy="479159"/>
          </a:xfrm>
        </p:grpSpPr>
        <p:sp>
          <p:nvSpPr>
            <p:cNvPr id="11" name="Rectangle 10"/>
            <p:cNvSpPr/>
            <p:nvPr/>
          </p:nvSpPr>
          <p:spPr>
            <a:xfrm>
              <a:off x="4192663" y="2526006"/>
              <a:ext cx="726522" cy="47915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dirty="0"/>
            </a:p>
          </p:txBody>
        </p:sp>
        <p:grpSp>
          <p:nvGrpSpPr>
            <p:cNvPr id="12" name="Group 48"/>
            <p:cNvGrpSpPr>
              <a:grpSpLocks/>
            </p:cNvGrpSpPr>
            <p:nvPr/>
          </p:nvGrpSpPr>
          <p:grpSpPr bwMode="auto">
            <a:xfrm>
              <a:off x="3647771" y="2685727"/>
              <a:ext cx="1816307" cy="159719"/>
              <a:chOff x="3647771" y="2685727"/>
              <a:chExt cx="1816307" cy="159719"/>
            </a:xfrm>
          </p:grpSpPr>
          <p:cxnSp>
            <p:nvCxnSpPr>
              <p:cNvPr id="13" name="Connettore 2 23"/>
              <p:cNvCxnSpPr/>
              <p:nvPr/>
            </p:nvCxnSpPr>
            <p:spPr>
              <a:xfrm>
                <a:off x="3647772" y="2845446"/>
                <a:ext cx="1816306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ttore 2 23"/>
              <p:cNvCxnSpPr/>
              <p:nvPr/>
            </p:nvCxnSpPr>
            <p:spPr>
              <a:xfrm>
                <a:off x="3647771" y="2685727"/>
                <a:ext cx="544892" cy="1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" name="Connettore 2 23"/>
          <p:cNvCxnSpPr/>
          <p:nvPr/>
        </p:nvCxnSpPr>
        <p:spPr bwMode="auto">
          <a:xfrm rot="16200000" flipH="1">
            <a:off x="1816289" y="3759280"/>
            <a:ext cx="1272972" cy="1220008"/>
          </a:xfrm>
          <a:prstGeom prst="bentConnector3">
            <a:avLst>
              <a:gd name="adj1" fmla="val 50000"/>
            </a:avLst>
          </a:prstGeom>
          <a:ln w="25400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23"/>
          <p:cNvCxnSpPr>
            <a:stCxn id="26" idx="1"/>
          </p:cNvCxnSpPr>
          <p:nvPr/>
        </p:nvCxnSpPr>
        <p:spPr bwMode="auto">
          <a:xfrm rot="10800000">
            <a:off x="251520" y="3202322"/>
            <a:ext cx="2439961" cy="2095184"/>
          </a:xfrm>
          <a:prstGeom prst="bentConnector3">
            <a:avLst>
              <a:gd name="adj1" fmla="val 104890"/>
            </a:avLst>
          </a:prstGeom>
          <a:ln w="25400">
            <a:solidFill>
              <a:srgbClr val="FF000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27"/>
          <p:cNvSpPr>
            <a:spLocks noChangeAspect="1"/>
          </p:cNvSpPr>
          <p:nvPr/>
        </p:nvSpPr>
        <p:spPr bwMode="auto">
          <a:xfrm>
            <a:off x="4070590" y="2266573"/>
            <a:ext cx="1870104" cy="187010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>
            <a:normAutofit/>
          </a:bodyPr>
          <a:lstStyle/>
          <a:p>
            <a:pPr algn="ctr">
              <a:defRPr/>
            </a:pPr>
            <a:endParaRPr lang="it-IT" dirty="0"/>
          </a:p>
        </p:txBody>
      </p:sp>
      <p:graphicFrame>
        <p:nvGraphicFramePr>
          <p:cNvPr id="18" name="Object 10"/>
          <p:cNvGraphicFramePr>
            <a:graphicFrameLocks noChangeAspect="1"/>
          </p:cNvGraphicFramePr>
          <p:nvPr/>
        </p:nvGraphicFramePr>
        <p:xfrm>
          <a:off x="3062779" y="2990150"/>
          <a:ext cx="739052" cy="415133"/>
        </p:xfrm>
        <a:graphic>
          <a:graphicData uri="http://schemas.openxmlformats.org/presentationml/2006/ole">
            <p:oleObj spid="_x0000_s28675" name="Equation" r:id="rId4" imgW="317160" imgH="177480" progId="Equation.3">
              <p:embed/>
            </p:oleObj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781946" y="1982341"/>
            <a:ext cx="5304263" cy="2887050"/>
            <a:chOff x="1945064" y="2054349"/>
            <a:chExt cx="5304263" cy="2887050"/>
          </a:xfrm>
        </p:grpSpPr>
        <p:sp>
          <p:nvSpPr>
            <p:cNvPr id="20" name="Rettangolo 9"/>
            <p:cNvSpPr>
              <a:spLocks noChangeAspect="1"/>
            </p:cNvSpPr>
            <p:nvPr/>
          </p:nvSpPr>
          <p:spPr bwMode="auto">
            <a:xfrm>
              <a:off x="2475493" y="2743896"/>
              <a:ext cx="1060794" cy="106091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anchor="ctr">
              <a:normAutofit/>
            </a:bodyPr>
            <a:lstStyle/>
            <a:p>
              <a:pPr algn="ctr">
                <a:defRPr/>
              </a:pPr>
              <a:endParaRPr lang="it-IT" dirty="0"/>
            </a:p>
          </p:txBody>
        </p:sp>
        <p:sp>
          <p:nvSpPr>
            <p:cNvPr id="21" name="Rettangolo 12"/>
            <p:cNvSpPr/>
            <p:nvPr/>
          </p:nvSpPr>
          <p:spPr>
            <a:xfrm>
              <a:off x="1945064" y="2054349"/>
              <a:ext cx="5304263" cy="24399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anchor="ctr"/>
            <a:lstStyle/>
            <a:p>
              <a:pPr algn="ctr">
                <a:defRPr/>
              </a:pPr>
              <a:endParaRPr lang="it-IT" dirty="0"/>
            </a:p>
          </p:txBody>
        </p:sp>
        <p:graphicFrame>
          <p:nvGraphicFramePr>
            <p:cNvPr id="22" name="Object 2"/>
            <p:cNvGraphicFramePr>
              <a:graphicFrameLocks noChangeAspect="1"/>
            </p:cNvGraphicFramePr>
            <p:nvPr/>
          </p:nvGraphicFramePr>
          <p:xfrm>
            <a:off x="2634619" y="3062158"/>
            <a:ext cx="798691" cy="473602"/>
          </p:xfrm>
          <a:graphic>
            <a:graphicData uri="http://schemas.openxmlformats.org/presentationml/2006/ole">
              <p:oleObj spid="_x0000_s28676" name="Equation" r:id="rId5" imgW="342720" imgH="203040" progId="Equation.3">
                <p:embed/>
              </p:oleObj>
            </a:graphicData>
          </a:graphic>
        </p:graphicFrame>
        <p:sp>
          <p:nvSpPr>
            <p:cNvPr id="23" name="Rettangolo 9"/>
            <p:cNvSpPr>
              <a:spLocks noChangeAspect="1"/>
            </p:cNvSpPr>
            <p:nvPr/>
          </p:nvSpPr>
          <p:spPr bwMode="auto">
            <a:xfrm>
              <a:off x="5647845" y="2743896"/>
              <a:ext cx="1060794" cy="106091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anchor="ctr">
              <a:normAutofit/>
            </a:bodyPr>
            <a:lstStyle/>
            <a:p>
              <a:pPr algn="ctr">
                <a:defRPr/>
              </a:pPr>
              <a:endParaRPr lang="it-IT" dirty="0"/>
            </a:p>
          </p:txBody>
        </p:sp>
        <p:graphicFrame>
          <p:nvGraphicFramePr>
            <p:cNvPr id="24" name="Object 2"/>
            <p:cNvGraphicFramePr>
              <a:graphicFrameLocks noChangeAspect="1"/>
            </p:cNvGraphicFramePr>
            <p:nvPr/>
          </p:nvGraphicFramePr>
          <p:xfrm>
            <a:off x="5806971" y="3062158"/>
            <a:ext cx="798691" cy="473602"/>
          </p:xfrm>
          <a:graphic>
            <a:graphicData uri="http://schemas.openxmlformats.org/presentationml/2006/ole">
              <p:oleObj spid="_x0000_s28677" name="Equation" r:id="rId6" imgW="342720" imgH="203040" progId="Equation.3">
                <p:embed/>
              </p:oleObj>
            </a:graphicData>
          </a:graphic>
        </p:graphicFrame>
        <p:graphicFrame>
          <p:nvGraphicFramePr>
            <p:cNvPr id="25" name="Object 14"/>
            <p:cNvGraphicFramePr>
              <a:graphicFrameLocks noChangeAspect="1"/>
            </p:cNvGraphicFramePr>
            <p:nvPr/>
          </p:nvGraphicFramePr>
          <p:xfrm>
            <a:off x="1998107" y="4527436"/>
            <a:ext cx="562475" cy="413963"/>
          </p:xfrm>
          <a:graphic>
            <a:graphicData uri="http://schemas.openxmlformats.org/presentationml/2006/ole">
              <p:oleObj spid="_x0000_s28678" name="Equation" r:id="rId7" imgW="241200" imgH="177480" progId="Equation.3">
                <p:embed/>
              </p:oleObj>
            </a:graphicData>
          </a:graphic>
        </p:graphicFrame>
      </p:grpSp>
      <p:sp>
        <p:nvSpPr>
          <p:cNvPr id="26" name="Rettangolo 12"/>
          <p:cNvSpPr/>
          <p:nvPr/>
        </p:nvSpPr>
        <p:spPr>
          <a:xfrm>
            <a:off x="2691481" y="5005771"/>
            <a:ext cx="1485194" cy="583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>
              <a:defRPr/>
            </a:pPr>
            <a:endParaRPr lang="it-IT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871788" y="2222346"/>
          <a:ext cx="917968" cy="472432"/>
        </p:xfrm>
        <a:graphic>
          <a:graphicData uri="http://schemas.openxmlformats.org/presentationml/2006/ole">
            <p:oleObj spid="_x0000_s28679" name="Equation" r:id="rId8" imgW="393480" imgH="203040" progId="Equation.3">
              <p:embed/>
            </p:oleObj>
          </a:graphicData>
        </a:graphic>
      </p:graphicFrame>
      <p:graphicFrame>
        <p:nvGraphicFramePr>
          <p:cNvPr id="28" name="Object 26"/>
          <p:cNvGraphicFramePr>
            <a:graphicFrameLocks noChangeAspect="1"/>
          </p:cNvGraphicFramePr>
          <p:nvPr/>
        </p:nvGraphicFramePr>
        <p:xfrm>
          <a:off x="4033502" y="2221810"/>
          <a:ext cx="947203" cy="472432"/>
        </p:xfrm>
        <a:graphic>
          <a:graphicData uri="http://schemas.openxmlformats.org/presentationml/2006/ole">
            <p:oleObj spid="_x0000_s28680" name="Equation" r:id="rId9" imgW="406080" imgH="203040" progId="Equation.3">
              <p:embed/>
            </p:oleObj>
          </a:graphicData>
        </a:graphic>
      </p:graphicFrame>
      <p:cxnSp>
        <p:nvCxnSpPr>
          <p:cNvPr id="29" name="Connettore 2 23"/>
          <p:cNvCxnSpPr/>
          <p:nvPr/>
        </p:nvCxnSpPr>
        <p:spPr bwMode="auto">
          <a:xfrm>
            <a:off x="3221907" y="3520577"/>
            <a:ext cx="0" cy="1485194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3"/>
          <p:cNvCxnSpPr/>
          <p:nvPr/>
        </p:nvCxnSpPr>
        <p:spPr bwMode="auto">
          <a:xfrm>
            <a:off x="3646248" y="3520577"/>
            <a:ext cx="0" cy="1485194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23"/>
          <p:cNvCxnSpPr>
            <a:stCxn id="23" idx="2"/>
          </p:cNvCxnSpPr>
          <p:nvPr/>
        </p:nvCxnSpPr>
        <p:spPr bwMode="auto">
          <a:xfrm rot="5400000">
            <a:off x="3773763" y="3764412"/>
            <a:ext cx="1272974" cy="1209747"/>
          </a:xfrm>
          <a:prstGeom prst="bentConnector3">
            <a:avLst>
              <a:gd name="adj1" fmla="val 50000"/>
            </a:avLst>
          </a:prstGeom>
          <a:ln w="25400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3928956" y="1504958"/>
            <a:ext cx="2864302" cy="224879"/>
            <a:chOff x="4572000" y="675444"/>
            <a:chExt cx="3888432" cy="305284"/>
          </a:xfrm>
          <a:scene3d>
            <a:camera prst="orthographicFront">
              <a:rot lat="0" lon="0" rev="600000"/>
            </a:camera>
            <a:lightRig rig="threePt" dir="t"/>
          </a:scene3d>
        </p:grpSpPr>
        <p:sp>
          <p:nvSpPr>
            <p:cNvPr id="33" name="5-Point Star 32"/>
            <p:cNvSpPr/>
            <p:nvPr/>
          </p:nvSpPr>
          <p:spPr>
            <a:xfrm>
              <a:off x="8172400" y="675444"/>
              <a:ext cx="288032" cy="28803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4" name="Connettore 2 23"/>
            <p:cNvCxnSpPr/>
            <p:nvPr/>
          </p:nvCxnSpPr>
          <p:spPr bwMode="auto">
            <a:xfrm flipH="1">
              <a:off x="4572000" y="973904"/>
              <a:ext cx="720080" cy="0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2 23"/>
            <p:cNvCxnSpPr/>
            <p:nvPr/>
          </p:nvCxnSpPr>
          <p:spPr bwMode="auto">
            <a:xfrm flipH="1">
              <a:off x="4572000" y="692696"/>
              <a:ext cx="720080" cy="0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2 23"/>
            <p:cNvCxnSpPr/>
            <p:nvPr/>
          </p:nvCxnSpPr>
          <p:spPr bwMode="auto">
            <a:xfrm>
              <a:off x="4572000" y="692696"/>
              <a:ext cx="0" cy="288032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2 23"/>
            <p:cNvCxnSpPr/>
            <p:nvPr/>
          </p:nvCxnSpPr>
          <p:spPr bwMode="auto">
            <a:xfrm flipH="1">
              <a:off x="4572000" y="836712"/>
              <a:ext cx="3600400" cy="0"/>
            </a:xfrm>
            <a:prstGeom prst="straightConnector1">
              <a:avLst/>
            </a:prstGeom>
            <a:ln w="25400">
              <a:solidFill>
                <a:schemeClr val="accent1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Connettore 2 23"/>
          <p:cNvCxnSpPr/>
          <p:nvPr/>
        </p:nvCxnSpPr>
        <p:spPr bwMode="auto">
          <a:xfrm>
            <a:off x="3964504" y="1982341"/>
            <a:ext cx="0" cy="3023430"/>
          </a:xfrm>
          <a:prstGeom prst="straightConnector1">
            <a:avLst/>
          </a:prstGeom>
          <a:ln w="25400">
            <a:solidFill>
              <a:schemeClr val="accent1"/>
            </a:solidFill>
            <a:prstDash val="solid"/>
            <a:headEnd type="none"/>
            <a:tailEnd type="arrow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 rot="10800000">
            <a:off x="251520" y="3096236"/>
            <a:ext cx="530426" cy="212171"/>
            <a:chOff x="1691680" y="404664"/>
            <a:chExt cx="720080" cy="288032"/>
          </a:xfrm>
        </p:grpSpPr>
        <p:cxnSp>
          <p:nvCxnSpPr>
            <p:cNvPr id="40" name="Connettore 2 23"/>
            <p:cNvCxnSpPr/>
            <p:nvPr/>
          </p:nvCxnSpPr>
          <p:spPr bwMode="auto">
            <a:xfrm>
              <a:off x="1691680" y="548680"/>
              <a:ext cx="72008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2 23"/>
            <p:cNvCxnSpPr/>
            <p:nvPr/>
          </p:nvCxnSpPr>
          <p:spPr bwMode="auto">
            <a:xfrm>
              <a:off x="1691680" y="548680"/>
              <a:ext cx="720080" cy="144016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2 23"/>
            <p:cNvCxnSpPr/>
            <p:nvPr/>
          </p:nvCxnSpPr>
          <p:spPr bwMode="auto">
            <a:xfrm flipV="1">
              <a:off x="1691680" y="404664"/>
              <a:ext cx="720080" cy="144016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 rot="16200000">
            <a:off x="3168865" y="1611043"/>
            <a:ext cx="530426" cy="212171"/>
            <a:chOff x="1691680" y="404664"/>
            <a:chExt cx="720080" cy="288032"/>
          </a:xfrm>
        </p:grpSpPr>
        <p:cxnSp>
          <p:nvCxnSpPr>
            <p:cNvPr id="44" name="Connettore 2 23"/>
            <p:cNvCxnSpPr/>
            <p:nvPr/>
          </p:nvCxnSpPr>
          <p:spPr bwMode="auto">
            <a:xfrm>
              <a:off x="1691680" y="548680"/>
              <a:ext cx="72008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23"/>
            <p:cNvCxnSpPr/>
            <p:nvPr/>
          </p:nvCxnSpPr>
          <p:spPr bwMode="auto">
            <a:xfrm>
              <a:off x="1691680" y="548680"/>
              <a:ext cx="720080" cy="144016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2 23"/>
            <p:cNvCxnSpPr/>
            <p:nvPr/>
          </p:nvCxnSpPr>
          <p:spPr bwMode="auto">
            <a:xfrm flipV="1">
              <a:off x="1691680" y="404664"/>
              <a:ext cx="720080" cy="144016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Connettore 2 23"/>
          <p:cNvCxnSpPr/>
          <p:nvPr/>
        </p:nvCxnSpPr>
        <p:spPr bwMode="auto">
          <a:xfrm rot="16200000" flipV="1">
            <a:off x="1736714" y="4210132"/>
            <a:ext cx="1007811" cy="901725"/>
          </a:xfrm>
          <a:prstGeom prst="bentConnector3">
            <a:avLst>
              <a:gd name="adj1" fmla="val 810"/>
            </a:avLst>
          </a:prstGeom>
          <a:ln w="25400">
            <a:solidFill>
              <a:srgbClr val="FFC00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23"/>
          <p:cNvCxnSpPr/>
          <p:nvPr/>
        </p:nvCxnSpPr>
        <p:spPr bwMode="auto">
          <a:xfrm rot="5400000" flipH="1" flipV="1">
            <a:off x="4123631" y="4210132"/>
            <a:ext cx="1007811" cy="901725"/>
          </a:xfrm>
          <a:prstGeom prst="bentConnector3">
            <a:avLst>
              <a:gd name="adj1" fmla="val 275"/>
            </a:avLst>
          </a:prstGeom>
          <a:ln w="25400">
            <a:solidFill>
              <a:srgbClr val="FFC00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23"/>
          <p:cNvCxnSpPr>
            <a:endCxn id="17" idx="3"/>
          </p:cNvCxnSpPr>
          <p:nvPr/>
        </p:nvCxnSpPr>
        <p:spPr bwMode="auto">
          <a:xfrm rot="5400000" flipH="1" flipV="1">
            <a:off x="4077047" y="3301252"/>
            <a:ext cx="1963274" cy="1764019"/>
          </a:xfrm>
          <a:prstGeom prst="bentConnector4">
            <a:avLst>
              <a:gd name="adj1" fmla="val 231"/>
              <a:gd name="adj2" fmla="val 113126"/>
            </a:avLst>
          </a:prstGeom>
          <a:ln w="25400">
            <a:solidFill>
              <a:srgbClr val="FFC00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Object 27"/>
          <p:cNvGraphicFramePr>
            <a:graphicFrameLocks noChangeAspect="1"/>
          </p:cNvGraphicFramePr>
          <p:nvPr/>
        </p:nvGraphicFramePr>
        <p:xfrm>
          <a:off x="2267140" y="1519009"/>
          <a:ext cx="1065311" cy="384728"/>
        </p:xfrm>
        <a:graphic>
          <a:graphicData uri="http://schemas.openxmlformats.org/presentationml/2006/ole">
            <p:oleObj spid="_x0000_s28681" name="Equation" r:id="rId10" imgW="457200" imgH="164880" progId="Equation.3">
              <p:embed/>
            </p:oleObj>
          </a:graphicData>
        </a:graphic>
      </p:graphicFrame>
      <p:graphicFrame>
        <p:nvGraphicFramePr>
          <p:cNvPr id="51" name="Object 28"/>
          <p:cNvGraphicFramePr>
            <a:graphicFrameLocks noChangeAspect="1"/>
          </p:cNvGraphicFramePr>
          <p:nvPr/>
        </p:nvGraphicFramePr>
        <p:xfrm>
          <a:off x="4019941" y="1268760"/>
          <a:ext cx="562474" cy="412793"/>
        </p:xfrm>
        <a:graphic>
          <a:graphicData uri="http://schemas.openxmlformats.org/presentationml/2006/ole">
            <p:oleObj spid="_x0000_s28682" name="Equation" r:id="rId11" imgW="241200" imgH="177480" progId="Equation.3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637082" y="5589240"/>
            <a:ext cx="73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15 control laws are set up to minimize: </a:t>
            </a:r>
          </a:p>
          <a:p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SC jitter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and 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differential force disturbances</a:t>
            </a:r>
          </a:p>
        </p:txBody>
      </p:sp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00193" y="4022732"/>
            <a:ext cx="2736304" cy="22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Box 54"/>
          <p:cNvSpPr txBox="1"/>
          <p:nvPr/>
        </p:nvSpPr>
        <p:spPr>
          <a:xfrm>
            <a:off x="6732240" y="3091607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i="1" dirty="0" smtClean="0">
                <a:cs typeface="Courier New" pitchFamily="49" charset="0"/>
              </a:rPr>
              <a:t>We switch to the real instrument...</a:t>
            </a:r>
            <a:endParaRPr lang="it-IT" sz="2200" i="1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26" grpId="0" animBg="1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681" y="1196752"/>
            <a:ext cx="2508151" cy="17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Degrees of freedom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15</a:t>
            </a:fld>
            <a:endParaRPr lang="it-IT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7710" y="1412776"/>
            <a:ext cx="570280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937576" y="1872120"/>
            <a:ext cx="504056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extBox 8"/>
          <p:cNvSpPr txBox="1"/>
          <p:nvPr/>
        </p:nvSpPr>
        <p:spPr>
          <a:xfrm>
            <a:off x="144016" y="2863969"/>
            <a:ext cx="3563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Calibri" pitchFamily="34" charset="0"/>
                <a:cs typeface="Courier New" pitchFamily="49" charset="0"/>
              </a:rPr>
              <a:t>Science mode, along the optical axis </a:t>
            </a:r>
            <a:r>
              <a:rPr lang="it-IT" b="1" i="1" dirty="0" smtClean="0">
                <a:latin typeface="Calibri" pitchFamily="34" charset="0"/>
                <a:cs typeface="Courier New" pitchFamily="49" charset="0"/>
              </a:rPr>
              <a:t>x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:</a:t>
            </a:r>
          </a:p>
          <a:p>
            <a:endParaRPr lang="it-IT" dirty="0" smtClean="0">
              <a:latin typeface="Calibri" pitchFamily="34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latin typeface="Calibri" pitchFamily="34" charset="0"/>
                <a:cs typeface="Courier New" pitchFamily="49" charset="0"/>
              </a:rPr>
              <a:t> TM</a:t>
            </a: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1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is in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free fall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4016" y="4366845"/>
            <a:ext cx="3563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latin typeface="Calibri" pitchFamily="34" charset="0"/>
                <a:cs typeface="Courier New" pitchFamily="49" charset="0"/>
              </a:rPr>
              <a:t> the SC is forced to follow TM</a:t>
            </a: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1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through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thruster actuation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016" y="5301208"/>
            <a:ext cx="3563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latin typeface="Calibri" pitchFamily="34" charset="0"/>
                <a:cs typeface="Courier New" pitchFamily="49" charset="0"/>
              </a:rPr>
              <a:t> TM</a:t>
            </a: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2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is forced to  follow TM</a:t>
            </a: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1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through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capacitive actuation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37576" y="3600312"/>
            <a:ext cx="504056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Closed-loop dynamics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61" name="TextBox 60"/>
          <p:cNvSpPr txBox="1"/>
          <p:nvPr/>
        </p:nvSpPr>
        <p:spPr>
          <a:xfrm>
            <a:off x="179512" y="1589891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In LPF dynamics: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the relative motion is expected to be within </a:t>
            </a:r>
            <a:r>
              <a:rPr lang="en-US" sz="2400" dirty="0" smtClean="0">
                <a:latin typeface="Calibri" pitchFamily="34" charset="0"/>
                <a:cs typeface="Courier New" pitchFamily="49" charset="0"/>
              </a:rPr>
              <a:t>~nm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Calibri" pitchFamily="34" charset="0"/>
                <a:cs typeface="Courier New" pitchFamily="49" charset="0"/>
              </a:rPr>
              <a:t> we neglect non-linear terms from optics and extended body Euler dynamics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Calibri" pitchFamily="34" charset="0"/>
                <a:cs typeface="Courier New" pitchFamily="49" charset="0"/>
              </a:rPr>
              <a:t> the forces can be expanded to linear terms</a:t>
            </a:r>
          </a:p>
        </p:txBody>
      </p:sp>
      <p:graphicFrame>
        <p:nvGraphicFramePr>
          <p:cNvPr id="65" name="Object 64"/>
          <p:cNvGraphicFramePr>
            <a:graphicFrameLocks noChangeAspect="1"/>
          </p:cNvGraphicFramePr>
          <p:nvPr/>
        </p:nvGraphicFramePr>
        <p:xfrm>
          <a:off x="5712172" y="4077072"/>
          <a:ext cx="2589213" cy="1387475"/>
        </p:xfrm>
        <a:graphic>
          <a:graphicData uri="http://schemas.openxmlformats.org/presentationml/2006/ole">
            <p:oleObj spid="_x0000_s30748" name="Equation" r:id="rId3" imgW="1282680" imgH="685800" progId="Equation.3">
              <p:embed/>
            </p:oleObj>
          </a:graphicData>
        </a:graphic>
      </p:graphicFrame>
      <p:sp>
        <p:nvSpPr>
          <p:cNvPr id="67" name="Left Brace 66"/>
          <p:cNvSpPr/>
          <p:nvPr/>
        </p:nvSpPr>
        <p:spPr>
          <a:xfrm>
            <a:off x="6485152" y="4755687"/>
            <a:ext cx="288032" cy="1628800"/>
          </a:xfrm>
          <a:prstGeom prst="leftBrace">
            <a:avLst/>
          </a:prstGeom>
          <a:ln w="25400">
            <a:solidFill>
              <a:schemeClr val="tx1"/>
            </a:solidFill>
            <a:tailEnd type="none"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TextBox 68"/>
          <p:cNvSpPr txBox="1"/>
          <p:nvPr/>
        </p:nvSpPr>
        <p:spPr>
          <a:xfrm>
            <a:off x="5580112" y="5732735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cs typeface="Courier New" pitchFamily="49" charset="0"/>
              </a:rPr>
              <a:t>Dynamics operator</a:t>
            </a:r>
            <a:endParaRPr lang="it-IT" sz="2000" dirty="0"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4010288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Since the linearity of the system, it follows that </a:t>
            </a:r>
            <a:r>
              <a:rPr lang="it-IT" sz="2400" u="sng" dirty="0" smtClean="0">
                <a:latin typeface="Calibri" pitchFamily="34" charset="0"/>
                <a:cs typeface="Courier New" pitchFamily="49" charset="0"/>
              </a:rPr>
              <a:t>the equations of motion are linear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, hence in frequency domain they can be expressed in </a:t>
            </a:r>
            <a:r>
              <a:rPr lang="it-IT" sz="2400" u="sng" dirty="0" smtClean="0">
                <a:latin typeface="Calibri" pitchFamily="34" charset="0"/>
                <a:cs typeface="Courier New" pitchFamily="49" charset="0"/>
              </a:rPr>
              <a:t>matrix form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(for many dofs)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Closed-loop dynamics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916832"/>
            <a:ext cx="2880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 smtClean="0">
                <a:latin typeface="Calibri" pitchFamily="34" charset="0"/>
                <a:cs typeface="Courier New" pitchFamily="49" charset="0"/>
              </a:rPr>
              <a:t>Dynamics</a:t>
            </a:r>
            <a:endParaRPr lang="it-IT" sz="2600" dirty="0">
              <a:latin typeface="Calibri" pitchFamily="34" charset="0"/>
              <a:cs typeface="Courier New" pitchFamily="49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1332" y="1975192"/>
            <a:ext cx="1152128" cy="38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99592" y="2911034"/>
            <a:ext cx="2880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 smtClean="0">
                <a:latin typeface="Calibri" pitchFamily="34" charset="0"/>
                <a:cs typeface="Courier New" pitchFamily="49" charset="0"/>
              </a:rPr>
              <a:t>Control</a:t>
            </a:r>
            <a:endParaRPr lang="it-IT" sz="2600" dirty="0">
              <a:latin typeface="Calibri" pitchFamily="34" charset="0"/>
              <a:cs typeface="Courier New" pitchFamily="49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1332" y="2998725"/>
            <a:ext cx="355886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1331" y="2479249"/>
            <a:ext cx="1792937" cy="36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99592" y="2407240"/>
            <a:ext cx="2880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 smtClean="0">
                <a:latin typeface="Calibri" pitchFamily="34" charset="0"/>
                <a:cs typeface="Courier New" pitchFamily="49" charset="0"/>
              </a:rPr>
              <a:t>Sensing</a:t>
            </a:r>
            <a:endParaRPr lang="it-IT" sz="2600" dirty="0">
              <a:latin typeface="Calibri" pitchFamily="34" charset="0"/>
              <a:cs typeface="Courier New" pitchFamily="49" charset="0"/>
            </a:endParaRPr>
          </a:p>
        </p:txBody>
      </p:sp>
      <p:grpSp>
        <p:nvGrpSpPr>
          <p:cNvPr id="3" name="Group 8"/>
          <p:cNvGrpSpPr/>
          <p:nvPr/>
        </p:nvGrpSpPr>
        <p:grpSpPr>
          <a:xfrm>
            <a:off x="6906151" y="4270833"/>
            <a:ext cx="417370" cy="370996"/>
            <a:chOff x="2483768" y="1412776"/>
            <a:chExt cx="648072" cy="576064"/>
          </a:xfrm>
        </p:grpSpPr>
        <p:graphicFrame>
          <p:nvGraphicFramePr>
            <p:cNvPr id="57" name="Object 2"/>
            <p:cNvGraphicFramePr>
              <a:graphicFrameLocks noChangeAspect="1"/>
            </p:cNvGraphicFramePr>
            <p:nvPr/>
          </p:nvGraphicFramePr>
          <p:xfrm>
            <a:off x="2553023" y="1420866"/>
            <a:ext cx="484187" cy="561975"/>
          </p:xfrm>
          <a:graphic>
            <a:graphicData uri="http://schemas.openxmlformats.org/presentationml/2006/ole">
              <p:oleObj spid="_x0000_s95234" name="Equation" r:id="rId6" imgW="152280" imgH="177480" progId="Equation.3">
                <p:embed/>
              </p:oleObj>
            </a:graphicData>
          </a:graphic>
        </p:graphicFrame>
        <p:sp>
          <p:nvSpPr>
            <p:cNvPr id="58" name="Rectangle 57"/>
            <p:cNvSpPr/>
            <p:nvPr/>
          </p:nvSpPr>
          <p:spPr>
            <a:xfrm>
              <a:off x="2483768" y="1412776"/>
              <a:ext cx="648072" cy="5760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8" name="Group 11"/>
          <p:cNvGrpSpPr/>
          <p:nvPr/>
        </p:nvGrpSpPr>
        <p:grpSpPr>
          <a:xfrm>
            <a:off x="6906151" y="5197227"/>
            <a:ext cx="417370" cy="376486"/>
            <a:chOff x="2483768" y="1412776"/>
            <a:chExt cx="648072" cy="584589"/>
          </a:xfrm>
        </p:grpSpPr>
        <p:graphicFrame>
          <p:nvGraphicFramePr>
            <p:cNvPr id="55" name="Object 2"/>
            <p:cNvGraphicFramePr>
              <a:graphicFrameLocks noChangeAspect="1"/>
            </p:cNvGraphicFramePr>
            <p:nvPr/>
          </p:nvGraphicFramePr>
          <p:xfrm>
            <a:off x="2533427" y="1433803"/>
            <a:ext cx="522288" cy="563562"/>
          </p:xfrm>
          <a:graphic>
            <a:graphicData uri="http://schemas.openxmlformats.org/presentationml/2006/ole">
              <p:oleObj spid="_x0000_s95235" name="Equation" r:id="rId7" imgW="164880" imgH="177480" progId="Equation.3">
                <p:embed/>
              </p:oleObj>
            </a:graphicData>
          </a:graphic>
        </p:graphicFrame>
        <p:sp>
          <p:nvSpPr>
            <p:cNvPr id="56" name="Rectangle 55"/>
            <p:cNvSpPr/>
            <p:nvPr/>
          </p:nvSpPr>
          <p:spPr>
            <a:xfrm>
              <a:off x="2483768" y="1412776"/>
              <a:ext cx="648072" cy="5760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aphicFrame>
        <p:nvGraphicFramePr>
          <p:cNvPr id="17" name="Object 2"/>
          <p:cNvGraphicFramePr>
            <a:graphicFrameLocks noChangeAspect="1"/>
          </p:cNvGraphicFramePr>
          <p:nvPr/>
        </p:nvGraphicFramePr>
        <p:xfrm>
          <a:off x="7855079" y="4178084"/>
          <a:ext cx="488680" cy="582590"/>
        </p:xfrm>
        <a:graphic>
          <a:graphicData uri="http://schemas.openxmlformats.org/presentationml/2006/ole">
            <p:oleObj spid="_x0000_s95236" name="Equation" r:id="rId8" imgW="126720" imgH="152280" progId="Equation.3">
              <p:embed/>
            </p:oleObj>
          </a:graphicData>
        </a:graphic>
      </p:graphicFrame>
      <p:sp>
        <p:nvSpPr>
          <p:cNvPr id="18" name="Oval 17"/>
          <p:cNvSpPr>
            <a:spLocks noChangeAspect="1"/>
          </p:cNvSpPr>
          <p:nvPr/>
        </p:nvSpPr>
        <p:spPr>
          <a:xfrm>
            <a:off x="7573240" y="4920076"/>
            <a:ext cx="324621" cy="32462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oup 19"/>
          <p:cNvGrpSpPr/>
          <p:nvPr/>
        </p:nvGrpSpPr>
        <p:grpSpPr>
          <a:xfrm>
            <a:off x="5978662" y="4256676"/>
            <a:ext cx="442263" cy="385152"/>
            <a:chOff x="2483768" y="1390794"/>
            <a:chExt cx="686725" cy="598046"/>
          </a:xfrm>
        </p:grpSpPr>
        <p:graphicFrame>
          <p:nvGraphicFramePr>
            <p:cNvPr id="53" name="Object 2"/>
            <p:cNvGraphicFramePr>
              <a:graphicFrameLocks noChangeAspect="1"/>
            </p:cNvGraphicFramePr>
            <p:nvPr/>
          </p:nvGraphicFramePr>
          <p:xfrm>
            <a:off x="2483768" y="1390794"/>
            <a:ext cx="686725" cy="514706"/>
          </p:xfrm>
          <a:graphic>
            <a:graphicData uri="http://schemas.openxmlformats.org/presentationml/2006/ole">
              <p:oleObj spid="_x0000_s95237" name="Equation" r:id="rId9" imgW="253800" imgH="190440" progId="Equation.3">
                <p:embed/>
              </p:oleObj>
            </a:graphicData>
          </a:graphic>
        </p:graphicFrame>
        <p:sp>
          <p:nvSpPr>
            <p:cNvPr id="54" name="Rectangle 53"/>
            <p:cNvSpPr/>
            <p:nvPr/>
          </p:nvSpPr>
          <p:spPr>
            <a:xfrm>
              <a:off x="2483768" y="1412776"/>
              <a:ext cx="648072" cy="5760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>
            <a:off x="5468543" y="4456331"/>
            <a:ext cx="51011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4" idx="3"/>
            <a:endCxn id="58" idx="1"/>
          </p:cNvCxnSpPr>
          <p:nvPr/>
        </p:nvCxnSpPr>
        <p:spPr>
          <a:xfrm>
            <a:off x="6396032" y="4456331"/>
            <a:ext cx="51011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8" idx="3"/>
          </p:cNvCxnSpPr>
          <p:nvPr/>
        </p:nvCxnSpPr>
        <p:spPr>
          <a:xfrm>
            <a:off x="7323521" y="4456331"/>
            <a:ext cx="55649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8158262" y="4456331"/>
            <a:ext cx="55649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Object 10"/>
          <p:cNvGraphicFramePr>
            <a:graphicFrameLocks noChangeAspect="1"/>
          </p:cNvGraphicFramePr>
          <p:nvPr/>
        </p:nvGraphicFramePr>
        <p:xfrm>
          <a:off x="7855063" y="5108978"/>
          <a:ext cx="488697" cy="582756"/>
        </p:xfrm>
        <a:graphic>
          <a:graphicData uri="http://schemas.openxmlformats.org/presentationml/2006/ole">
            <p:oleObj spid="_x0000_s95238" name="Equation" r:id="rId10" imgW="126720" imgH="152280" progId="Equation.3">
              <p:embed/>
            </p:oleObj>
          </a:graphicData>
        </a:graphic>
      </p:graphicFrame>
      <p:cxnSp>
        <p:nvCxnSpPr>
          <p:cNvPr id="25" name="Elbow Connector 24"/>
          <p:cNvCxnSpPr/>
          <p:nvPr/>
        </p:nvCxnSpPr>
        <p:spPr>
          <a:xfrm rot="5400000">
            <a:off x="7833641" y="4780952"/>
            <a:ext cx="927489" cy="278247"/>
          </a:xfrm>
          <a:prstGeom prst="bentConnector3">
            <a:avLst>
              <a:gd name="adj1" fmla="val 99914"/>
            </a:avLst>
          </a:prstGeom>
          <a:ln w="25400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56" idx="3"/>
          </p:cNvCxnSpPr>
          <p:nvPr/>
        </p:nvCxnSpPr>
        <p:spPr>
          <a:xfrm flipH="1" flipV="1">
            <a:off x="7323521" y="5382725"/>
            <a:ext cx="556494" cy="10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ct 11"/>
          <p:cNvGraphicFramePr>
            <a:graphicFrameLocks noChangeAspect="1"/>
          </p:cNvGraphicFramePr>
          <p:nvPr/>
        </p:nvGraphicFramePr>
        <p:xfrm>
          <a:off x="5165343" y="4178084"/>
          <a:ext cx="488697" cy="582756"/>
        </p:xfrm>
        <a:graphic>
          <a:graphicData uri="http://schemas.openxmlformats.org/presentationml/2006/ole">
            <p:oleObj spid="_x0000_s95239" name="Equation" r:id="rId11" imgW="126720" imgH="152280" progId="Equation.3">
              <p:embed/>
            </p:oleObj>
          </a:graphicData>
        </a:graphic>
      </p:graphicFrame>
      <p:grpSp>
        <p:nvGrpSpPr>
          <p:cNvPr id="11" name="Group 41"/>
          <p:cNvGrpSpPr/>
          <p:nvPr/>
        </p:nvGrpSpPr>
        <p:grpSpPr>
          <a:xfrm>
            <a:off x="5113905" y="5198163"/>
            <a:ext cx="417370" cy="371155"/>
            <a:chOff x="2483768" y="1412528"/>
            <a:chExt cx="648072" cy="576312"/>
          </a:xfrm>
        </p:grpSpPr>
        <p:graphicFrame>
          <p:nvGraphicFramePr>
            <p:cNvPr id="51" name="Object 2"/>
            <p:cNvGraphicFramePr>
              <a:graphicFrameLocks noChangeAspect="1"/>
            </p:cNvGraphicFramePr>
            <p:nvPr/>
          </p:nvGraphicFramePr>
          <p:xfrm>
            <a:off x="2533576" y="1412528"/>
            <a:ext cx="522287" cy="522288"/>
          </p:xfrm>
          <a:graphic>
            <a:graphicData uri="http://schemas.openxmlformats.org/presentationml/2006/ole">
              <p:oleObj spid="_x0000_s95240" name="Equation" r:id="rId12" imgW="164880" imgH="164880" progId="Equation.3">
                <p:embed/>
              </p:oleObj>
            </a:graphicData>
          </a:graphic>
        </p:graphicFrame>
        <p:sp>
          <p:nvSpPr>
            <p:cNvPr id="52" name="Rectangle 51"/>
            <p:cNvSpPr/>
            <p:nvPr/>
          </p:nvSpPr>
          <p:spPr>
            <a:xfrm>
              <a:off x="2483768" y="1412776"/>
              <a:ext cx="648072" cy="5760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aphicFrame>
        <p:nvGraphicFramePr>
          <p:cNvPr id="29" name="Object 13"/>
          <p:cNvGraphicFramePr>
            <a:graphicFrameLocks noChangeAspect="1"/>
          </p:cNvGraphicFramePr>
          <p:nvPr/>
        </p:nvGraphicFramePr>
        <p:xfrm>
          <a:off x="6010635" y="5106880"/>
          <a:ext cx="488697" cy="582756"/>
        </p:xfrm>
        <a:graphic>
          <a:graphicData uri="http://schemas.openxmlformats.org/presentationml/2006/ole">
            <p:oleObj spid="_x0000_s95241" name="Equation" r:id="rId13" imgW="126720" imgH="152280" progId="Equation.3">
              <p:embed/>
            </p:oleObj>
          </a:graphicData>
        </a:graphic>
      </p:graphicFrame>
      <p:cxnSp>
        <p:nvCxnSpPr>
          <p:cNvPr id="30" name="Straight Arrow Connector 29"/>
          <p:cNvCxnSpPr>
            <a:stCxn id="56" idx="1"/>
          </p:cNvCxnSpPr>
          <p:nvPr/>
        </p:nvCxnSpPr>
        <p:spPr>
          <a:xfrm flipH="1">
            <a:off x="6303283" y="5382725"/>
            <a:ext cx="602868" cy="10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52" idx="3"/>
          </p:cNvCxnSpPr>
          <p:nvPr/>
        </p:nvCxnSpPr>
        <p:spPr>
          <a:xfrm flipH="1">
            <a:off x="5531275" y="5383820"/>
            <a:ext cx="50133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Object 15"/>
          <p:cNvGraphicFramePr>
            <a:graphicFrameLocks noChangeAspect="1"/>
          </p:cNvGraphicFramePr>
          <p:nvPr/>
        </p:nvGraphicFramePr>
        <p:xfrm>
          <a:off x="7836824" y="3343344"/>
          <a:ext cx="362945" cy="414063"/>
        </p:xfrm>
        <a:graphic>
          <a:graphicData uri="http://schemas.openxmlformats.org/presentationml/2006/ole">
            <p:oleObj spid="_x0000_s95242" name="Equation" r:id="rId14" imgW="177480" imgH="203040" progId="Equation.3">
              <p:embed/>
            </p:oleObj>
          </a:graphicData>
        </a:graphic>
      </p:graphicFrame>
      <p:graphicFrame>
        <p:nvGraphicFramePr>
          <p:cNvPr id="33" name="Object 16"/>
          <p:cNvGraphicFramePr>
            <a:graphicFrameLocks noChangeAspect="1"/>
          </p:cNvGraphicFramePr>
          <p:nvPr/>
        </p:nvGraphicFramePr>
        <p:xfrm>
          <a:off x="7872635" y="6055808"/>
          <a:ext cx="309781" cy="414063"/>
        </p:xfrm>
        <a:graphic>
          <a:graphicData uri="http://schemas.openxmlformats.org/presentationml/2006/ole">
            <p:oleObj spid="_x0000_s95243" name="Equation" r:id="rId15" imgW="152280" imgH="203040" progId="Equation.3">
              <p:embed/>
            </p:oleObj>
          </a:graphicData>
        </a:graphic>
      </p:graphicFrame>
      <p:cxnSp>
        <p:nvCxnSpPr>
          <p:cNvPr id="34" name="Straight Arrow Connector 33"/>
          <p:cNvCxnSpPr/>
          <p:nvPr/>
        </p:nvCxnSpPr>
        <p:spPr>
          <a:xfrm>
            <a:off x="8019138" y="3757407"/>
            <a:ext cx="0" cy="556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15"/>
          <p:cNvGraphicFramePr>
            <a:graphicFrameLocks noChangeAspect="1"/>
          </p:cNvGraphicFramePr>
          <p:nvPr/>
        </p:nvGraphicFramePr>
        <p:xfrm>
          <a:off x="5155327" y="3343567"/>
          <a:ext cx="337385" cy="414064"/>
        </p:xfrm>
        <a:graphic>
          <a:graphicData uri="http://schemas.openxmlformats.org/presentationml/2006/ole">
            <p:oleObj spid="_x0000_s95244" name="Equation" r:id="rId16" imgW="164880" imgH="203040" progId="Equation.3">
              <p:embed/>
            </p:oleObj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5325616" y="3757407"/>
            <a:ext cx="0" cy="556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8019138" y="5522943"/>
            <a:ext cx="0" cy="556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Object 16"/>
          <p:cNvGraphicFramePr>
            <a:graphicFrameLocks noChangeAspect="1"/>
          </p:cNvGraphicFramePr>
          <p:nvPr/>
        </p:nvGraphicFramePr>
        <p:xfrm>
          <a:off x="6032017" y="6055725"/>
          <a:ext cx="284221" cy="414063"/>
        </p:xfrm>
        <a:graphic>
          <a:graphicData uri="http://schemas.openxmlformats.org/presentationml/2006/ole">
            <p:oleObj spid="_x0000_s95245" name="Equation" r:id="rId17" imgW="139680" imgH="203040" progId="Equation.3">
              <p:embed/>
            </p:oleObj>
          </a:graphicData>
        </a:graphic>
      </p:graphicFrame>
      <p:cxnSp>
        <p:nvCxnSpPr>
          <p:cNvPr id="39" name="Straight Arrow Connector 38"/>
          <p:cNvCxnSpPr/>
          <p:nvPr/>
        </p:nvCxnSpPr>
        <p:spPr>
          <a:xfrm flipV="1">
            <a:off x="6166420" y="5522943"/>
            <a:ext cx="0" cy="556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Object 20"/>
          <p:cNvGraphicFramePr>
            <a:graphicFrameLocks noChangeAspect="1"/>
          </p:cNvGraphicFramePr>
          <p:nvPr/>
        </p:nvGraphicFramePr>
        <p:xfrm>
          <a:off x="8722323" y="4311233"/>
          <a:ext cx="259684" cy="284221"/>
        </p:xfrm>
        <a:graphic>
          <a:graphicData uri="http://schemas.openxmlformats.org/presentationml/2006/ole">
            <p:oleObj spid="_x0000_s95246" name="Equation" r:id="rId18" imgW="126720" imgH="139680" progId="Equation.3">
              <p:embed/>
            </p:oleObj>
          </a:graphicData>
        </a:graphic>
      </p:graphicFrame>
      <p:graphicFrame>
        <p:nvGraphicFramePr>
          <p:cNvPr id="41" name="Object 21"/>
          <p:cNvGraphicFramePr>
            <a:graphicFrameLocks noChangeAspect="1"/>
          </p:cNvGraphicFramePr>
          <p:nvPr/>
        </p:nvGraphicFramePr>
        <p:xfrm>
          <a:off x="5381618" y="4177761"/>
          <a:ext cx="140425" cy="139447"/>
        </p:xfrm>
        <a:graphic>
          <a:graphicData uri="http://schemas.openxmlformats.org/presentationml/2006/ole">
            <p:oleObj spid="_x0000_s95247" name="Equation" r:id="rId19" imgW="152280" imgH="152280" progId="Equation.3">
              <p:embed/>
            </p:oleObj>
          </a:graphicData>
        </a:graphic>
      </p:graphicFrame>
      <p:graphicFrame>
        <p:nvGraphicFramePr>
          <p:cNvPr id="42" name="Object 22"/>
          <p:cNvGraphicFramePr>
            <a:graphicFrameLocks noChangeAspect="1"/>
          </p:cNvGraphicFramePr>
          <p:nvPr/>
        </p:nvGraphicFramePr>
        <p:xfrm>
          <a:off x="6535028" y="4106262"/>
          <a:ext cx="259684" cy="335340"/>
        </p:xfrm>
        <a:graphic>
          <a:graphicData uri="http://schemas.openxmlformats.org/presentationml/2006/ole">
            <p:oleObj spid="_x0000_s95248" name="Equation" r:id="rId20" imgW="126720" imgH="164880" progId="Equation.3">
              <p:embed/>
            </p:oleObj>
          </a:graphicData>
        </a:graphic>
      </p:graphicFrame>
      <p:graphicFrame>
        <p:nvGraphicFramePr>
          <p:cNvPr id="43" name="Object 23"/>
          <p:cNvGraphicFramePr>
            <a:graphicFrameLocks noChangeAspect="1"/>
          </p:cNvGraphicFramePr>
          <p:nvPr/>
        </p:nvGraphicFramePr>
        <p:xfrm>
          <a:off x="5140806" y="4595534"/>
          <a:ext cx="140066" cy="139044"/>
        </p:xfrm>
        <a:graphic>
          <a:graphicData uri="http://schemas.openxmlformats.org/presentationml/2006/ole">
            <p:oleObj spid="_x0000_s95249" name="Equation" r:id="rId21" imgW="152280" imgH="152280" progId="Equation.3">
              <p:embed/>
            </p:oleObj>
          </a:graphicData>
        </a:graphic>
      </p:graphicFrame>
      <p:graphicFrame>
        <p:nvGraphicFramePr>
          <p:cNvPr id="44" name="Object 24"/>
          <p:cNvGraphicFramePr>
            <a:graphicFrameLocks noChangeAspect="1"/>
          </p:cNvGraphicFramePr>
          <p:nvPr/>
        </p:nvGraphicFramePr>
        <p:xfrm>
          <a:off x="8074811" y="4178084"/>
          <a:ext cx="140066" cy="139044"/>
        </p:xfrm>
        <a:graphic>
          <a:graphicData uri="http://schemas.openxmlformats.org/presentationml/2006/ole">
            <p:oleObj spid="_x0000_s95250" name="Equation" r:id="rId22" imgW="152280" imgH="152280" progId="Equation.3">
              <p:embed/>
            </p:oleObj>
          </a:graphicData>
        </a:graphic>
      </p:graphicFrame>
      <p:graphicFrame>
        <p:nvGraphicFramePr>
          <p:cNvPr id="45" name="Object 25"/>
          <p:cNvGraphicFramePr>
            <a:graphicFrameLocks noChangeAspect="1"/>
          </p:cNvGraphicFramePr>
          <p:nvPr/>
        </p:nvGraphicFramePr>
        <p:xfrm>
          <a:off x="7748691" y="4255182"/>
          <a:ext cx="140066" cy="139044"/>
        </p:xfrm>
        <a:graphic>
          <a:graphicData uri="http://schemas.openxmlformats.org/presentationml/2006/ole">
            <p:oleObj spid="_x0000_s95251" name="Equation" r:id="rId23" imgW="152280" imgH="152280" progId="Equation.3">
              <p:embed/>
            </p:oleObj>
          </a:graphicData>
        </a:graphic>
      </p:graphicFrame>
      <p:graphicFrame>
        <p:nvGraphicFramePr>
          <p:cNvPr id="46" name="Object 27"/>
          <p:cNvGraphicFramePr>
            <a:graphicFrameLocks noChangeAspect="1"/>
          </p:cNvGraphicFramePr>
          <p:nvPr/>
        </p:nvGraphicFramePr>
        <p:xfrm>
          <a:off x="7880015" y="5569318"/>
          <a:ext cx="101598" cy="59298"/>
        </p:xfrm>
        <a:graphic>
          <a:graphicData uri="http://schemas.openxmlformats.org/presentationml/2006/ole">
            <p:oleObj spid="_x0000_s95252" name="Equation" r:id="rId24" imgW="88560" imgH="63360" progId="Equation.3">
              <p:embed/>
            </p:oleObj>
          </a:graphicData>
        </a:graphic>
      </p:graphicFrame>
      <p:graphicFrame>
        <p:nvGraphicFramePr>
          <p:cNvPr id="47" name="Object 29"/>
          <p:cNvGraphicFramePr>
            <a:graphicFrameLocks noChangeAspect="1"/>
          </p:cNvGraphicFramePr>
          <p:nvPr/>
        </p:nvGraphicFramePr>
        <p:xfrm>
          <a:off x="8159131" y="5433898"/>
          <a:ext cx="140066" cy="139044"/>
        </p:xfrm>
        <a:graphic>
          <a:graphicData uri="http://schemas.openxmlformats.org/presentationml/2006/ole">
            <p:oleObj spid="_x0000_s95253" name="Equation" r:id="rId25" imgW="152280" imgH="152280" progId="Equation.3">
              <p:embed/>
            </p:oleObj>
          </a:graphicData>
        </a:graphic>
      </p:graphicFrame>
      <p:graphicFrame>
        <p:nvGraphicFramePr>
          <p:cNvPr id="48" name="Object 30"/>
          <p:cNvGraphicFramePr>
            <a:graphicFrameLocks noChangeAspect="1"/>
          </p:cNvGraphicFramePr>
          <p:nvPr/>
        </p:nvGraphicFramePr>
        <p:xfrm>
          <a:off x="6320384" y="5476569"/>
          <a:ext cx="101215" cy="59298"/>
        </p:xfrm>
        <a:graphic>
          <a:graphicData uri="http://schemas.openxmlformats.org/presentationml/2006/ole">
            <p:oleObj spid="_x0000_s95254" name="Equation" r:id="rId26" imgW="88560" imgH="63360" progId="Equation.3">
              <p:embed/>
            </p:oleObj>
          </a:graphicData>
        </a:graphic>
      </p:graphicFrame>
      <p:graphicFrame>
        <p:nvGraphicFramePr>
          <p:cNvPr id="49" name="Object 31"/>
          <p:cNvGraphicFramePr>
            <a:graphicFrameLocks noChangeAspect="1"/>
          </p:cNvGraphicFramePr>
          <p:nvPr/>
        </p:nvGraphicFramePr>
        <p:xfrm>
          <a:off x="5985206" y="5522943"/>
          <a:ext cx="140066" cy="139044"/>
        </p:xfrm>
        <a:graphic>
          <a:graphicData uri="http://schemas.openxmlformats.org/presentationml/2006/ole">
            <p:oleObj spid="_x0000_s95255" name="Equation" r:id="rId27" imgW="152280" imgH="152280" progId="Equation.3">
              <p:embed/>
            </p:oleObj>
          </a:graphicData>
        </a:graphic>
      </p:graphicFrame>
      <p:cxnSp>
        <p:nvCxnSpPr>
          <p:cNvPr id="50" name="Straight Arrow Connector 49"/>
          <p:cNvCxnSpPr/>
          <p:nvPr/>
        </p:nvCxnSpPr>
        <p:spPr>
          <a:xfrm flipV="1">
            <a:off x="5328809" y="4591365"/>
            <a:ext cx="0" cy="60286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8" name="Picture 28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46534" y="4343072"/>
            <a:ext cx="4569482" cy="44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TextBox 59"/>
          <p:cNvSpPr txBox="1"/>
          <p:nvPr/>
        </p:nvSpPr>
        <p:spPr>
          <a:xfrm>
            <a:off x="107504" y="3462099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The </a:t>
            </a:r>
            <a:r>
              <a:rPr lang="it-IT" sz="2400" i="1" dirty="0" smtClean="0">
                <a:latin typeface="Calibri" pitchFamily="34" charset="0"/>
                <a:cs typeface="Courier New" pitchFamily="49" charset="0"/>
              </a:rPr>
              <a:t>generalized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equation of motion in the sensed coordinates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pic>
        <p:nvPicPr>
          <p:cNvPr id="30749" name="Picture 29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79511" y="5746904"/>
            <a:ext cx="2423345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61"/>
          <p:cNvSpPr txBox="1"/>
          <p:nvPr/>
        </p:nvSpPr>
        <p:spPr>
          <a:xfrm>
            <a:off x="107504" y="4869160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where the 2nd-order differential operator is defined by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79512" y="1196752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As said, the equations of motion are </a:t>
            </a:r>
            <a:r>
              <a:rPr lang="it-IT" sz="2400" u="sng" dirty="0" smtClean="0">
                <a:latin typeface="Calibri" pitchFamily="34" charset="0"/>
                <a:cs typeface="Courier New" pitchFamily="49" charset="0"/>
              </a:rPr>
              <a:t>linear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and can be expressed in matrix form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00192" y="2010326"/>
            <a:ext cx="2843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“forces produce the motion”</a:t>
            </a:r>
            <a:endParaRPr lang="it-IT" sz="16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300192" y="2492896"/>
            <a:ext cx="2843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“positions are sensed”</a:t>
            </a:r>
            <a:endParaRPr lang="it-IT" sz="16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300192" y="2924944"/>
            <a:ext cx="2843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“noise, actuation and control forces”</a:t>
            </a:r>
            <a:endParaRPr lang="it-IT" sz="1600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8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6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  <p:bldP spid="60" grpId="0"/>
      <p:bldP spid="62" grpId="0"/>
      <p:bldP spid="63" grpId="0"/>
      <p:bldP spid="64" grpId="0"/>
      <p:bldP spid="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Dynamical model along the optical axis</a:t>
            </a:r>
            <a:endParaRPr lang="it-IT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8" name="Rettangolo 9"/>
          <p:cNvSpPr>
            <a:spLocks noChangeAspect="1"/>
          </p:cNvSpPr>
          <p:nvPr/>
        </p:nvSpPr>
        <p:spPr bwMode="auto">
          <a:xfrm>
            <a:off x="2778438" y="2281491"/>
            <a:ext cx="893318" cy="89341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9" name="Rettangolo 27"/>
          <p:cNvSpPr>
            <a:spLocks noChangeAspect="1"/>
          </p:cNvSpPr>
          <p:nvPr/>
        </p:nvSpPr>
        <p:spPr bwMode="auto">
          <a:xfrm>
            <a:off x="2429683" y="1940167"/>
            <a:ext cx="1574856" cy="157485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3671803" y="2460168"/>
            <a:ext cx="1786735" cy="536022"/>
            <a:chOff x="3647771" y="2526006"/>
            <a:chExt cx="1816307" cy="479159"/>
          </a:xfrm>
        </p:grpSpPr>
        <p:sp>
          <p:nvSpPr>
            <p:cNvPr id="48" name="Rectangle 47"/>
            <p:cNvSpPr/>
            <p:nvPr/>
          </p:nvSpPr>
          <p:spPr>
            <a:xfrm>
              <a:off x="4192663" y="2526006"/>
              <a:ext cx="726522" cy="47915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pSp>
          <p:nvGrpSpPr>
            <p:cNvPr id="49" name="Group 48"/>
            <p:cNvGrpSpPr>
              <a:grpSpLocks/>
            </p:cNvGrpSpPr>
            <p:nvPr/>
          </p:nvGrpSpPr>
          <p:grpSpPr bwMode="auto">
            <a:xfrm>
              <a:off x="3647771" y="2685727"/>
              <a:ext cx="1816307" cy="159719"/>
              <a:chOff x="3647771" y="2685727"/>
              <a:chExt cx="1816307" cy="159719"/>
            </a:xfrm>
          </p:grpSpPr>
          <p:cxnSp>
            <p:nvCxnSpPr>
              <p:cNvPr id="50" name="Connettore 2 23"/>
              <p:cNvCxnSpPr/>
              <p:nvPr/>
            </p:nvCxnSpPr>
            <p:spPr>
              <a:xfrm>
                <a:off x="3647772" y="2845446"/>
                <a:ext cx="1816306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2 23"/>
              <p:cNvCxnSpPr/>
              <p:nvPr/>
            </p:nvCxnSpPr>
            <p:spPr>
              <a:xfrm>
                <a:off x="3647771" y="2685727"/>
                <a:ext cx="544892" cy="1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1" name="Connettore 2 23"/>
          <p:cNvCxnSpPr/>
          <p:nvPr/>
        </p:nvCxnSpPr>
        <p:spPr bwMode="auto">
          <a:xfrm rot="5400000">
            <a:off x="3426131" y="3688549"/>
            <a:ext cx="1652728" cy="268015"/>
          </a:xfrm>
          <a:prstGeom prst="bentConnector3">
            <a:avLst>
              <a:gd name="adj1" fmla="val 99944"/>
            </a:avLst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23"/>
          <p:cNvCxnSpPr/>
          <p:nvPr/>
        </p:nvCxnSpPr>
        <p:spPr bwMode="auto">
          <a:xfrm rot="16200000" flipH="1">
            <a:off x="4051486" y="3688552"/>
            <a:ext cx="1652728" cy="268009"/>
          </a:xfrm>
          <a:prstGeom prst="bentConnector3">
            <a:avLst>
              <a:gd name="adj1" fmla="val 99944"/>
            </a:avLst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/>
          <p:cNvSpPr/>
          <p:nvPr/>
        </p:nvSpPr>
        <p:spPr>
          <a:xfrm>
            <a:off x="2331752" y="1700808"/>
            <a:ext cx="4466837" cy="20547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14" name="Connettore 2 23"/>
          <p:cNvCxnSpPr/>
          <p:nvPr/>
        </p:nvCxnSpPr>
        <p:spPr bwMode="auto">
          <a:xfrm rot="10800000">
            <a:off x="4386497" y="3576880"/>
            <a:ext cx="352848" cy="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sosceles Triangle 20"/>
          <p:cNvSpPr/>
          <p:nvPr/>
        </p:nvSpPr>
        <p:spPr bwMode="auto">
          <a:xfrm rot="16200000">
            <a:off x="3336790" y="4313908"/>
            <a:ext cx="893367" cy="67002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16" name="Connettore 2 23"/>
          <p:cNvCxnSpPr>
            <a:stCxn id="15" idx="0"/>
            <a:endCxn id="13" idx="1"/>
          </p:cNvCxnSpPr>
          <p:nvPr/>
        </p:nvCxnSpPr>
        <p:spPr bwMode="auto">
          <a:xfrm rot="10800000">
            <a:off x="2331752" y="2728181"/>
            <a:ext cx="1116709" cy="1920741"/>
          </a:xfrm>
          <a:prstGeom prst="bentConnector3">
            <a:avLst>
              <a:gd name="adj1" fmla="val 112699"/>
            </a:avLst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23"/>
          <p:cNvCxnSpPr>
            <a:stCxn id="32" idx="0"/>
            <a:endCxn id="25" idx="3"/>
          </p:cNvCxnSpPr>
          <p:nvPr/>
        </p:nvCxnSpPr>
        <p:spPr bwMode="auto">
          <a:xfrm flipV="1">
            <a:off x="5681880" y="2728200"/>
            <a:ext cx="661383" cy="1920722"/>
          </a:xfrm>
          <a:prstGeom prst="bentConnector3">
            <a:avLst>
              <a:gd name="adj1" fmla="val 121441"/>
            </a:avLst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2912441" y="2549507"/>
          <a:ext cx="672595" cy="398831"/>
        </p:xfrm>
        <a:graphic>
          <a:graphicData uri="http://schemas.openxmlformats.org/presentationml/2006/ole">
            <p:oleObj spid="_x0000_s68610" name="Equation" r:id="rId3" imgW="342720" imgH="203040" progId="Equation.3">
              <p:embed/>
            </p:oleObj>
          </a:graphicData>
        </a:graphic>
      </p:graphicFrame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2439973" y="1924150"/>
          <a:ext cx="398830" cy="448069"/>
        </p:xfrm>
        <a:graphic>
          <a:graphicData uri="http://schemas.openxmlformats.org/presentationml/2006/ole">
            <p:oleObj spid="_x0000_s68611" name="Equation" r:id="rId4" imgW="203040" imgH="228600" progId="Equation.3">
              <p:embed/>
            </p:oleObj>
          </a:graphicData>
        </a:graphic>
      </p:graphicFrame>
      <p:graphicFrame>
        <p:nvGraphicFramePr>
          <p:cNvPr id="20" name="Object 4"/>
          <p:cNvGraphicFramePr>
            <a:graphicFrameLocks noChangeAspect="1"/>
          </p:cNvGraphicFramePr>
          <p:nvPr/>
        </p:nvGraphicFramePr>
        <p:xfrm>
          <a:off x="3716472" y="2251881"/>
          <a:ext cx="323988" cy="398830"/>
        </p:xfrm>
        <a:graphic>
          <a:graphicData uri="http://schemas.openxmlformats.org/presentationml/2006/ole">
            <p:oleObj spid="_x0000_s68612" name="Equation" r:id="rId5" imgW="164880" imgH="203040" progId="Equation.3">
              <p:embed/>
            </p:oleObj>
          </a:graphicData>
        </a:graphic>
      </p:graphicFrame>
      <p:graphicFrame>
        <p:nvGraphicFramePr>
          <p:cNvPr id="21" name="Object 5"/>
          <p:cNvGraphicFramePr>
            <a:graphicFrameLocks noChangeAspect="1"/>
          </p:cNvGraphicFramePr>
          <p:nvPr/>
        </p:nvGraphicFramePr>
        <p:xfrm>
          <a:off x="5061874" y="2421173"/>
          <a:ext cx="398830" cy="398830"/>
        </p:xfrm>
        <a:graphic>
          <a:graphicData uri="http://schemas.openxmlformats.org/presentationml/2006/ole">
            <p:oleObj spid="_x0000_s68613" name="Equation" r:id="rId6" imgW="203040" imgH="203040" progId="Equation.3">
              <p:embed/>
            </p:oleObj>
          </a:graphicData>
        </a:graphic>
      </p:graphicFrame>
      <p:graphicFrame>
        <p:nvGraphicFramePr>
          <p:cNvPr id="22" name="Object 6"/>
          <p:cNvGraphicFramePr>
            <a:graphicFrameLocks noChangeAspect="1"/>
          </p:cNvGraphicFramePr>
          <p:nvPr/>
        </p:nvGraphicFramePr>
        <p:xfrm>
          <a:off x="4118087" y="3758432"/>
          <a:ext cx="299369" cy="398830"/>
        </p:xfrm>
        <a:graphic>
          <a:graphicData uri="http://schemas.openxmlformats.org/presentationml/2006/ole">
            <p:oleObj spid="_x0000_s68614" name="Equation" r:id="rId7" imgW="152280" imgH="203040" progId="Equation.3">
              <p:embed/>
            </p:oleObj>
          </a:graphicData>
        </a:graphic>
      </p:graphicFrame>
      <p:graphicFrame>
        <p:nvGraphicFramePr>
          <p:cNvPr id="23" name="Object 7"/>
          <p:cNvGraphicFramePr>
            <a:graphicFrameLocks noChangeAspect="1"/>
          </p:cNvGraphicFramePr>
          <p:nvPr/>
        </p:nvGraphicFramePr>
        <p:xfrm>
          <a:off x="4730097" y="3758738"/>
          <a:ext cx="398831" cy="398831"/>
        </p:xfrm>
        <a:graphic>
          <a:graphicData uri="http://schemas.openxmlformats.org/presentationml/2006/ole">
            <p:oleObj spid="_x0000_s68615" name="Equation" r:id="rId8" imgW="203040" imgH="203040" progId="Equation.3">
              <p:embed/>
            </p:oleObj>
          </a:graphicData>
        </a:graphic>
      </p:graphicFrame>
      <p:sp>
        <p:nvSpPr>
          <p:cNvPr id="24" name="Freeform 23"/>
          <p:cNvSpPr/>
          <p:nvPr/>
        </p:nvSpPr>
        <p:spPr>
          <a:xfrm>
            <a:off x="2457163" y="2370834"/>
            <a:ext cx="312679" cy="134005"/>
          </a:xfrm>
          <a:custGeom>
            <a:avLst/>
            <a:gdLst>
              <a:gd name="connsiteX0" fmla="*/ 0 w 8658225"/>
              <a:gd name="connsiteY0" fmla="*/ 1447800 h 1468438"/>
              <a:gd name="connsiteX1" fmla="*/ 733425 w 8658225"/>
              <a:gd name="connsiteY1" fmla="*/ 9525 h 1468438"/>
              <a:gd name="connsiteX2" fmla="*/ 1457325 w 8658225"/>
              <a:gd name="connsiteY2" fmla="*/ 1457325 h 1468438"/>
              <a:gd name="connsiteX3" fmla="*/ 2171700 w 8658225"/>
              <a:gd name="connsiteY3" fmla="*/ 9525 h 1468438"/>
              <a:gd name="connsiteX4" fmla="*/ 2895600 w 8658225"/>
              <a:gd name="connsiteY4" fmla="*/ 1457325 h 1468438"/>
              <a:gd name="connsiteX5" fmla="*/ 3609975 w 8658225"/>
              <a:gd name="connsiteY5" fmla="*/ 9525 h 1468438"/>
              <a:gd name="connsiteX6" fmla="*/ 4343400 w 8658225"/>
              <a:gd name="connsiteY6" fmla="*/ 1457325 h 1468438"/>
              <a:gd name="connsiteX7" fmla="*/ 5057775 w 8658225"/>
              <a:gd name="connsiteY7" fmla="*/ 9525 h 1468438"/>
              <a:gd name="connsiteX8" fmla="*/ 5781675 w 8658225"/>
              <a:gd name="connsiteY8" fmla="*/ 1447800 h 1468438"/>
              <a:gd name="connsiteX9" fmla="*/ 6496050 w 8658225"/>
              <a:gd name="connsiteY9" fmla="*/ 0 h 1468438"/>
              <a:gd name="connsiteX10" fmla="*/ 7210425 w 8658225"/>
              <a:gd name="connsiteY10" fmla="*/ 1447800 h 1468438"/>
              <a:gd name="connsiteX11" fmla="*/ 7934325 w 8658225"/>
              <a:gd name="connsiteY11" fmla="*/ 9525 h 1468438"/>
              <a:gd name="connsiteX12" fmla="*/ 8658225 w 8658225"/>
              <a:gd name="connsiteY12" fmla="*/ 1447800 h 1468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58225" h="1468438">
                <a:moveTo>
                  <a:pt x="0" y="1447800"/>
                </a:moveTo>
                <a:cubicBezTo>
                  <a:pt x="245269" y="727869"/>
                  <a:pt x="490538" y="7938"/>
                  <a:pt x="733425" y="9525"/>
                </a:cubicBezTo>
                <a:cubicBezTo>
                  <a:pt x="976312" y="11112"/>
                  <a:pt x="1217613" y="1457325"/>
                  <a:pt x="1457325" y="1457325"/>
                </a:cubicBezTo>
                <a:cubicBezTo>
                  <a:pt x="1697037" y="1457325"/>
                  <a:pt x="1931988" y="9525"/>
                  <a:pt x="2171700" y="9525"/>
                </a:cubicBezTo>
                <a:cubicBezTo>
                  <a:pt x="2411412" y="9525"/>
                  <a:pt x="2655888" y="1457325"/>
                  <a:pt x="2895600" y="1457325"/>
                </a:cubicBezTo>
                <a:cubicBezTo>
                  <a:pt x="3135312" y="1457325"/>
                  <a:pt x="3368675" y="9525"/>
                  <a:pt x="3609975" y="9525"/>
                </a:cubicBezTo>
                <a:cubicBezTo>
                  <a:pt x="3851275" y="9525"/>
                  <a:pt x="4102100" y="1457325"/>
                  <a:pt x="4343400" y="1457325"/>
                </a:cubicBezTo>
                <a:cubicBezTo>
                  <a:pt x="4584700" y="1457325"/>
                  <a:pt x="4818063" y="11112"/>
                  <a:pt x="5057775" y="9525"/>
                </a:cubicBezTo>
                <a:cubicBezTo>
                  <a:pt x="5297487" y="7938"/>
                  <a:pt x="5541963" y="1449387"/>
                  <a:pt x="5781675" y="1447800"/>
                </a:cubicBezTo>
                <a:cubicBezTo>
                  <a:pt x="6021387" y="1446213"/>
                  <a:pt x="6257925" y="0"/>
                  <a:pt x="6496050" y="0"/>
                </a:cubicBezTo>
                <a:cubicBezTo>
                  <a:pt x="6734175" y="0"/>
                  <a:pt x="6970713" y="1446213"/>
                  <a:pt x="7210425" y="1447800"/>
                </a:cubicBezTo>
                <a:cubicBezTo>
                  <a:pt x="7450137" y="1449387"/>
                  <a:pt x="7693025" y="9525"/>
                  <a:pt x="7934325" y="9525"/>
                </a:cubicBezTo>
                <a:cubicBezTo>
                  <a:pt x="8175625" y="9525"/>
                  <a:pt x="8583612" y="1468438"/>
                  <a:pt x="8658225" y="1447800"/>
                </a:cubicBezTo>
              </a:path>
            </a:pathLst>
          </a:custGeom>
          <a:ln w="2540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9"/>
          <p:cNvSpPr>
            <a:spLocks noChangeAspect="1"/>
          </p:cNvSpPr>
          <p:nvPr/>
        </p:nvSpPr>
        <p:spPr bwMode="auto">
          <a:xfrm>
            <a:off x="5449945" y="2281491"/>
            <a:ext cx="893318" cy="89341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6" name="Rettangolo 27"/>
          <p:cNvSpPr>
            <a:spLocks noChangeAspect="1"/>
          </p:cNvSpPr>
          <p:nvPr/>
        </p:nvSpPr>
        <p:spPr bwMode="auto">
          <a:xfrm>
            <a:off x="5101191" y="1940167"/>
            <a:ext cx="1574856" cy="157485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27" name="Object 2"/>
          <p:cNvGraphicFramePr>
            <a:graphicFrameLocks noChangeAspect="1"/>
          </p:cNvGraphicFramePr>
          <p:nvPr/>
        </p:nvGraphicFramePr>
        <p:xfrm>
          <a:off x="5583949" y="2549507"/>
          <a:ext cx="672595" cy="398831"/>
        </p:xfrm>
        <a:graphic>
          <a:graphicData uri="http://schemas.openxmlformats.org/presentationml/2006/ole">
            <p:oleObj spid="_x0000_s68616" name="Equation" r:id="rId9" imgW="342720" imgH="203040" progId="Equation.3">
              <p:embed/>
            </p:oleObj>
          </a:graphicData>
        </a:graphic>
      </p:graphicFrame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6333021" y="1924150"/>
          <a:ext cx="398830" cy="448069"/>
        </p:xfrm>
        <a:graphic>
          <a:graphicData uri="http://schemas.openxmlformats.org/presentationml/2006/ole">
            <p:oleObj spid="_x0000_s68617" name="Equation" r:id="rId10" imgW="203040" imgH="228600" progId="Equation.3">
              <p:embed/>
            </p:oleObj>
          </a:graphicData>
        </a:graphic>
      </p:graphicFrame>
      <p:sp>
        <p:nvSpPr>
          <p:cNvPr id="29" name="Freeform 28"/>
          <p:cNvSpPr/>
          <p:nvPr/>
        </p:nvSpPr>
        <p:spPr>
          <a:xfrm>
            <a:off x="6350211" y="2370834"/>
            <a:ext cx="312679" cy="134005"/>
          </a:xfrm>
          <a:custGeom>
            <a:avLst/>
            <a:gdLst>
              <a:gd name="connsiteX0" fmla="*/ 0 w 8658225"/>
              <a:gd name="connsiteY0" fmla="*/ 1447800 h 1468438"/>
              <a:gd name="connsiteX1" fmla="*/ 733425 w 8658225"/>
              <a:gd name="connsiteY1" fmla="*/ 9525 h 1468438"/>
              <a:gd name="connsiteX2" fmla="*/ 1457325 w 8658225"/>
              <a:gd name="connsiteY2" fmla="*/ 1457325 h 1468438"/>
              <a:gd name="connsiteX3" fmla="*/ 2171700 w 8658225"/>
              <a:gd name="connsiteY3" fmla="*/ 9525 h 1468438"/>
              <a:gd name="connsiteX4" fmla="*/ 2895600 w 8658225"/>
              <a:gd name="connsiteY4" fmla="*/ 1457325 h 1468438"/>
              <a:gd name="connsiteX5" fmla="*/ 3609975 w 8658225"/>
              <a:gd name="connsiteY5" fmla="*/ 9525 h 1468438"/>
              <a:gd name="connsiteX6" fmla="*/ 4343400 w 8658225"/>
              <a:gd name="connsiteY6" fmla="*/ 1457325 h 1468438"/>
              <a:gd name="connsiteX7" fmla="*/ 5057775 w 8658225"/>
              <a:gd name="connsiteY7" fmla="*/ 9525 h 1468438"/>
              <a:gd name="connsiteX8" fmla="*/ 5781675 w 8658225"/>
              <a:gd name="connsiteY8" fmla="*/ 1447800 h 1468438"/>
              <a:gd name="connsiteX9" fmla="*/ 6496050 w 8658225"/>
              <a:gd name="connsiteY9" fmla="*/ 0 h 1468438"/>
              <a:gd name="connsiteX10" fmla="*/ 7210425 w 8658225"/>
              <a:gd name="connsiteY10" fmla="*/ 1447800 h 1468438"/>
              <a:gd name="connsiteX11" fmla="*/ 7934325 w 8658225"/>
              <a:gd name="connsiteY11" fmla="*/ 9525 h 1468438"/>
              <a:gd name="connsiteX12" fmla="*/ 8658225 w 8658225"/>
              <a:gd name="connsiteY12" fmla="*/ 1447800 h 1468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58225" h="1468438">
                <a:moveTo>
                  <a:pt x="0" y="1447800"/>
                </a:moveTo>
                <a:cubicBezTo>
                  <a:pt x="245269" y="727869"/>
                  <a:pt x="490538" y="7938"/>
                  <a:pt x="733425" y="9525"/>
                </a:cubicBezTo>
                <a:cubicBezTo>
                  <a:pt x="976312" y="11112"/>
                  <a:pt x="1217613" y="1457325"/>
                  <a:pt x="1457325" y="1457325"/>
                </a:cubicBezTo>
                <a:cubicBezTo>
                  <a:pt x="1697037" y="1457325"/>
                  <a:pt x="1931988" y="9525"/>
                  <a:pt x="2171700" y="9525"/>
                </a:cubicBezTo>
                <a:cubicBezTo>
                  <a:pt x="2411412" y="9525"/>
                  <a:pt x="2655888" y="1457325"/>
                  <a:pt x="2895600" y="1457325"/>
                </a:cubicBezTo>
                <a:cubicBezTo>
                  <a:pt x="3135312" y="1457325"/>
                  <a:pt x="3368675" y="9525"/>
                  <a:pt x="3609975" y="9525"/>
                </a:cubicBezTo>
                <a:cubicBezTo>
                  <a:pt x="3851275" y="9525"/>
                  <a:pt x="4102100" y="1457325"/>
                  <a:pt x="4343400" y="1457325"/>
                </a:cubicBezTo>
                <a:cubicBezTo>
                  <a:pt x="4584700" y="1457325"/>
                  <a:pt x="4818063" y="11112"/>
                  <a:pt x="5057775" y="9525"/>
                </a:cubicBezTo>
                <a:cubicBezTo>
                  <a:pt x="5297487" y="7938"/>
                  <a:pt x="5541963" y="1449387"/>
                  <a:pt x="5781675" y="1447800"/>
                </a:cubicBezTo>
                <a:cubicBezTo>
                  <a:pt x="6021387" y="1446213"/>
                  <a:pt x="6257925" y="0"/>
                  <a:pt x="6496050" y="0"/>
                </a:cubicBezTo>
                <a:cubicBezTo>
                  <a:pt x="6734175" y="0"/>
                  <a:pt x="6970713" y="1446213"/>
                  <a:pt x="7210425" y="1447800"/>
                </a:cubicBezTo>
                <a:cubicBezTo>
                  <a:pt x="7450137" y="1449387"/>
                  <a:pt x="7693025" y="9525"/>
                  <a:pt x="7934325" y="9525"/>
                </a:cubicBezTo>
                <a:cubicBezTo>
                  <a:pt x="8175625" y="9525"/>
                  <a:pt x="8583612" y="1468438"/>
                  <a:pt x="8658225" y="1447800"/>
                </a:cubicBezTo>
              </a:path>
            </a:pathLst>
          </a:custGeom>
          <a:ln w="2540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30" name="Object 10"/>
          <p:cNvGraphicFramePr>
            <a:graphicFrameLocks noChangeAspect="1"/>
          </p:cNvGraphicFramePr>
          <p:nvPr/>
        </p:nvGraphicFramePr>
        <p:xfrm>
          <a:off x="4252492" y="2549507"/>
          <a:ext cx="622372" cy="349592"/>
        </p:xfrm>
        <a:graphic>
          <a:graphicData uri="http://schemas.openxmlformats.org/presentationml/2006/ole">
            <p:oleObj spid="_x0000_s68618" name="Equation" r:id="rId11" imgW="317160" imgH="177480" progId="Equation.3">
              <p:embed/>
            </p:oleObj>
          </a:graphicData>
        </a:graphic>
      </p:graphicFrame>
      <p:graphicFrame>
        <p:nvGraphicFramePr>
          <p:cNvPr id="31" name="Object 11"/>
          <p:cNvGraphicFramePr>
            <a:graphicFrameLocks noChangeAspect="1"/>
          </p:cNvGraphicFramePr>
          <p:nvPr/>
        </p:nvGraphicFramePr>
        <p:xfrm>
          <a:off x="3671803" y="4425580"/>
          <a:ext cx="472688" cy="424435"/>
        </p:xfrm>
        <a:graphic>
          <a:graphicData uri="http://schemas.openxmlformats.org/presentationml/2006/ole">
            <p:oleObj spid="_x0000_s68619" name="Equation" r:id="rId12" imgW="241200" imgH="215640" progId="Equation.3">
              <p:embed/>
            </p:oleObj>
          </a:graphicData>
        </a:graphic>
      </p:graphicFrame>
      <p:sp>
        <p:nvSpPr>
          <p:cNvPr id="32" name="Isosceles Triangle 20"/>
          <p:cNvSpPr/>
          <p:nvPr/>
        </p:nvSpPr>
        <p:spPr bwMode="auto">
          <a:xfrm rot="16200000" flipV="1">
            <a:off x="4900183" y="4313909"/>
            <a:ext cx="893367" cy="67002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33" name="Object 11"/>
          <p:cNvGraphicFramePr>
            <a:graphicFrameLocks noChangeAspect="1"/>
          </p:cNvGraphicFramePr>
          <p:nvPr/>
        </p:nvGraphicFramePr>
        <p:xfrm flipH="1">
          <a:off x="5013240" y="4426103"/>
          <a:ext cx="521926" cy="424434"/>
        </p:xfrm>
        <a:graphic>
          <a:graphicData uri="http://schemas.openxmlformats.org/presentationml/2006/ole">
            <p:oleObj spid="_x0000_s68620" name="Equation" r:id="rId13" imgW="266400" imgH="215640" progId="Equation.3">
              <p:embed/>
            </p:oleObj>
          </a:graphicData>
        </a:graphic>
      </p:graphicFrame>
      <p:graphicFrame>
        <p:nvGraphicFramePr>
          <p:cNvPr id="34" name="Object 13"/>
          <p:cNvGraphicFramePr>
            <a:graphicFrameLocks noChangeAspect="1"/>
          </p:cNvGraphicFramePr>
          <p:nvPr/>
        </p:nvGraphicFramePr>
        <p:xfrm>
          <a:off x="4356267" y="3163177"/>
          <a:ext cx="423449" cy="398830"/>
        </p:xfrm>
        <a:graphic>
          <a:graphicData uri="http://schemas.openxmlformats.org/presentationml/2006/ole">
            <p:oleObj spid="_x0000_s68621" name="Equation" r:id="rId14" imgW="215640" imgH="203040" progId="Equation.3">
              <p:embed/>
            </p:oleObj>
          </a:graphicData>
        </a:graphic>
      </p:graphicFrame>
      <p:graphicFrame>
        <p:nvGraphicFramePr>
          <p:cNvPr id="35" name="Object 14"/>
          <p:cNvGraphicFramePr>
            <a:graphicFrameLocks noChangeAspect="1"/>
          </p:cNvGraphicFramePr>
          <p:nvPr/>
        </p:nvGraphicFramePr>
        <p:xfrm>
          <a:off x="2376421" y="3783450"/>
          <a:ext cx="473673" cy="348607"/>
        </p:xfrm>
        <a:graphic>
          <a:graphicData uri="http://schemas.openxmlformats.org/presentationml/2006/ole">
            <p:oleObj spid="_x0000_s68622" name="Equation" r:id="rId15" imgW="241200" imgH="177480" progId="Equation.3">
              <p:embed/>
            </p:oleObj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4386497" y="4648922"/>
            <a:ext cx="0" cy="109972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Object 16"/>
          <p:cNvGraphicFramePr>
            <a:graphicFrameLocks noChangeAspect="1"/>
          </p:cNvGraphicFramePr>
          <p:nvPr/>
        </p:nvGraphicFramePr>
        <p:xfrm>
          <a:off x="3987667" y="5316578"/>
          <a:ext cx="398830" cy="449053"/>
        </p:xfrm>
        <a:graphic>
          <a:graphicData uri="http://schemas.openxmlformats.org/presentationml/2006/ole">
            <p:oleObj spid="_x0000_s68623" name="Equation" r:id="rId16" imgW="203040" imgH="228600" progId="Equation.3">
              <p:embed/>
            </p:oleObj>
          </a:graphicData>
        </a:graphic>
      </p:graphicFrame>
      <p:cxnSp>
        <p:nvCxnSpPr>
          <p:cNvPr id="38" name="Straight Arrow Connector 37"/>
          <p:cNvCxnSpPr/>
          <p:nvPr/>
        </p:nvCxnSpPr>
        <p:spPr>
          <a:xfrm>
            <a:off x="4743844" y="4648922"/>
            <a:ext cx="0" cy="109972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Object 16"/>
          <p:cNvGraphicFramePr>
            <a:graphicFrameLocks noChangeAspect="1"/>
          </p:cNvGraphicFramePr>
          <p:nvPr/>
        </p:nvGraphicFramePr>
        <p:xfrm>
          <a:off x="4748382" y="5316578"/>
          <a:ext cx="499277" cy="449053"/>
        </p:xfrm>
        <a:graphic>
          <a:graphicData uri="http://schemas.openxmlformats.org/presentationml/2006/ole">
            <p:oleObj spid="_x0000_s68624" name="Equation" r:id="rId17" imgW="253800" imgH="228600" progId="Equation.3">
              <p:embed/>
            </p:oleObj>
          </a:graphicData>
        </a:graphic>
      </p:graphicFrame>
      <p:graphicFrame>
        <p:nvGraphicFramePr>
          <p:cNvPr id="40" name="Object 19"/>
          <p:cNvGraphicFramePr>
            <a:graphicFrameLocks noChangeAspect="1"/>
          </p:cNvGraphicFramePr>
          <p:nvPr/>
        </p:nvGraphicFramePr>
        <p:xfrm>
          <a:off x="1741847" y="4157262"/>
          <a:ext cx="448068" cy="424435"/>
        </p:xfrm>
        <a:graphic>
          <a:graphicData uri="http://schemas.openxmlformats.org/presentationml/2006/ole">
            <p:oleObj spid="_x0000_s68625" name="Equation" r:id="rId18" imgW="228600" imgH="215640" progId="Equation.3">
              <p:embed/>
            </p:oleObj>
          </a:graphicData>
        </a:graphic>
      </p:graphicFrame>
      <p:graphicFrame>
        <p:nvGraphicFramePr>
          <p:cNvPr id="41" name="Object 20"/>
          <p:cNvGraphicFramePr>
            <a:graphicFrameLocks noChangeAspect="1"/>
          </p:cNvGraphicFramePr>
          <p:nvPr/>
        </p:nvGraphicFramePr>
        <p:xfrm>
          <a:off x="6494377" y="4157262"/>
          <a:ext cx="521926" cy="424435"/>
        </p:xfrm>
        <a:graphic>
          <a:graphicData uri="http://schemas.openxmlformats.org/presentationml/2006/ole">
            <p:oleObj spid="_x0000_s68626" name="Equation" r:id="rId19" imgW="266400" imgH="215640" progId="Equation.3">
              <p:embed/>
            </p:oleObj>
          </a:graphicData>
        </a:graphic>
      </p:graphicFrame>
      <p:cxnSp>
        <p:nvCxnSpPr>
          <p:cNvPr id="42" name="Straight Arrow Connector 41"/>
          <p:cNvCxnSpPr/>
          <p:nvPr/>
        </p:nvCxnSpPr>
        <p:spPr>
          <a:xfrm flipH="1">
            <a:off x="1729044" y="3174865"/>
            <a:ext cx="602708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Object 16"/>
          <p:cNvGraphicFramePr>
            <a:graphicFrameLocks noChangeAspect="1"/>
          </p:cNvGraphicFramePr>
          <p:nvPr/>
        </p:nvGraphicFramePr>
        <p:xfrm>
          <a:off x="1705328" y="2770481"/>
          <a:ext cx="523896" cy="449053"/>
        </p:xfrm>
        <a:graphic>
          <a:graphicData uri="http://schemas.openxmlformats.org/presentationml/2006/ole">
            <p:oleObj spid="_x0000_s68627" name="Equation" r:id="rId20" imgW="266400" imgH="228600" progId="Equation.3">
              <p:embed/>
            </p:oleObj>
          </a:graphicData>
        </a:graphic>
      </p:graphicFrame>
      <p:cxnSp>
        <p:nvCxnSpPr>
          <p:cNvPr id="44" name="Straight Arrow Connector 43"/>
          <p:cNvCxnSpPr/>
          <p:nvPr/>
        </p:nvCxnSpPr>
        <p:spPr>
          <a:xfrm flipH="1">
            <a:off x="1729044" y="2638845"/>
            <a:ext cx="1049392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Object 16"/>
          <p:cNvGraphicFramePr>
            <a:graphicFrameLocks noChangeAspect="1"/>
          </p:cNvGraphicFramePr>
          <p:nvPr/>
        </p:nvGraphicFramePr>
        <p:xfrm>
          <a:off x="1706395" y="2234014"/>
          <a:ext cx="374211" cy="449053"/>
        </p:xfrm>
        <a:graphic>
          <a:graphicData uri="http://schemas.openxmlformats.org/presentationml/2006/ole">
            <p:oleObj spid="_x0000_s68628" name="Equation" r:id="rId21" imgW="190440" imgH="228600" progId="Equation.3">
              <p:embed/>
            </p:oleObj>
          </a:graphicData>
        </a:graphic>
      </p:graphicFrame>
      <p:cxnSp>
        <p:nvCxnSpPr>
          <p:cNvPr id="46" name="Straight Arrow Connector 45"/>
          <p:cNvCxnSpPr/>
          <p:nvPr/>
        </p:nvCxnSpPr>
        <p:spPr>
          <a:xfrm>
            <a:off x="6351905" y="2638845"/>
            <a:ext cx="1049392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Object 16"/>
          <p:cNvGraphicFramePr>
            <a:graphicFrameLocks noChangeAspect="1"/>
          </p:cNvGraphicFramePr>
          <p:nvPr/>
        </p:nvGraphicFramePr>
        <p:xfrm>
          <a:off x="7028527" y="2236968"/>
          <a:ext cx="399815" cy="449053"/>
        </p:xfrm>
        <a:graphic>
          <a:graphicData uri="http://schemas.openxmlformats.org/presentationml/2006/ole">
            <p:oleObj spid="_x0000_s68629" name="Equation" r:id="rId22" imgW="203040" imgH="228600" progId="Equation.3">
              <p:embed/>
            </p:oleObj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6012160" y="4869160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cs typeface="Courier New" pitchFamily="49" charset="0"/>
              </a:rPr>
              <a:t>guidance signals</a:t>
            </a:r>
            <a:r>
              <a:rPr lang="it-IT" sz="2000" dirty="0" smtClean="0">
                <a:cs typeface="Courier New" pitchFamily="49" charset="0"/>
              </a:rPr>
              <a:t>: reference signals that the controllers must follow (“the loops react”)</a:t>
            </a:r>
            <a:endParaRPr lang="it-IT" sz="2000" b="1" dirty="0">
              <a:cs typeface="Courier New" pitchFamily="49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1520" y="4869160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000" dirty="0" smtClean="0">
                <a:cs typeface="Courier New" pitchFamily="49" charset="0"/>
              </a:rPr>
              <a:t> force gradients</a:t>
            </a:r>
            <a:endParaRPr lang="it-IT" sz="2000" dirty="0">
              <a:cs typeface="Courier New" pitchFamily="49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1520" y="5261138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000" dirty="0" smtClean="0">
                <a:cs typeface="Courier New" pitchFamily="49" charset="0"/>
              </a:rPr>
              <a:t> sensing cross-talk</a:t>
            </a:r>
            <a:endParaRPr lang="it-IT" sz="2000" dirty="0">
              <a:cs typeface="Courier New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51520" y="5661248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000" dirty="0" smtClean="0">
                <a:cs typeface="Courier New" pitchFamily="49" charset="0"/>
              </a:rPr>
              <a:t> actuation gains</a:t>
            </a:r>
            <a:endParaRPr lang="it-IT" sz="2000" dirty="0">
              <a:cs typeface="Courier New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0" y="1916832"/>
            <a:ext cx="1979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cs typeface="Courier New" pitchFamily="49" charset="0"/>
              </a:rPr>
              <a:t>direct forces on TMs and SC</a:t>
            </a:r>
            <a:endParaRPr lang="it-IT" sz="2000" b="1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  <p:bldP spid="29" grpId="0" animBg="1"/>
      <p:bldP spid="32" grpId="0" animBg="1"/>
      <p:bldP spid="52" grpId="0"/>
      <p:bldP spid="53" grpId="0"/>
      <p:bldP spid="54" grpId="0"/>
      <p:bldP spid="55" grpId="0"/>
      <p:bldP spid="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5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Dynamical model along the optical axis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19</a:t>
            </a:fld>
            <a:endParaRPr lang="it-IT" dirty="0"/>
          </a:p>
        </p:txBody>
      </p:sp>
      <p:grpSp>
        <p:nvGrpSpPr>
          <p:cNvPr id="57" name="Group 56"/>
          <p:cNvGrpSpPr>
            <a:grpSpLocks noChangeAspect="1"/>
          </p:cNvGrpSpPr>
          <p:nvPr/>
        </p:nvGrpSpPr>
        <p:grpSpPr>
          <a:xfrm>
            <a:off x="3851126" y="1478404"/>
            <a:ext cx="5113362" cy="1806580"/>
            <a:chOff x="2266950" y="2614613"/>
            <a:chExt cx="4610100" cy="1628775"/>
          </a:xfrm>
        </p:grpSpPr>
        <p:pic>
          <p:nvPicPr>
            <p:cNvPr id="67606" name="Picture 2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66950" y="2614613"/>
              <a:ext cx="4610100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Rectangle 55"/>
            <p:cNvSpPr/>
            <p:nvPr/>
          </p:nvSpPr>
          <p:spPr>
            <a:xfrm>
              <a:off x="5753604" y="2679444"/>
              <a:ext cx="288032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67607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524622"/>
            <a:ext cx="52292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8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708920"/>
            <a:ext cx="9810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10" name="Picture 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5334347"/>
            <a:ext cx="23145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11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35826" y="2724686"/>
            <a:ext cx="9810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12" name="Picture 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358" y="2380412"/>
            <a:ext cx="13049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5" name="Straight Arrow Connector 64"/>
          <p:cNvCxnSpPr>
            <a:stCxn id="67608" idx="3"/>
            <a:endCxn id="67611" idx="1"/>
          </p:cNvCxnSpPr>
          <p:nvPr/>
        </p:nvCxnSpPr>
        <p:spPr>
          <a:xfrm flipV="1">
            <a:off x="1232595" y="3000911"/>
            <a:ext cx="1703231" cy="328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9810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9" name="Elbow Connector 68"/>
          <p:cNvCxnSpPr>
            <a:stCxn id="66" idx="3"/>
            <a:endCxn id="67613" idx="1"/>
          </p:cNvCxnSpPr>
          <p:nvPr/>
        </p:nvCxnSpPr>
        <p:spPr>
          <a:xfrm>
            <a:off x="1232595" y="4084315"/>
            <a:ext cx="2187277" cy="580628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5589240"/>
            <a:ext cx="9810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5" name="Elbow Connector 74"/>
          <p:cNvCxnSpPr>
            <a:stCxn id="70" idx="3"/>
            <a:endCxn id="83" idx="2"/>
          </p:cNvCxnSpPr>
          <p:nvPr/>
        </p:nvCxnSpPr>
        <p:spPr>
          <a:xfrm flipV="1">
            <a:off x="1232595" y="5157192"/>
            <a:ext cx="6291733" cy="708273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/>
          <p:cNvGrpSpPr/>
          <p:nvPr/>
        </p:nvGrpSpPr>
        <p:grpSpPr>
          <a:xfrm>
            <a:off x="7380312" y="3717032"/>
            <a:ext cx="288032" cy="2664000"/>
            <a:chOff x="7435068" y="3717032"/>
            <a:chExt cx="288032" cy="2664000"/>
          </a:xfrm>
        </p:grpSpPr>
        <p:sp>
          <p:nvSpPr>
            <p:cNvPr id="77" name="Left Brace 76"/>
            <p:cNvSpPr/>
            <p:nvPr/>
          </p:nvSpPr>
          <p:spPr>
            <a:xfrm>
              <a:off x="7483852" y="3717032"/>
              <a:ext cx="216024" cy="2664000"/>
            </a:xfrm>
            <a:prstGeom prst="leftBrace">
              <a:avLst/>
            </a:prstGeom>
            <a:ln w="25400">
              <a:solidFill>
                <a:schemeClr val="tx1"/>
              </a:solidFill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435068" y="5013176"/>
              <a:ext cx="288032" cy="144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67613" name="Picture 2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4388718"/>
            <a:ext cx="56673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51520" y="1405225"/>
            <a:ext cx="3528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cs typeface="Courier New" pitchFamily="49" charset="0"/>
              </a:rPr>
              <a:t>The model along </a:t>
            </a:r>
            <a:r>
              <a:rPr lang="it-IT" sz="2000" i="1" dirty="0" smtClean="0">
                <a:cs typeface="Courier New" pitchFamily="49" charset="0"/>
              </a:rPr>
              <a:t>x</a:t>
            </a:r>
            <a:r>
              <a:rPr lang="it-IT" sz="2000" dirty="0" smtClean="0">
                <a:cs typeface="Courier New" pitchFamily="49" charset="0"/>
              </a:rPr>
              <a:t> can be mapped to the matrix formalism...</a:t>
            </a:r>
            <a:endParaRPr lang="it-IT" sz="2000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7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7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7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LISA Pathfinder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</a:t>
            </a:fld>
            <a:endParaRPr lang="it-IT" dirty="0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3464583" y="5500988"/>
            <a:ext cx="1512169" cy="671861"/>
            <a:chOff x="3464584" y="5589240"/>
            <a:chExt cx="1547664" cy="687632"/>
          </a:xfrm>
        </p:grpSpPr>
        <p:sp>
          <p:nvSpPr>
            <p:cNvPr id="8" name="TextBox 7"/>
            <p:cNvSpPr txBox="1"/>
            <p:nvPr/>
          </p:nvSpPr>
          <p:spPr>
            <a:xfrm>
              <a:off x="3464584" y="5589240"/>
              <a:ext cx="15476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courtesy of</a:t>
              </a:r>
              <a:endParaRPr lang="it-IT" sz="1600" b="1" dirty="0">
                <a:cs typeface="Courier New" pitchFamily="49" charset="0"/>
              </a:endParaRPr>
            </a:p>
          </p:txBody>
        </p:sp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 t="15564" r="5457" b="16759"/>
            <a:stretch>
              <a:fillRect/>
            </a:stretch>
          </p:blipFill>
          <p:spPr bwMode="auto">
            <a:xfrm>
              <a:off x="3563888" y="5877272"/>
              <a:ext cx="1344109" cy="39960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6" name="Group 25"/>
          <p:cNvGrpSpPr/>
          <p:nvPr/>
        </p:nvGrpSpPr>
        <p:grpSpPr>
          <a:xfrm>
            <a:off x="35496" y="1204300"/>
            <a:ext cx="3204351" cy="2368423"/>
            <a:chOff x="35496" y="1124747"/>
            <a:chExt cx="3204351" cy="2368423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847" y="1124747"/>
              <a:ext cx="3132000" cy="2085477"/>
            </a:xfrm>
            <a:prstGeom prst="rect">
              <a:avLst/>
            </a:prstGeom>
            <a:noFill/>
            <a:ln w="12700" cap="flat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35496" y="3154616"/>
              <a:ext cx="1782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vibration tests</a:t>
              </a:r>
              <a:endParaRPr lang="it-IT" sz="1600" dirty="0">
                <a:cs typeface="Courier New" pitchFamily="49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7296" y="3627055"/>
            <a:ext cx="3212576" cy="2825988"/>
            <a:chOff x="27296" y="3547502"/>
            <a:chExt cx="3212576" cy="2825988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872" y="3547502"/>
              <a:ext cx="3132000" cy="2545794"/>
            </a:xfrm>
            <a:prstGeom prst="rect">
              <a:avLst/>
            </a:prstGeom>
            <a:noFill/>
            <a:ln w="12700" cap="flat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27296" y="6034936"/>
              <a:ext cx="1782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SpaceCraft</a:t>
              </a:r>
              <a:endParaRPr lang="it-IT" sz="1600" dirty="0">
                <a:cs typeface="Courier New" pitchFamily="49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47168" y="3292529"/>
            <a:ext cx="1868221" cy="2251442"/>
            <a:chOff x="3447168" y="3212976"/>
            <a:chExt cx="1868221" cy="2251442"/>
          </a:xfrm>
        </p:grpSpPr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15389" y="3212976"/>
              <a:ext cx="1800000" cy="1957600"/>
            </a:xfrm>
            <a:prstGeom prst="rect">
              <a:avLst/>
            </a:prstGeom>
            <a:noFill/>
            <a:ln w="12700" cap="flat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3447168" y="5125864"/>
              <a:ext cx="1782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Housing</a:t>
              </a:r>
              <a:endParaRPr lang="it-IT" sz="1600" dirty="0">
                <a:cs typeface="Courier New" pitchFamily="49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47168" y="1204297"/>
            <a:ext cx="1868421" cy="2029608"/>
            <a:chOff x="3447168" y="1124744"/>
            <a:chExt cx="1868421" cy="2029608"/>
          </a:xfrm>
        </p:grpSpPr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15589" y="1124744"/>
              <a:ext cx="1800000" cy="1725200"/>
            </a:xfrm>
            <a:prstGeom prst="rect">
              <a:avLst/>
            </a:prstGeom>
            <a:noFill/>
            <a:ln w="12700" cap="flat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TextBox 22"/>
            <p:cNvSpPr txBox="1"/>
            <p:nvPr/>
          </p:nvSpPr>
          <p:spPr>
            <a:xfrm>
              <a:off x="3447168" y="2815798"/>
              <a:ext cx="1782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Test Mass</a:t>
              </a:r>
              <a:endParaRPr lang="it-IT" sz="1600" dirty="0">
                <a:cs typeface="Courier New" pitchFamily="49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484205" y="1204298"/>
            <a:ext cx="3538643" cy="2584449"/>
            <a:chOff x="5484205" y="1124745"/>
            <a:chExt cx="3538643" cy="2584449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66848" y="1124745"/>
              <a:ext cx="3456000" cy="2279291"/>
            </a:xfrm>
            <a:prstGeom prst="rect">
              <a:avLst/>
            </a:prstGeom>
            <a:noFill/>
            <a:ln w="12700" cap="flat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>
              <a:off x="5484205" y="3370640"/>
              <a:ext cx="1782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Optical Bench</a:t>
              </a:r>
              <a:endParaRPr lang="it-IT" sz="1600" dirty="0">
                <a:cs typeface="Courier New" pitchFamily="49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80112" y="3724577"/>
            <a:ext cx="35638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200" dirty="0" smtClean="0">
                <a:cs typeface="Courier New" pitchFamily="49" charset="0"/>
              </a:rPr>
              <a:t> Partenership of many universities world wide 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cs typeface="Courier New" pitchFamily="49" charset="0"/>
              </a:rPr>
              <a:t> Univ. of Trento plays the role of Principal Investigator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cs typeface="Courier New" pitchFamily="49" charset="0"/>
              </a:rPr>
              <a:t> Currently in the final integration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cs typeface="Courier New" pitchFamily="49" charset="0"/>
              </a:rPr>
              <a:t> Planned to flight in the next years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251520" y="2420888"/>
            <a:ext cx="8640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estimates the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out-of-loop equivalent acceleration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from the sensed motion</a:t>
            </a:r>
          </a:p>
          <a:p>
            <a:pPr marL="450850" indent="-450850"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subtracts known force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couplings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,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control forces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and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cross-talk</a:t>
            </a:r>
          </a:p>
          <a:p>
            <a:pPr marL="450850" indent="-450850"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subtracts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system transients </a:t>
            </a:r>
            <a:endParaRPr lang="it-IT" sz="2200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Two operators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20</a:t>
            </a:fld>
            <a:endParaRPr lang="it-IT" dirty="0"/>
          </a:p>
        </p:txBody>
      </p:sp>
      <p:pic>
        <p:nvPicPr>
          <p:cNvPr id="31768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0334" y="2060848"/>
            <a:ext cx="1277863" cy="350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9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3767" y="4657022"/>
            <a:ext cx="1950720" cy="329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Box 53"/>
          <p:cNvSpPr txBox="1"/>
          <p:nvPr/>
        </p:nvSpPr>
        <p:spPr>
          <a:xfrm>
            <a:off x="251520" y="1570440"/>
            <a:ext cx="7920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The differential operator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51520" y="4176376"/>
            <a:ext cx="8640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The transfer operator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51520" y="5003305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solves the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equation of motion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for applied control bias signals</a:t>
            </a:r>
          </a:p>
          <a:p>
            <a:pPr marL="450850" indent="-450850"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is employed for system calibration, i.e.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system identification </a:t>
            </a:r>
            <a:endParaRPr lang="it-IT" sz="2200" b="1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4860032" y="4140559"/>
            <a:ext cx="43204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Homogeneous solution 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(</a:t>
            </a:r>
            <a:r>
              <a:rPr lang="it-IT" sz="2200" i="1" dirty="0" smtClean="0">
                <a:latin typeface="Calibri" pitchFamily="34" charset="0"/>
                <a:cs typeface="Courier New" pitchFamily="49" charset="0"/>
              </a:rPr>
              <a:t>transient state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): </a:t>
            </a:r>
          </a:p>
          <a:p>
            <a:pPr marL="273050" indent="-273050"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depends on </a:t>
            </a:r>
            <a:r>
              <a:rPr lang="it-IT" sz="2200" i="1" dirty="0" smtClean="0">
                <a:latin typeface="Calibri" pitchFamily="34" charset="0"/>
                <a:cs typeface="Courier New" pitchFamily="49" charset="0"/>
              </a:rPr>
              <a:t>non-zero initial conditions</a:t>
            </a:r>
          </a:p>
          <a:p>
            <a:pPr marL="273050" indent="-273050"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is a combination of basis functions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428" y="5805264"/>
            <a:ext cx="1584956" cy="65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Suppressing </a:t>
            </a:r>
            <a:br>
              <a:rPr lang="it-IT" dirty="0" smtClean="0"/>
            </a:br>
            <a:r>
              <a:rPr lang="it-IT" dirty="0" smtClean="0"/>
              <a:t>system transients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21</a:t>
            </a:fld>
            <a:endParaRPr lang="it-IT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636912"/>
            <a:ext cx="1025773" cy="35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0904" y="3778678"/>
            <a:ext cx="1056707" cy="34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17200" y="3778745"/>
            <a:ext cx="1069005" cy="29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51520" y="1700808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The dynamics of LPF (in the sensed coordinates) is described by the following linear differential equation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18" name="Elbow Connector 17"/>
          <p:cNvCxnSpPr>
            <a:stCxn id="65538" idx="2"/>
            <a:endCxn id="65539" idx="0"/>
          </p:cNvCxnSpPr>
          <p:nvPr/>
        </p:nvCxnSpPr>
        <p:spPr>
          <a:xfrm rot="5400000">
            <a:off x="2736230" y="1934077"/>
            <a:ext cx="787630" cy="29015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65538" idx="2"/>
            <a:endCxn id="65540" idx="0"/>
          </p:cNvCxnSpPr>
          <p:nvPr/>
        </p:nvCxnSpPr>
        <p:spPr>
          <a:xfrm rot="16200000" flipH="1">
            <a:off x="5622419" y="1949460"/>
            <a:ext cx="787697" cy="287087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1520" y="4135432"/>
            <a:ext cx="4320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Particular solution 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(</a:t>
            </a:r>
            <a:r>
              <a:rPr lang="it-IT" sz="2200" i="1" dirty="0" smtClean="0">
                <a:latin typeface="Calibri" pitchFamily="34" charset="0"/>
                <a:cs typeface="Courier New" pitchFamily="49" charset="0"/>
              </a:rPr>
              <a:t>steady state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): </a:t>
            </a:r>
          </a:p>
          <a:p>
            <a:pPr marL="273050" indent="-273050"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depends on the </a:t>
            </a:r>
            <a:r>
              <a:rPr lang="it-IT" sz="2200" i="1" dirty="0" smtClean="0">
                <a:latin typeface="Calibri" pitchFamily="34" charset="0"/>
                <a:cs typeface="Courier New" pitchFamily="49" charset="0"/>
              </a:rPr>
              <a:t>applied forces</a:t>
            </a:r>
          </a:p>
          <a:p>
            <a:pPr marL="273050" indent="-273050"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can be solved in frequency domain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Suppressing </a:t>
            </a:r>
            <a:br>
              <a:rPr lang="it-IT" dirty="0" smtClean="0"/>
            </a:br>
            <a:r>
              <a:rPr lang="it-IT" dirty="0" smtClean="0"/>
              <a:t>system transients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22</a:t>
            </a:fld>
            <a:endParaRPr lang="it-IT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929464" y="2852936"/>
            <a:ext cx="3275952" cy="1008112"/>
            <a:chOff x="3457575" y="5229200"/>
            <a:chExt cx="2661903" cy="819150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7575" y="5229200"/>
              <a:ext cx="2228850" cy="81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00378" y="5564732"/>
              <a:ext cx="4191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251520" y="1700808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Applying the operator on the sensed coordinates, transients are suppressed in the estimated equivalent acceleration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085184"/>
            <a:ext cx="2003445" cy="35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51520" y="383375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u="sng" dirty="0" smtClean="0">
                <a:latin typeface="Calibri" pitchFamily="34" charset="0"/>
                <a:cs typeface="Courier New" pitchFamily="49" charset="0"/>
              </a:rPr>
              <a:t>But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, imperfections in the knowledge of the operator (imperfections in the system parameters) produce 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systematic errors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in the recovered equivalent acceleration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5586340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System identification helps in mitigating the effect of transients</a:t>
            </a:r>
            <a:endParaRPr lang="it-IT" sz="2400" b="1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1520" y="3356992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All operators can be expanded to first order as “imperfections” to the nominal dynamics along </a:t>
            </a:r>
            <a:r>
              <a:rPr lang="it-IT" sz="2400" i="1" dirty="0" smtClean="0">
                <a:latin typeface="Calibri" pitchFamily="34" charset="0"/>
                <a:cs typeface="Courier New" pitchFamily="49" charset="0"/>
              </a:rPr>
              <a:t>x</a:t>
            </a:r>
          </a:p>
          <a:p>
            <a:r>
              <a:rPr lang="it-IT" sz="2400" u="sng" dirty="0" smtClean="0">
                <a:latin typeface="Calibri" pitchFamily="34" charset="0"/>
                <a:cs typeface="Courier New" pitchFamily="49" charset="0"/>
              </a:rPr>
              <a:t>To first order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, we consider only the cross-talk from a DOF to </a:t>
            </a:r>
            <a:r>
              <a:rPr lang="it-IT" sz="2400" i="1" dirty="0" smtClean="0">
                <a:latin typeface="Calibri" pitchFamily="34" charset="0"/>
                <a:cs typeface="Courier New" pitchFamily="49" charset="0"/>
              </a:rPr>
              <a:t>x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, and not between other DOFs.</a:t>
            </a:r>
          </a:p>
          <a:p>
            <a:endParaRPr lang="it-IT" sz="2400" dirty="0" smtClean="0">
              <a:latin typeface="Calibri" pitchFamily="34" charset="0"/>
              <a:cs typeface="Courier New" pitchFamily="49" charset="0"/>
            </a:endParaRPr>
          </a:p>
          <a:p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Cross-talk equation of motion</a:t>
            </a:r>
            <a:endParaRPr lang="it-IT" sz="2400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Cross-talk from </a:t>
            </a:r>
            <a:br>
              <a:rPr lang="it-IT" dirty="0" smtClean="0"/>
            </a:br>
            <a:r>
              <a:rPr lang="it-IT" dirty="0" smtClean="0"/>
              <a:t>other degrees of freedom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23</a:t>
            </a:fld>
            <a:endParaRPr lang="it-IT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20888"/>
            <a:ext cx="1416546" cy="3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5663530"/>
            <a:ext cx="5759904" cy="35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131840" y="2780928"/>
            <a:ext cx="57606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nominal dynamics along </a:t>
            </a:r>
            <a:r>
              <a:rPr lang="it-IT" sz="2200" i="1" dirty="0" smtClean="0">
                <a:latin typeface="Calibri" pitchFamily="34" charset="0"/>
                <a:cs typeface="Courier New" pitchFamily="49" charset="0"/>
              </a:rPr>
              <a:t>x</a:t>
            </a:r>
            <a:endParaRPr lang="it-IT" sz="2200" i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2206025"/>
            <a:ext cx="57606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cross-talk from other DOFs</a:t>
            </a:r>
            <a:endParaRPr lang="it-IT" sz="2200" i="1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12" name="Shape 11"/>
          <p:cNvCxnSpPr>
            <a:stCxn id="8" idx="1"/>
            <a:endCxn id="69634" idx="2"/>
          </p:cNvCxnSpPr>
          <p:nvPr/>
        </p:nvCxnSpPr>
        <p:spPr>
          <a:xfrm rot="10800000">
            <a:off x="1679874" y="2726178"/>
            <a:ext cx="1451967" cy="270194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stCxn id="9" idx="1"/>
            <a:endCxn id="69634" idx="3"/>
          </p:cNvCxnSpPr>
          <p:nvPr/>
        </p:nvCxnSpPr>
        <p:spPr>
          <a:xfrm rot="10800000" flipV="1">
            <a:off x="2388146" y="2421469"/>
            <a:ext cx="743694" cy="15206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1520" y="1556792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i="1" dirty="0" smtClean="0">
                <a:cs typeface="Courier New" pitchFamily="49" charset="0"/>
              </a:rPr>
              <a:t>Beyond the dynamics along the optical axis...</a:t>
            </a:r>
            <a:endParaRPr lang="it-IT" sz="2000" i="1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033821"/>
            <a:ext cx="7488832" cy="3347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Data analysis during the mission</a:t>
            </a:r>
            <a:endParaRPr lang="it-IT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26/03/2012</a:t>
            </a:r>
            <a:endParaRPr lang="it-IT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24</a:t>
            </a:fld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1268760"/>
            <a:ext cx="878497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The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Science and Technology Operations Centre (STOC)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interface between the LTP team, science community and Mission Operations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telecommands for strong scientific interface with the SpaceCraft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quick-look data analysis</a:t>
            </a:r>
            <a:endParaRPr lang="it-IT" sz="2200" b="1" dirty="0" smtClean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Data analysis during the mission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Giuseppe Congedo - PhD oral defense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25</a:t>
            </a:fld>
            <a:endParaRPr lang="it-IT" dirty="0"/>
          </a:p>
        </p:txBody>
      </p:sp>
      <p:pic>
        <p:nvPicPr>
          <p:cNvPr id="6" name="Picture 5" descr="ltpda_printout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67578" y="2996953"/>
            <a:ext cx="2908278" cy="30963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1628800"/>
            <a:ext cx="878497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Data for this thesis were simulated with both </a:t>
            </a:r>
            <a:r>
              <a:rPr lang="it-IT" sz="1900" b="1" dirty="0" smtClean="0">
                <a:latin typeface="Calibri" pitchFamily="34" charset="0"/>
                <a:cs typeface="Courier New" pitchFamily="49" charset="0"/>
              </a:rPr>
              <a:t>analytical simplified models</a:t>
            </a: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 and the </a:t>
            </a:r>
            <a:r>
              <a:rPr lang="it-IT" sz="1900" b="1" dirty="0" smtClean="0">
                <a:latin typeface="Calibri" pitchFamily="34" charset="0"/>
                <a:cs typeface="Courier New" pitchFamily="49" charset="0"/>
              </a:rPr>
              <a:t>Off-line Simulation Environment</a:t>
            </a: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 – a simulator provided by ASTRIUM for ESA.</a:t>
            </a:r>
          </a:p>
          <a:p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It is realistic as it implements the same </a:t>
            </a:r>
            <a:r>
              <a:rPr lang="it-IT" sz="1900" u="sng" dirty="0" smtClean="0">
                <a:latin typeface="Calibri" pitchFamily="34" charset="0"/>
                <a:cs typeface="Courier New" pitchFamily="49" charset="0"/>
              </a:rPr>
              <a:t>controllers</a:t>
            </a: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, </a:t>
            </a:r>
            <a:r>
              <a:rPr lang="it-IT" sz="1900" u="sng" dirty="0" smtClean="0">
                <a:latin typeface="Calibri" pitchFamily="34" charset="0"/>
                <a:cs typeface="Courier New" pitchFamily="49" charset="0"/>
              </a:rPr>
              <a:t>actuation algorithms</a:t>
            </a: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 and models a 3D dynamics with the couplings between </a:t>
            </a:r>
            <a:r>
              <a:rPr lang="it-IT" sz="1900" u="sng" dirty="0" smtClean="0">
                <a:latin typeface="Calibri" pitchFamily="34" charset="0"/>
                <a:cs typeface="Courier New" pitchFamily="49" charset="0"/>
              </a:rPr>
              <a:t>all degrees of freedom</a:t>
            </a:r>
            <a:endParaRPr lang="it-IT" sz="19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2891259"/>
            <a:ext cx="5544616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During operational exercises, the simulator is employed to:</a:t>
            </a:r>
          </a:p>
          <a:p>
            <a:pPr>
              <a:buFont typeface="Wingdings" pitchFamily="2" charset="2"/>
              <a:buChar char="§"/>
            </a:pP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 check the </a:t>
            </a:r>
            <a:r>
              <a:rPr lang="it-IT" sz="1900" b="1" dirty="0" smtClean="0">
                <a:latin typeface="Calibri" pitchFamily="34" charset="0"/>
                <a:cs typeface="Courier New" pitchFamily="49" charset="0"/>
              </a:rPr>
              <a:t>mission timeline</a:t>
            </a: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 and the experiments</a:t>
            </a:r>
          </a:p>
          <a:p>
            <a:pPr>
              <a:buFont typeface="Wingdings" pitchFamily="2" charset="2"/>
              <a:buChar char="§"/>
            </a:pP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 validate the </a:t>
            </a:r>
            <a:r>
              <a:rPr lang="it-IT" sz="1900" b="1" dirty="0" smtClean="0">
                <a:latin typeface="Calibri" pitchFamily="34" charset="0"/>
                <a:cs typeface="Courier New" pitchFamily="49" charset="0"/>
              </a:rPr>
              <a:t>noise budget</a:t>
            </a: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 and </a:t>
            </a:r>
            <a:r>
              <a:rPr lang="it-IT" sz="1900" b="1" dirty="0" smtClean="0">
                <a:latin typeface="Calibri" pitchFamily="34" charset="0"/>
                <a:cs typeface="Courier New" pitchFamily="49" charset="0"/>
              </a:rPr>
              <a:t>models</a:t>
            </a:r>
          </a:p>
          <a:p>
            <a:pPr>
              <a:buFont typeface="Wingdings" pitchFamily="2" charset="2"/>
              <a:buChar char="§"/>
            </a:pP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 check the procedures: </a:t>
            </a:r>
            <a:r>
              <a:rPr lang="it-IT" sz="1900" b="1" dirty="0" smtClean="0">
                <a:latin typeface="Calibri" pitchFamily="34" charset="0"/>
                <a:cs typeface="Courier New" pitchFamily="49" charset="0"/>
              </a:rPr>
              <a:t>system identification</a:t>
            </a: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, </a:t>
            </a:r>
            <a:r>
              <a:rPr lang="it-IT" sz="1900" b="1" dirty="0" smtClean="0">
                <a:latin typeface="Calibri" pitchFamily="34" charset="0"/>
                <a:cs typeface="Courier New" pitchFamily="49" charset="0"/>
              </a:rPr>
              <a:t>estimation of equivalent acceleration</a:t>
            </a:r>
            <a:r>
              <a:rPr lang="it-IT" sz="1900" dirty="0" smtClean="0">
                <a:latin typeface="Calibri" pitchFamily="34" charset="0"/>
                <a:cs typeface="Courier New" pitchFamily="49" charset="0"/>
              </a:rPr>
              <a:t>, etc.</a:t>
            </a:r>
          </a:p>
          <a:p>
            <a:endParaRPr lang="it-IT" sz="1900" dirty="0" smtClean="0">
              <a:latin typeface="Calibri" pitchFamily="34" charset="0"/>
              <a:cs typeface="Courier New" pitchFamily="49" charset="0"/>
            </a:endParaRPr>
          </a:p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Data were analyzed with the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LTP Data Analysis Toolbox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– an object-oriented Matlab environment for </a:t>
            </a:r>
            <a:r>
              <a:rPr lang="en-US" sz="2200" u="sng" dirty="0" smtClean="0">
                <a:latin typeface="Calibri" pitchFamily="34" charset="0"/>
                <a:cs typeface="Courier New" pitchFamily="49" charset="0"/>
              </a:rPr>
              <a:t>accountable and reproducible data analysis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6112" y="5984414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smtClean="0"/>
              <a:t>initial splash screen</a:t>
            </a:r>
            <a:endParaRPr lang="it-IT" sz="1600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Multi-input/Multi-Output analysis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Giuseppe Congedo - PhD oral defense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26</a:t>
            </a:fld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3050957"/>
            <a:ext cx="2304256" cy="95410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cs typeface="Courier New" pitchFamily="49" charset="0"/>
              </a:rPr>
              <a:t>LPF dynamical system</a:t>
            </a:r>
            <a:endParaRPr lang="it-IT" sz="2800" b="1" dirty="0"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1484784"/>
            <a:ext cx="7560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cs typeface="Courier New" pitchFamily="49" charset="0"/>
              </a:rPr>
              <a:t>o</a:t>
            </a:r>
            <a:r>
              <a:rPr lang="it-IT" sz="2800" baseline="-25000" dirty="0" smtClean="0">
                <a:cs typeface="Courier New" pitchFamily="49" charset="0"/>
              </a:rPr>
              <a:t>i,1</a:t>
            </a:r>
            <a:endParaRPr lang="it-IT" sz="2800" baseline="-25000" dirty="0"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185700"/>
            <a:ext cx="7560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cs typeface="Courier New" pitchFamily="49" charset="0"/>
              </a:rPr>
              <a:t>o</a:t>
            </a:r>
            <a:r>
              <a:rPr lang="it-IT" sz="2800" baseline="-25000" dirty="0" smtClean="0">
                <a:cs typeface="Courier New" pitchFamily="49" charset="0"/>
              </a:rPr>
              <a:t>i,12</a:t>
            </a:r>
            <a:endParaRPr lang="it-IT" sz="2800" baseline="-25000" dirty="0"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2905780"/>
            <a:ext cx="7560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cs typeface="Courier New" pitchFamily="49" charset="0"/>
              </a:rPr>
              <a:t>f</a:t>
            </a:r>
            <a:r>
              <a:rPr lang="it-IT" sz="2800" baseline="-25000" dirty="0" smtClean="0">
                <a:cs typeface="Courier New" pitchFamily="49" charset="0"/>
              </a:rPr>
              <a:t>i,1</a:t>
            </a:r>
            <a:endParaRPr lang="it-IT" sz="2800" baseline="-25000" dirty="0"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3625860"/>
            <a:ext cx="7560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cs typeface="Courier New" pitchFamily="49" charset="0"/>
              </a:rPr>
              <a:t>f</a:t>
            </a:r>
            <a:r>
              <a:rPr lang="it-IT" sz="2800" baseline="-25000" dirty="0" smtClean="0">
                <a:cs typeface="Courier New" pitchFamily="49" charset="0"/>
              </a:rPr>
              <a:t>i,12</a:t>
            </a:r>
            <a:endParaRPr lang="it-IT" sz="2800" baseline="-25000" dirty="0"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7624" y="4345940"/>
            <a:ext cx="7560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cs typeface="Courier New" pitchFamily="49" charset="0"/>
              </a:rPr>
              <a:t>f</a:t>
            </a:r>
            <a:r>
              <a:rPr lang="it-IT" sz="2800" baseline="-25000" dirty="0" smtClean="0">
                <a:cs typeface="Courier New" pitchFamily="49" charset="0"/>
              </a:rPr>
              <a:t>i,SC</a:t>
            </a:r>
            <a:endParaRPr lang="it-IT" sz="2800" baseline="-25000" dirty="0"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4" y="5085184"/>
            <a:ext cx="7560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cs typeface="Courier New" pitchFamily="49" charset="0"/>
              </a:rPr>
              <a:t>...</a:t>
            </a:r>
            <a:endParaRPr lang="it-IT" sz="2800" baseline="-25000" dirty="0">
              <a:cs typeface="Courier New" pitchFamily="49" charset="0"/>
            </a:endParaRPr>
          </a:p>
        </p:txBody>
      </p:sp>
      <p:cxnSp>
        <p:nvCxnSpPr>
          <p:cNvPr id="15" name="Elbow Connector 14"/>
          <p:cNvCxnSpPr>
            <a:stCxn id="8" idx="3"/>
            <a:endCxn id="7" idx="1"/>
          </p:cNvCxnSpPr>
          <p:nvPr/>
        </p:nvCxnSpPr>
        <p:spPr>
          <a:xfrm>
            <a:off x="1943624" y="1746394"/>
            <a:ext cx="1476248" cy="1781617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9" idx="3"/>
            <a:endCxn id="7" idx="1"/>
          </p:cNvCxnSpPr>
          <p:nvPr/>
        </p:nvCxnSpPr>
        <p:spPr>
          <a:xfrm>
            <a:off x="1943624" y="2447310"/>
            <a:ext cx="1476248" cy="108070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0" idx="3"/>
            <a:endCxn id="7" idx="1"/>
          </p:cNvCxnSpPr>
          <p:nvPr/>
        </p:nvCxnSpPr>
        <p:spPr>
          <a:xfrm>
            <a:off x="1943624" y="3167390"/>
            <a:ext cx="1476248" cy="36062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2" idx="3"/>
            <a:endCxn id="7" idx="1"/>
          </p:cNvCxnSpPr>
          <p:nvPr/>
        </p:nvCxnSpPr>
        <p:spPr>
          <a:xfrm flipV="1">
            <a:off x="1943624" y="3528011"/>
            <a:ext cx="1476248" cy="107953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3" idx="3"/>
            <a:endCxn id="7" idx="1"/>
          </p:cNvCxnSpPr>
          <p:nvPr/>
        </p:nvCxnSpPr>
        <p:spPr>
          <a:xfrm flipV="1">
            <a:off x="1943624" y="3528011"/>
            <a:ext cx="1476248" cy="181878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1" idx="3"/>
            <a:endCxn id="7" idx="1"/>
          </p:cNvCxnSpPr>
          <p:nvPr/>
        </p:nvCxnSpPr>
        <p:spPr>
          <a:xfrm flipV="1">
            <a:off x="1943624" y="3528011"/>
            <a:ext cx="1476248" cy="35945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624312" y="2185700"/>
            <a:ext cx="7560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cs typeface="Courier New" pitchFamily="49" charset="0"/>
              </a:rPr>
              <a:t>o</a:t>
            </a:r>
            <a:r>
              <a:rPr lang="it-IT" sz="2800" baseline="-25000" dirty="0" smtClean="0">
                <a:cs typeface="Courier New" pitchFamily="49" charset="0"/>
              </a:rPr>
              <a:t>1</a:t>
            </a:r>
            <a:endParaRPr lang="it-IT" sz="2800" baseline="-25000" dirty="0">
              <a:cs typeface="Courier New" pitchFamily="49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24312" y="3271336"/>
            <a:ext cx="7560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cs typeface="Courier New" pitchFamily="49" charset="0"/>
              </a:rPr>
              <a:t>o</a:t>
            </a:r>
            <a:r>
              <a:rPr lang="it-IT" sz="2800" baseline="-25000" dirty="0" smtClean="0">
                <a:cs typeface="Courier New" pitchFamily="49" charset="0"/>
              </a:rPr>
              <a:t>12</a:t>
            </a:r>
            <a:endParaRPr lang="it-IT" sz="2800" baseline="-25000" dirty="0">
              <a:cs typeface="Courier New" pitchFamily="49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24312" y="4345940"/>
            <a:ext cx="7560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cs typeface="Courier New" pitchFamily="49" charset="0"/>
              </a:rPr>
              <a:t>...</a:t>
            </a:r>
            <a:endParaRPr lang="it-IT" sz="2800" baseline="-25000" dirty="0">
              <a:cs typeface="Courier New" pitchFamily="49" charset="0"/>
            </a:endParaRPr>
          </a:p>
        </p:txBody>
      </p:sp>
      <p:cxnSp>
        <p:nvCxnSpPr>
          <p:cNvPr id="32" name="Elbow Connector 31"/>
          <p:cNvCxnSpPr>
            <a:stCxn id="7" idx="3"/>
            <a:endCxn id="29" idx="1"/>
          </p:cNvCxnSpPr>
          <p:nvPr/>
        </p:nvCxnSpPr>
        <p:spPr>
          <a:xfrm flipV="1">
            <a:off x="5724128" y="2447310"/>
            <a:ext cx="900184" cy="108070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7" idx="3"/>
            <a:endCxn id="31" idx="1"/>
          </p:cNvCxnSpPr>
          <p:nvPr/>
        </p:nvCxnSpPr>
        <p:spPr>
          <a:xfrm>
            <a:off x="5724128" y="3528011"/>
            <a:ext cx="900184" cy="107953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7" idx="3"/>
            <a:endCxn id="30" idx="1"/>
          </p:cNvCxnSpPr>
          <p:nvPr/>
        </p:nvCxnSpPr>
        <p:spPr>
          <a:xfrm>
            <a:off x="5724128" y="3528011"/>
            <a:ext cx="900184" cy="4935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771800" y="1424970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i="1" dirty="0" smtClean="0">
                <a:cs typeface="Courier New" pitchFamily="49" charset="0"/>
              </a:rPr>
              <a:t>We are able to recover the information on the system by stimulating it along different inputs</a:t>
            </a:r>
            <a:endParaRPr lang="it-IT" sz="2000" i="1" dirty="0">
              <a:cs typeface="Courier New" pitchFamily="49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71800" y="4957130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cs typeface="Courier New" pitchFamily="49" charset="0"/>
              </a:rPr>
              <a:t>In this work two experiments were considered allowing for the determination of the system: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71800" y="5634826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  <a:cs typeface="Courier New" pitchFamily="49" charset="0"/>
              </a:rPr>
              <a:t>Exp. 1</a:t>
            </a:r>
            <a:r>
              <a:rPr lang="it-IT" sz="2000" dirty="0" smtClean="0">
                <a:cs typeface="Courier New" pitchFamily="49" charset="0"/>
              </a:rPr>
              <a:t>: injection into drag-free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771800" y="5981218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92D050"/>
                </a:solidFill>
                <a:cs typeface="Courier New" pitchFamily="49" charset="0"/>
              </a:rPr>
              <a:t>Exp. 2</a:t>
            </a:r>
            <a:r>
              <a:rPr lang="it-IT" sz="2000" dirty="0" smtClean="0">
                <a:cs typeface="Courier New" pitchFamily="49" charset="0"/>
              </a:rPr>
              <a:t>: injection into elect. suspension loop</a:t>
            </a:r>
          </a:p>
        </p:txBody>
      </p:sp>
      <p:sp>
        <p:nvSpPr>
          <p:cNvPr id="45" name="Rectangle 44"/>
          <p:cNvSpPr/>
          <p:nvPr/>
        </p:nvSpPr>
        <p:spPr>
          <a:xfrm flipH="1" flipV="1">
            <a:off x="1187624" y="1484784"/>
            <a:ext cx="756000" cy="522000"/>
          </a:xfrm>
          <a:prstGeom prst="rect">
            <a:avLst/>
          </a:prstGeom>
          <a:ln w="254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Rectangle 45"/>
          <p:cNvSpPr/>
          <p:nvPr/>
        </p:nvSpPr>
        <p:spPr>
          <a:xfrm flipH="1" flipV="1">
            <a:off x="6615520" y="2177568"/>
            <a:ext cx="756000" cy="522000"/>
          </a:xfrm>
          <a:prstGeom prst="rect">
            <a:avLst/>
          </a:prstGeom>
          <a:ln w="254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7" name="Elbow Connector 46"/>
          <p:cNvCxnSpPr>
            <a:stCxn id="45" idx="1"/>
            <a:endCxn id="7" idx="1"/>
          </p:cNvCxnSpPr>
          <p:nvPr/>
        </p:nvCxnSpPr>
        <p:spPr>
          <a:xfrm>
            <a:off x="1943624" y="1745784"/>
            <a:ext cx="1476248" cy="1782227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7" idx="3"/>
            <a:endCxn id="46" idx="3"/>
          </p:cNvCxnSpPr>
          <p:nvPr/>
        </p:nvCxnSpPr>
        <p:spPr>
          <a:xfrm flipV="1">
            <a:off x="5724128" y="2438568"/>
            <a:ext cx="891392" cy="1089443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7" idx="3"/>
            <a:endCxn id="58" idx="3"/>
          </p:cNvCxnSpPr>
          <p:nvPr/>
        </p:nvCxnSpPr>
        <p:spPr>
          <a:xfrm>
            <a:off x="5724128" y="3528011"/>
            <a:ext cx="898928" cy="4325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 flipH="1" flipV="1">
            <a:off x="6623056" y="3271336"/>
            <a:ext cx="756000" cy="522000"/>
          </a:xfrm>
          <a:prstGeom prst="rect">
            <a:avLst/>
          </a:prstGeom>
          <a:ln w="254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Rectangle 60"/>
          <p:cNvSpPr/>
          <p:nvPr/>
        </p:nvSpPr>
        <p:spPr>
          <a:xfrm flipH="1" flipV="1">
            <a:off x="1187624" y="2177568"/>
            <a:ext cx="756000" cy="522000"/>
          </a:xfrm>
          <a:prstGeom prst="rect">
            <a:avLst/>
          </a:prstGeom>
          <a:ln w="25400">
            <a:solidFill>
              <a:srgbClr val="92D05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2" name="Elbow Connector 61"/>
          <p:cNvCxnSpPr>
            <a:stCxn id="61" idx="1"/>
            <a:endCxn id="7" idx="1"/>
          </p:cNvCxnSpPr>
          <p:nvPr/>
        </p:nvCxnSpPr>
        <p:spPr>
          <a:xfrm>
            <a:off x="1943624" y="2438568"/>
            <a:ext cx="1476248" cy="1089443"/>
          </a:xfrm>
          <a:prstGeom prst="bentConnector3">
            <a:avLst>
              <a:gd name="adj1" fmla="val 50000"/>
            </a:avLst>
          </a:prstGeom>
          <a:ln w="25400">
            <a:solidFill>
              <a:srgbClr val="92D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 flipH="1" flipV="1">
            <a:off x="6613176" y="2177568"/>
            <a:ext cx="756000" cy="522000"/>
          </a:xfrm>
          <a:prstGeom prst="rect">
            <a:avLst/>
          </a:prstGeom>
          <a:ln w="25400">
            <a:solidFill>
              <a:srgbClr val="92D05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Rectangle 65"/>
          <p:cNvSpPr/>
          <p:nvPr/>
        </p:nvSpPr>
        <p:spPr>
          <a:xfrm flipH="1" flipV="1">
            <a:off x="6629168" y="3280688"/>
            <a:ext cx="756000" cy="522000"/>
          </a:xfrm>
          <a:prstGeom prst="rect">
            <a:avLst/>
          </a:prstGeom>
          <a:ln w="25400">
            <a:solidFill>
              <a:srgbClr val="92D05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7" name="Elbow Connector 66"/>
          <p:cNvCxnSpPr>
            <a:stCxn id="7" idx="3"/>
            <a:endCxn id="65" idx="3"/>
          </p:cNvCxnSpPr>
          <p:nvPr/>
        </p:nvCxnSpPr>
        <p:spPr>
          <a:xfrm flipV="1">
            <a:off x="5724128" y="2438568"/>
            <a:ext cx="889048" cy="1089443"/>
          </a:xfrm>
          <a:prstGeom prst="bentConnector3">
            <a:avLst>
              <a:gd name="adj1" fmla="val 50000"/>
            </a:avLst>
          </a:prstGeom>
          <a:ln w="25400">
            <a:solidFill>
              <a:srgbClr val="92D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7" idx="3"/>
            <a:endCxn id="58" idx="3"/>
          </p:cNvCxnSpPr>
          <p:nvPr/>
        </p:nvCxnSpPr>
        <p:spPr>
          <a:xfrm>
            <a:off x="5724128" y="3528011"/>
            <a:ext cx="898928" cy="4325"/>
          </a:xfrm>
          <a:prstGeom prst="bentConnector3">
            <a:avLst>
              <a:gd name="adj1" fmla="val 50000"/>
            </a:avLst>
          </a:prstGeom>
          <a:ln w="25400">
            <a:solidFill>
              <a:srgbClr val="92D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58" grpId="0" animBg="1"/>
      <p:bldP spid="61" grpId="0" animBg="1"/>
      <p:bldP spid="65" grpId="0" animBg="1"/>
      <p:bldP spid="6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66" name="Picture 22" descr="D:\trento_SVN\sandbox\giuseppe\PhD-Thesis\thesis\4_sys_identification\figures\ifo2ifo_mo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47" y="2636912"/>
            <a:ext cx="5451357" cy="294279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LPF model along the optical axis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27</a:t>
            </a:fld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141277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For simulation and analysis, we employ a model along the optical axis</a:t>
            </a:r>
          </a:p>
          <a:p>
            <a:pPr>
              <a:buFont typeface="Wingdings" pitchFamily="2" charset="2"/>
              <a:buChar char="§"/>
            </a:pPr>
            <a:endParaRPr lang="it-IT" sz="2000" dirty="0" smtClean="0">
              <a:latin typeface="Calibri" pitchFamily="34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Transfer matrix (amplitude/phase) modeling the </a:t>
            </a:r>
            <a:r>
              <a:rPr lang="it-IT" sz="2000" u="sng" dirty="0" smtClean="0">
                <a:latin typeface="Calibri" pitchFamily="34" charset="0"/>
                <a:cs typeface="Courier New" pitchFamily="49" charset="0"/>
              </a:rPr>
              <a:t>system response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to </a:t>
            </a:r>
          </a:p>
          <a:p>
            <a:pPr algn="r"/>
            <a:r>
              <a:rPr lang="it-IT" sz="2000" u="sng" dirty="0" smtClean="0">
                <a:latin typeface="Calibri" pitchFamily="34" charset="0"/>
                <a:cs typeface="Courier New" pitchFamily="49" charset="0"/>
              </a:rPr>
              <a:t>applied control guidance signals</a:t>
            </a:r>
            <a:endParaRPr lang="it-IT" sz="2000" u="sng" dirty="0">
              <a:latin typeface="Calibri" pitchFamily="34" charset="0"/>
              <a:cs typeface="Courier New" pitchFamily="49" charset="0"/>
            </a:endParaRPr>
          </a:p>
        </p:txBody>
      </p:sp>
      <p:grpSp>
        <p:nvGrpSpPr>
          <p:cNvPr id="62" name="Group 61"/>
          <p:cNvGrpSpPr>
            <a:grpSpLocks noChangeAspect="1"/>
          </p:cNvGrpSpPr>
          <p:nvPr/>
        </p:nvGrpSpPr>
        <p:grpSpPr>
          <a:xfrm>
            <a:off x="5435714" y="2781224"/>
            <a:ext cx="3456766" cy="2664000"/>
            <a:chOff x="1741847" y="1700808"/>
            <a:chExt cx="5274456" cy="4064823"/>
          </a:xfrm>
        </p:grpSpPr>
        <p:sp>
          <p:nvSpPr>
            <p:cNvPr id="18" name="Rettangolo 9"/>
            <p:cNvSpPr>
              <a:spLocks noChangeAspect="1"/>
            </p:cNvSpPr>
            <p:nvPr/>
          </p:nvSpPr>
          <p:spPr bwMode="auto">
            <a:xfrm>
              <a:off x="2778438" y="2281491"/>
              <a:ext cx="893318" cy="89341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19" name="Rettangolo 27"/>
            <p:cNvSpPr>
              <a:spLocks noChangeAspect="1"/>
            </p:cNvSpPr>
            <p:nvPr/>
          </p:nvSpPr>
          <p:spPr bwMode="auto">
            <a:xfrm>
              <a:off x="2429683" y="1940167"/>
              <a:ext cx="1574856" cy="157485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pSp>
          <p:nvGrpSpPr>
            <p:cNvPr id="20" name="Group 49"/>
            <p:cNvGrpSpPr>
              <a:grpSpLocks/>
            </p:cNvGrpSpPr>
            <p:nvPr/>
          </p:nvGrpSpPr>
          <p:grpSpPr bwMode="auto">
            <a:xfrm>
              <a:off x="3671803" y="2460168"/>
              <a:ext cx="1786735" cy="536022"/>
              <a:chOff x="3647771" y="2526006"/>
              <a:chExt cx="1816307" cy="479159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192663" y="2526006"/>
                <a:ext cx="726522" cy="47915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grpSp>
            <p:nvGrpSpPr>
              <p:cNvPr id="22" name="Group 48"/>
              <p:cNvGrpSpPr>
                <a:grpSpLocks/>
              </p:cNvGrpSpPr>
              <p:nvPr/>
            </p:nvGrpSpPr>
            <p:grpSpPr bwMode="auto">
              <a:xfrm>
                <a:off x="3647771" y="2685727"/>
                <a:ext cx="1816307" cy="159719"/>
                <a:chOff x="3647771" y="2685727"/>
                <a:chExt cx="1816307" cy="159719"/>
              </a:xfrm>
            </p:grpSpPr>
            <p:cxnSp>
              <p:nvCxnSpPr>
                <p:cNvPr id="23" name="Connettore 2 23"/>
                <p:cNvCxnSpPr/>
                <p:nvPr/>
              </p:nvCxnSpPr>
              <p:spPr>
                <a:xfrm>
                  <a:off x="3647772" y="2845446"/>
                  <a:ext cx="1816306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ttore 2 23"/>
                <p:cNvCxnSpPr/>
                <p:nvPr/>
              </p:nvCxnSpPr>
              <p:spPr>
                <a:xfrm>
                  <a:off x="3647771" y="2685727"/>
                  <a:ext cx="544892" cy="1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5" name="Connettore 2 23"/>
            <p:cNvCxnSpPr/>
            <p:nvPr/>
          </p:nvCxnSpPr>
          <p:spPr bwMode="auto">
            <a:xfrm rot="5400000">
              <a:off x="3426131" y="3688549"/>
              <a:ext cx="1652728" cy="268015"/>
            </a:xfrm>
            <a:prstGeom prst="bentConnector3">
              <a:avLst>
                <a:gd name="adj1" fmla="val 99944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3"/>
            <p:cNvCxnSpPr/>
            <p:nvPr/>
          </p:nvCxnSpPr>
          <p:spPr bwMode="auto">
            <a:xfrm rot="16200000" flipH="1">
              <a:off x="4051486" y="3688552"/>
              <a:ext cx="1652728" cy="268009"/>
            </a:xfrm>
            <a:prstGeom prst="bentConnector3">
              <a:avLst>
                <a:gd name="adj1" fmla="val 99944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ttangolo 12"/>
            <p:cNvSpPr/>
            <p:nvPr/>
          </p:nvSpPr>
          <p:spPr>
            <a:xfrm>
              <a:off x="2331752" y="1700808"/>
              <a:ext cx="4466837" cy="20547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cxnSp>
          <p:nvCxnSpPr>
            <p:cNvPr id="28" name="Connettore 2 23"/>
            <p:cNvCxnSpPr/>
            <p:nvPr/>
          </p:nvCxnSpPr>
          <p:spPr bwMode="auto">
            <a:xfrm rot="10800000">
              <a:off x="4386497" y="3576880"/>
              <a:ext cx="35284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Isosceles Triangle 20"/>
            <p:cNvSpPr/>
            <p:nvPr/>
          </p:nvSpPr>
          <p:spPr bwMode="auto">
            <a:xfrm rot="16200000">
              <a:off x="3336790" y="4313908"/>
              <a:ext cx="893367" cy="67002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cxnSp>
          <p:nvCxnSpPr>
            <p:cNvPr id="30" name="Connettore 2 23"/>
            <p:cNvCxnSpPr>
              <a:stCxn id="29" idx="0"/>
              <a:endCxn id="27" idx="1"/>
            </p:cNvCxnSpPr>
            <p:nvPr/>
          </p:nvCxnSpPr>
          <p:spPr bwMode="auto">
            <a:xfrm rot="10800000">
              <a:off x="2331752" y="2728181"/>
              <a:ext cx="1116709" cy="1920741"/>
            </a:xfrm>
            <a:prstGeom prst="bentConnector3">
              <a:avLst>
                <a:gd name="adj1" fmla="val 112699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2 23"/>
            <p:cNvCxnSpPr>
              <a:stCxn id="46" idx="0"/>
              <a:endCxn id="39" idx="3"/>
            </p:cNvCxnSpPr>
            <p:nvPr/>
          </p:nvCxnSpPr>
          <p:spPr bwMode="auto">
            <a:xfrm flipV="1">
              <a:off x="5681880" y="2728200"/>
              <a:ext cx="661383" cy="1920722"/>
            </a:xfrm>
            <a:prstGeom prst="bentConnector3">
              <a:avLst>
                <a:gd name="adj1" fmla="val 121441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2" name="Object 2"/>
            <p:cNvGraphicFramePr>
              <a:graphicFrameLocks noChangeAspect="1"/>
            </p:cNvGraphicFramePr>
            <p:nvPr/>
          </p:nvGraphicFramePr>
          <p:xfrm>
            <a:off x="2912441" y="2549507"/>
            <a:ext cx="672595" cy="398831"/>
          </p:xfrm>
          <a:graphic>
            <a:graphicData uri="http://schemas.openxmlformats.org/presentationml/2006/ole">
              <p:oleObj spid="_x0000_s82946" name="Equation" r:id="rId5" imgW="342720" imgH="203040" progId="Equation.3">
                <p:embed/>
              </p:oleObj>
            </a:graphicData>
          </a:graphic>
        </p:graphicFrame>
        <p:graphicFrame>
          <p:nvGraphicFramePr>
            <p:cNvPr id="33" name="Object 3"/>
            <p:cNvGraphicFramePr>
              <a:graphicFrameLocks noChangeAspect="1"/>
            </p:cNvGraphicFramePr>
            <p:nvPr/>
          </p:nvGraphicFramePr>
          <p:xfrm>
            <a:off x="2439973" y="1924150"/>
            <a:ext cx="398830" cy="448069"/>
          </p:xfrm>
          <a:graphic>
            <a:graphicData uri="http://schemas.openxmlformats.org/presentationml/2006/ole">
              <p:oleObj spid="_x0000_s82947" name="Equation" r:id="rId6" imgW="203040" imgH="228600" progId="Equation.3">
                <p:embed/>
              </p:oleObj>
            </a:graphicData>
          </a:graphic>
        </p:graphicFrame>
        <p:graphicFrame>
          <p:nvGraphicFramePr>
            <p:cNvPr id="34" name="Object 4"/>
            <p:cNvGraphicFramePr>
              <a:graphicFrameLocks noChangeAspect="1"/>
            </p:cNvGraphicFramePr>
            <p:nvPr/>
          </p:nvGraphicFramePr>
          <p:xfrm>
            <a:off x="3716472" y="2251881"/>
            <a:ext cx="323988" cy="398830"/>
          </p:xfrm>
          <a:graphic>
            <a:graphicData uri="http://schemas.openxmlformats.org/presentationml/2006/ole">
              <p:oleObj spid="_x0000_s82948" name="Equation" r:id="rId7" imgW="164880" imgH="203040" progId="Equation.3">
                <p:embed/>
              </p:oleObj>
            </a:graphicData>
          </a:graphic>
        </p:graphicFrame>
        <p:graphicFrame>
          <p:nvGraphicFramePr>
            <p:cNvPr id="35" name="Object 5"/>
            <p:cNvGraphicFramePr>
              <a:graphicFrameLocks noChangeAspect="1"/>
            </p:cNvGraphicFramePr>
            <p:nvPr/>
          </p:nvGraphicFramePr>
          <p:xfrm>
            <a:off x="5061874" y="2421173"/>
            <a:ext cx="398830" cy="398830"/>
          </p:xfrm>
          <a:graphic>
            <a:graphicData uri="http://schemas.openxmlformats.org/presentationml/2006/ole">
              <p:oleObj spid="_x0000_s82949" name="Equation" r:id="rId8" imgW="203040" imgH="203040" progId="Equation.3">
                <p:embed/>
              </p:oleObj>
            </a:graphicData>
          </a:graphic>
        </p:graphicFrame>
        <p:graphicFrame>
          <p:nvGraphicFramePr>
            <p:cNvPr id="36" name="Object 6"/>
            <p:cNvGraphicFramePr>
              <a:graphicFrameLocks noChangeAspect="1"/>
            </p:cNvGraphicFramePr>
            <p:nvPr/>
          </p:nvGraphicFramePr>
          <p:xfrm>
            <a:off x="4118087" y="3758432"/>
            <a:ext cx="299369" cy="398830"/>
          </p:xfrm>
          <a:graphic>
            <a:graphicData uri="http://schemas.openxmlformats.org/presentationml/2006/ole">
              <p:oleObj spid="_x0000_s82950" name="Equation" r:id="rId9" imgW="152280" imgH="203040" progId="Equation.3">
                <p:embed/>
              </p:oleObj>
            </a:graphicData>
          </a:graphic>
        </p:graphicFrame>
        <p:graphicFrame>
          <p:nvGraphicFramePr>
            <p:cNvPr id="37" name="Object 7"/>
            <p:cNvGraphicFramePr>
              <a:graphicFrameLocks noChangeAspect="1"/>
            </p:cNvGraphicFramePr>
            <p:nvPr/>
          </p:nvGraphicFramePr>
          <p:xfrm>
            <a:off x="4730097" y="3758738"/>
            <a:ext cx="398831" cy="398831"/>
          </p:xfrm>
          <a:graphic>
            <a:graphicData uri="http://schemas.openxmlformats.org/presentationml/2006/ole">
              <p:oleObj spid="_x0000_s82951" name="Equation" r:id="rId10" imgW="203040" imgH="203040" progId="Equation.3">
                <p:embed/>
              </p:oleObj>
            </a:graphicData>
          </a:graphic>
        </p:graphicFrame>
        <p:sp>
          <p:nvSpPr>
            <p:cNvPr id="38" name="Freeform 37"/>
            <p:cNvSpPr/>
            <p:nvPr/>
          </p:nvSpPr>
          <p:spPr>
            <a:xfrm>
              <a:off x="2457163" y="2370834"/>
              <a:ext cx="312679" cy="134005"/>
            </a:xfrm>
            <a:custGeom>
              <a:avLst/>
              <a:gdLst>
                <a:gd name="connsiteX0" fmla="*/ 0 w 8658225"/>
                <a:gd name="connsiteY0" fmla="*/ 1447800 h 1468438"/>
                <a:gd name="connsiteX1" fmla="*/ 733425 w 8658225"/>
                <a:gd name="connsiteY1" fmla="*/ 9525 h 1468438"/>
                <a:gd name="connsiteX2" fmla="*/ 1457325 w 8658225"/>
                <a:gd name="connsiteY2" fmla="*/ 1457325 h 1468438"/>
                <a:gd name="connsiteX3" fmla="*/ 2171700 w 8658225"/>
                <a:gd name="connsiteY3" fmla="*/ 9525 h 1468438"/>
                <a:gd name="connsiteX4" fmla="*/ 2895600 w 8658225"/>
                <a:gd name="connsiteY4" fmla="*/ 1457325 h 1468438"/>
                <a:gd name="connsiteX5" fmla="*/ 3609975 w 8658225"/>
                <a:gd name="connsiteY5" fmla="*/ 9525 h 1468438"/>
                <a:gd name="connsiteX6" fmla="*/ 4343400 w 8658225"/>
                <a:gd name="connsiteY6" fmla="*/ 1457325 h 1468438"/>
                <a:gd name="connsiteX7" fmla="*/ 5057775 w 8658225"/>
                <a:gd name="connsiteY7" fmla="*/ 9525 h 1468438"/>
                <a:gd name="connsiteX8" fmla="*/ 5781675 w 8658225"/>
                <a:gd name="connsiteY8" fmla="*/ 1447800 h 1468438"/>
                <a:gd name="connsiteX9" fmla="*/ 6496050 w 8658225"/>
                <a:gd name="connsiteY9" fmla="*/ 0 h 1468438"/>
                <a:gd name="connsiteX10" fmla="*/ 7210425 w 8658225"/>
                <a:gd name="connsiteY10" fmla="*/ 1447800 h 1468438"/>
                <a:gd name="connsiteX11" fmla="*/ 7934325 w 8658225"/>
                <a:gd name="connsiteY11" fmla="*/ 9525 h 1468438"/>
                <a:gd name="connsiteX12" fmla="*/ 8658225 w 8658225"/>
                <a:gd name="connsiteY12" fmla="*/ 1447800 h 146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58225" h="1468438">
                  <a:moveTo>
                    <a:pt x="0" y="1447800"/>
                  </a:moveTo>
                  <a:cubicBezTo>
                    <a:pt x="245269" y="727869"/>
                    <a:pt x="490538" y="7938"/>
                    <a:pt x="733425" y="9525"/>
                  </a:cubicBezTo>
                  <a:cubicBezTo>
                    <a:pt x="976312" y="11112"/>
                    <a:pt x="1217613" y="1457325"/>
                    <a:pt x="1457325" y="1457325"/>
                  </a:cubicBezTo>
                  <a:cubicBezTo>
                    <a:pt x="1697037" y="1457325"/>
                    <a:pt x="1931988" y="9525"/>
                    <a:pt x="2171700" y="9525"/>
                  </a:cubicBezTo>
                  <a:cubicBezTo>
                    <a:pt x="2411412" y="9525"/>
                    <a:pt x="2655888" y="1457325"/>
                    <a:pt x="2895600" y="1457325"/>
                  </a:cubicBezTo>
                  <a:cubicBezTo>
                    <a:pt x="3135312" y="1457325"/>
                    <a:pt x="3368675" y="9525"/>
                    <a:pt x="3609975" y="9525"/>
                  </a:cubicBezTo>
                  <a:cubicBezTo>
                    <a:pt x="3851275" y="9525"/>
                    <a:pt x="4102100" y="1457325"/>
                    <a:pt x="4343400" y="1457325"/>
                  </a:cubicBezTo>
                  <a:cubicBezTo>
                    <a:pt x="4584700" y="1457325"/>
                    <a:pt x="4818063" y="11112"/>
                    <a:pt x="5057775" y="9525"/>
                  </a:cubicBezTo>
                  <a:cubicBezTo>
                    <a:pt x="5297487" y="7938"/>
                    <a:pt x="5541963" y="1449387"/>
                    <a:pt x="5781675" y="1447800"/>
                  </a:cubicBezTo>
                  <a:cubicBezTo>
                    <a:pt x="6021387" y="1446213"/>
                    <a:pt x="6257925" y="0"/>
                    <a:pt x="6496050" y="0"/>
                  </a:cubicBezTo>
                  <a:cubicBezTo>
                    <a:pt x="6734175" y="0"/>
                    <a:pt x="6970713" y="1446213"/>
                    <a:pt x="7210425" y="1447800"/>
                  </a:cubicBezTo>
                  <a:cubicBezTo>
                    <a:pt x="7450137" y="1449387"/>
                    <a:pt x="7693025" y="9525"/>
                    <a:pt x="7934325" y="9525"/>
                  </a:cubicBezTo>
                  <a:cubicBezTo>
                    <a:pt x="8175625" y="9525"/>
                    <a:pt x="8583612" y="1468438"/>
                    <a:pt x="8658225" y="1447800"/>
                  </a:cubicBezTo>
                </a:path>
              </a:pathLst>
            </a:custGeom>
            <a:ln w="254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Rettangolo 9"/>
            <p:cNvSpPr>
              <a:spLocks noChangeAspect="1"/>
            </p:cNvSpPr>
            <p:nvPr/>
          </p:nvSpPr>
          <p:spPr bwMode="auto">
            <a:xfrm>
              <a:off x="5449945" y="2281491"/>
              <a:ext cx="893318" cy="89341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40" name="Rettangolo 27"/>
            <p:cNvSpPr>
              <a:spLocks noChangeAspect="1"/>
            </p:cNvSpPr>
            <p:nvPr/>
          </p:nvSpPr>
          <p:spPr bwMode="auto">
            <a:xfrm>
              <a:off x="5101191" y="1940167"/>
              <a:ext cx="1574856" cy="157485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aphicFrame>
          <p:nvGraphicFramePr>
            <p:cNvPr id="41" name="Object 2"/>
            <p:cNvGraphicFramePr>
              <a:graphicFrameLocks noChangeAspect="1"/>
            </p:cNvGraphicFramePr>
            <p:nvPr/>
          </p:nvGraphicFramePr>
          <p:xfrm>
            <a:off x="5583949" y="2549507"/>
            <a:ext cx="672595" cy="398831"/>
          </p:xfrm>
          <a:graphic>
            <a:graphicData uri="http://schemas.openxmlformats.org/presentationml/2006/ole">
              <p:oleObj spid="_x0000_s82952" name="Equation" r:id="rId11" imgW="342720" imgH="203040" progId="Equation.3">
                <p:embed/>
              </p:oleObj>
            </a:graphicData>
          </a:graphic>
        </p:graphicFrame>
        <p:graphicFrame>
          <p:nvGraphicFramePr>
            <p:cNvPr id="42" name="Object 3"/>
            <p:cNvGraphicFramePr>
              <a:graphicFrameLocks noChangeAspect="1"/>
            </p:cNvGraphicFramePr>
            <p:nvPr/>
          </p:nvGraphicFramePr>
          <p:xfrm>
            <a:off x="6333021" y="1924150"/>
            <a:ext cx="398830" cy="448069"/>
          </p:xfrm>
          <a:graphic>
            <a:graphicData uri="http://schemas.openxmlformats.org/presentationml/2006/ole">
              <p:oleObj spid="_x0000_s82953" name="Equation" r:id="rId12" imgW="203040" imgH="228600" progId="Equation.3">
                <p:embed/>
              </p:oleObj>
            </a:graphicData>
          </a:graphic>
        </p:graphicFrame>
        <p:sp>
          <p:nvSpPr>
            <p:cNvPr id="43" name="Freeform 42"/>
            <p:cNvSpPr/>
            <p:nvPr/>
          </p:nvSpPr>
          <p:spPr>
            <a:xfrm>
              <a:off x="6350211" y="2370834"/>
              <a:ext cx="312679" cy="134005"/>
            </a:xfrm>
            <a:custGeom>
              <a:avLst/>
              <a:gdLst>
                <a:gd name="connsiteX0" fmla="*/ 0 w 8658225"/>
                <a:gd name="connsiteY0" fmla="*/ 1447800 h 1468438"/>
                <a:gd name="connsiteX1" fmla="*/ 733425 w 8658225"/>
                <a:gd name="connsiteY1" fmla="*/ 9525 h 1468438"/>
                <a:gd name="connsiteX2" fmla="*/ 1457325 w 8658225"/>
                <a:gd name="connsiteY2" fmla="*/ 1457325 h 1468438"/>
                <a:gd name="connsiteX3" fmla="*/ 2171700 w 8658225"/>
                <a:gd name="connsiteY3" fmla="*/ 9525 h 1468438"/>
                <a:gd name="connsiteX4" fmla="*/ 2895600 w 8658225"/>
                <a:gd name="connsiteY4" fmla="*/ 1457325 h 1468438"/>
                <a:gd name="connsiteX5" fmla="*/ 3609975 w 8658225"/>
                <a:gd name="connsiteY5" fmla="*/ 9525 h 1468438"/>
                <a:gd name="connsiteX6" fmla="*/ 4343400 w 8658225"/>
                <a:gd name="connsiteY6" fmla="*/ 1457325 h 1468438"/>
                <a:gd name="connsiteX7" fmla="*/ 5057775 w 8658225"/>
                <a:gd name="connsiteY7" fmla="*/ 9525 h 1468438"/>
                <a:gd name="connsiteX8" fmla="*/ 5781675 w 8658225"/>
                <a:gd name="connsiteY8" fmla="*/ 1447800 h 1468438"/>
                <a:gd name="connsiteX9" fmla="*/ 6496050 w 8658225"/>
                <a:gd name="connsiteY9" fmla="*/ 0 h 1468438"/>
                <a:gd name="connsiteX10" fmla="*/ 7210425 w 8658225"/>
                <a:gd name="connsiteY10" fmla="*/ 1447800 h 1468438"/>
                <a:gd name="connsiteX11" fmla="*/ 7934325 w 8658225"/>
                <a:gd name="connsiteY11" fmla="*/ 9525 h 1468438"/>
                <a:gd name="connsiteX12" fmla="*/ 8658225 w 8658225"/>
                <a:gd name="connsiteY12" fmla="*/ 1447800 h 146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58225" h="1468438">
                  <a:moveTo>
                    <a:pt x="0" y="1447800"/>
                  </a:moveTo>
                  <a:cubicBezTo>
                    <a:pt x="245269" y="727869"/>
                    <a:pt x="490538" y="7938"/>
                    <a:pt x="733425" y="9525"/>
                  </a:cubicBezTo>
                  <a:cubicBezTo>
                    <a:pt x="976312" y="11112"/>
                    <a:pt x="1217613" y="1457325"/>
                    <a:pt x="1457325" y="1457325"/>
                  </a:cubicBezTo>
                  <a:cubicBezTo>
                    <a:pt x="1697037" y="1457325"/>
                    <a:pt x="1931988" y="9525"/>
                    <a:pt x="2171700" y="9525"/>
                  </a:cubicBezTo>
                  <a:cubicBezTo>
                    <a:pt x="2411412" y="9525"/>
                    <a:pt x="2655888" y="1457325"/>
                    <a:pt x="2895600" y="1457325"/>
                  </a:cubicBezTo>
                  <a:cubicBezTo>
                    <a:pt x="3135312" y="1457325"/>
                    <a:pt x="3368675" y="9525"/>
                    <a:pt x="3609975" y="9525"/>
                  </a:cubicBezTo>
                  <a:cubicBezTo>
                    <a:pt x="3851275" y="9525"/>
                    <a:pt x="4102100" y="1457325"/>
                    <a:pt x="4343400" y="1457325"/>
                  </a:cubicBezTo>
                  <a:cubicBezTo>
                    <a:pt x="4584700" y="1457325"/>
                    <a:pt x="4818063" y="11112"/>
                    <a:pt x="5057775" y="9525"/>
                  </a:cubicBezTo>
                  <a:cubicBezTo>
                    <a:pt x="5297487" y="7938"/>
                    <a:pt x="5541963" y="1449387"/>
                    <a:pt x="5781675" y="1447800"/>
                  </a:cubicBezTo>
                  <a:cubicBezTo>
                    <a:pt x="6021387" y="1446213"/>
                    <a:pt x="6257925" y="0"/>
                    <a:pt x="6496050" y="0"/>
                  </a:cubicBezTo>
                  <a:cubicBezTo>
                    <a:pt x="6734175" y="0"/>
                    <a:pt x="6970713" y="1446213"/>
                    <a:pt x="7210425" y="1447800"/>
                  </a:cubicBezTo>
                  <a:cubicBezTo>
                    <a:pt x="7450137" y="1449387"/>
                    <a:pt x="7693025" y="9525"/>
                    <a:pt x="7934325" y="9525"/>
                  </a:cubicBezTo>
                  <a:cubicBezTo>
                    <a:pt x="8175625" y="9525"/>
                    <a:pt x="8583612" y="1468438"/>
                    <a:pt x="8658225" y="1447800"/>
                  </a:cubicBezTo>
                </a:path>
              </a:pathLst>
            </a:custGeom>
            <a:ln w="254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44" name="Object 10"/>
            <p:cNvGraphicFramePr>
              <a:graphicFrameLocks noChangeAspect="1"/>
            </p:cNvGraphicFramePr>
            <p:nvPr/>
          </p:nvGraphicFramePr>
          <p:xfrm>
            <a:off x="4252492" y="2549507"/>
            <a:ext cx="622372" cy="349592"/>
          </p:xfrm>
          <a:graphic>
            <a:graphicData uri="http://schemas.openxmlformats.org/presentationml/2006/ole">
              <p:oleObj spid="_x0000_s82954" name="Equation" r:id="rId13" imgW="317160" imgH="177480" progId="Equation.3">
                <p:embed/>
              </p:oleObj>
            </a:graphicData>
          </a:graphic>
        </p:graphicFrame>
        <p:graphicFrame>
          <p:nvGraphicFramePr>
            <p:cNvPr id="45" name="Object 11"/>
            <p:cNvGraphicFramePr>
              <a:graphicFrameLocks noChangeAspect="1"/>
            </p:cNvGraphicFramePr>
            <p:nvPr/>
          </p:nvGraphicFramePr>
          <p:xfrm>
            <a:off x="3671803" y="4425580"/>
            <a:ext cx="472688" cy="424435"/>
          </p:xfrm>
          <a:graphic>
            <a:graphicData uri="http://schemas.openxmlformats.org/presentationml/2006/ole">
              <p:oleObj spid="_x0000_s82955" name="Equation" r:id="rId14" imgW="241200" imgH="215640" progId="Equation.3">
                <p:embed/>
              </p:oleObj>
            </a:graphicData>
          </a:graphic>
        </p:graphicFrame>
        <p:sp>
          <p:nvSpPr>
            <p:cNvPr id="46" name="Isosceles Triangle 20"/>
            <p:cNvSpPr/>
            <p:nvPr/>
          </p:nvSpPr>
          <p:spPr bwMode="auto">
            <a:xfrm rot="16200000" flipV="1">
              <a:off x="4900183" y="4313909"/>
              <a:ext cx="893367" cy="67002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aphicFrame>
          <p:nvGraphicFramePr>
            <p:cNvPr id="47" name="Object 11"/>
            <p:cNvGraphicFramePr>
              <a:graphicFrameLocks noChangeAspect="1"/>
            </p:cNvGraphicFramePr>
            <p:nvPr/>
          </p:nvGraphicFramePr>
          <p:xfrm flipH="1">
            <a:off x="5013240" y="4426103"/>
            <a:ext cx="521926" cy="424434"/>
          </p:xfrm>
          <a:graphic>
            <a:graphicData uri="http://schemas.openxmlformats.org/presentationml/2006/ole">
              <p:oleObj spid="_x0000_s82956" name="Equation" r:id="rId15" imgW="266400" imgH="215640" progId="Equation.3">
                <p:embed/>
              </p:oleObj>
            </a:graphicData>
          </a:graphic>
        </p:graphicFrame>
        <p:graphicFrame>
          <p:nvGraphicFramePr>
            <p:cNvPr id="48" name="Object 13"/>
            <p:cNvGraphicFramePr>
              <a:graphicFrameLocks noChangeAspect="1"/>
            </p:cNvGraphicFramePr>
            <p:nvPr/>
          </p:nvGraphicFramePr>
          <p:xfrm>
            <a:off x="4356267" y="3163177"/>
            <a:ext cx="423449" cy="398830"/>
          </p:xfrm>
          <a:graphic>
            <a:graphicData uri="http://schemas.openxmlformats.org/presentationml/2006/ole">
              <p:oleObj spid="_x0000_s82957" name="Equation" r:id="rId16" imgW="215640" imgH="203040" progId="Equation.3">
                <p:embed/>
              </p:oleObj>
            </a:graphicData>
          </a:graphic>
        </p:graphicFrame>
        <p:graphicFrame>
          <p:nvGraphicFramePr>
            <p:cNvPr id="49" name="Object 14"/>
            <p:cNvGraphicFramePr>
              <a:graphicFrameLocks noChangeAspect="1"/>
            </p:cNvGraphicFramePr>
            <p:nvPr/>
          </p:nvGraphicFramePr>
          <p:xfrm>
            <a:off x="2376421" y="3783450"/>
            <a:ext cx="473673" cy="348607"/>
          </p:xfrm>
          <a:graphic>
            <a:graphicData uri="http://schemas.openxmlformats.org/presentationml/2006/ole">
              <p:oleObj spid="_x0000_s82958" name="Equation" r:id="rId17" imgW="241200" imgH="177480" progId="Equation.3">
                <p:embed/>
              </p:oleObj>
            </a:graphicData>
          </a:graphic>
        </p:graphicFrame>
        <p:cxnSp>
          <p:nvCxnSpPr>
            <p:cNvPr id="50" name="Straight Arrow Connector 49"/>
            <p:cNvCxnSpPr/>
            <p:nvPr/>
          </p:nvCxnSpPr>
          <p:spPr>
            <a:xfrm>
              <a:off x="4386497" y="4648922"/>
              <a:ext cx="0" cy="109972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1" name="Object 16"/>
            <p:cNvGraphicFramePr>
              <a:graphicFrameLocks noChangeAspect="1"/>
            </p:cNvGraphicFramePr>
            <p:nvPr/>
          </p:nvGraphicFramePr>
          <p:xfrm>
            <a:off x="3987667" y="5316578"/>
            <a:ext cx="398830" cy="449053"/>
          </p:xfrm>
          <a:graphic>
            <a:graphicData uri="http://schemas.openxmlformats.org/presentationml/2006/ole">
              <p:oleObj spid="_x0000_s82959" name="Equation" r:id="rId18" imgW="203040" imgH="228600" progId="Equation.3">
                <p:embed/>
              </p:oleObj>
            </a:graphicData>
          </a:graphic>
        </p:graphicFrame>
        <p:cxnSp>
          <p:nvCxnSpPr>
            <p:cNvPr id="52" name="Straight Arrow Connector 51"/>
            <p:cNvCxnSpPr/>
            <p:nvPr/>
          </p:nvCxnSpPr>
          <p:spPr>
            <a:xfrm>
              <a:off x="4743844" y="4648922"/>
              <a:ext cx="0" cy="109972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3" name="Object 16"/>
            <p:cNvGraphicFramePr>
              <a:graphicFrameLocks noChangeAspect="1"/>
            </p:cNvGraphicFramePr>
            <p:nvPr/>
          </p:nvGraphicFramePr>
          <p:xfrm>
            <a:off x="4748382" y="5316578"/>
            <a:ext cx="499277" cy="449053"/>
          </p:xfrm>
          <a:graphic>
            <a:graphicData uri="http://schemas.openxmlformats.org/presentationml/2006/ole">
              <p:oleObj spid="_x0000_s82960" name="Equation" r:id="rId19" imgW="253800" imgH="228600" progId="Equation.3">
                <p:embed/>
              </p:oleObj>
            </a:graphicData>
          </a:graphic>
        </p:graphicFrame>
        <p:graphicFrame>
          <p:nvGraphicFramePr>
            <p:cNvPr id="54" name="Object 19"/>
            <p:cNvGraphicFramePr>
              <a:graphicFrameLocks noChangeAspect="1"/>
            </p:cNvGraphicFramePr>
            <p:nvPr/>
          </p:nvGraphicFramePr>
          <p:xfrm>
            <a:off x="1741847" y="4157262"/>
            <a:ext cx="448068" cy="424435"/>
          </p:xfrm>
          <a:graphic>
            <a:graphicData uri="http://schemas.openxmlformats.org/presentationml/2006/ole">
              <p:oleObj spid="_x0000_s82961" name="Equation" r:id="rId20" imgW="228600" imgH="215640" progId="Equation.3">
                <p:embed/>
              </p:oleObj>
            </a:graphicData>
          </a:graphic>
        </p:graphicFrame>
        <p:graphicFrame>
          <p:nvGraphicFramePr>
            <p:cNvPr id="55" name="Object 20"/>
            <p:cNvGraphicFramePr>
              <a:graphicFrameLocks noChangeAspect="1"/>
            </p:cNvGraphicFramePr>
            <p:nvPr/>
          </p:nvGraphicFramePr>
          <p:xfrm>
            <a:off x="6494377" y="4157262"/>
            <a:ext cx="521926" cy="424435"/>
          </p:xfrm>
          <a:graphic>
            <a:graphicData uri="http://schemas.openxmlformats.org/presentationml/2006/ole">
              <p:oleObj spid="_x0000_s82962" name="Equation" r:id="rId21" imgW="266400" imgH="215640" progId="Equation.3">
                <p:embed/>
              </p:oleObj>
            </a:graphicData>
          </a:graphic>
        </p:graphicFrame>
      </p:grpSp>
      <p:sp>
        <p:nvSpPr>
          <p:cNvPr id="66" name="Rectangle 65"/>
          <p:cNvSpPr/>
          <p:nvPr/>
        </p:nvSpPr>
        <p:spPr>
          <a:xfrm>
            <a:off x="6876256" y="5198136"/>
            <a:ext cx="288032" cy="21602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Rectangle 66"/>
          <p:cNvSpPr/>
          <p:nvPr/>
        </p:nvSpPr>
        <p:spPr>
          <a:xfrm>
            <a:off x="7414220" y="5198136"/>
            <a:ext cx="288032" cy="21602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Rectangle 67"/>
          <p:cNvSpPr/>
          <p:nvPr/>
        </p:nvSpPr>
        <p:spPr>
          <a:xfrm>
            <a:off x="6948264" y="4175166"/>
            <a:ext cx="216024" cy="19697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68"/>
          <p:cNvSpPr/>
          <p:nvPr/>
        </p:nvSpPr>
        <p:spPr>
          <a:xfrm>
            <a:off x="7404695" y="4180499"/>
            <a:ext cx="216024" cy="19697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Rectangle 69"/>
          <p:cNvSpPr/>
          <p:nvPr/>
        </p:nvSpPr>
        <p:spPr>
          <a:xfrm>
            <a:off x="6876256" y="5198136"/>
            <a:ext cx="288032" cy="21602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Rectangle 70"/>
          <p:cNvSpPr/>
          <p:nvPr/>
        </p:nvSpPr>
        <p:spPr>
          <a:xfrm>
            <a:off x="7399362" y="4180499"/>
            <a:ext cx="216024" cy="19697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Oval 71"/>
          <p:cNvSpPr/>
          <p:nvPr/>
        </p:nvSpPr>
        <p:spPr>
          <a:xfrm>
            <a:off x="5652120" y="2313255"/>
            <a:ext cx="3456384" cy="432048"/>
          </a:xfrm>
          <a:prstGeom prst="ellipse">
            <a:avLst/>
          </a:prstGeom>
          <a:ln w="127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Rectangle 72"/>
          <p:cNvSpPr/>
          <p:nvPr/>
        </p:nvSpPr>
        <p:spPr>
          <a:xfrm>
            <a:off x="6748142" y="5085184"/>
            <a:ext cx="1080120" cy="432048"/>
          </a:xfrm>
          <a:prstGeom prst="rect">
            <a:avLst/>
          </a:prstGeom>
          <a:ln w="127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5" name="Shape 74"/>
          <p:cNvCxnSpPr>
            <a:stCxn id="72" idx="0"/>
            <a:endCxn id="73" idx="3"/>
          </p:cNvCxnSpPr>
          <p:nvPr/>
        </p:nvCxnSpPr>
        <p:spPr>
          <a:xfrm rot="16200000" flipH="1">
            <a:off x="6110310" y="3583256"/>
            <a:ext cx="2987953" cy="447950"/>
          </a:xfrm>
          <a:prstGeom prst="bentConnector4">
            <a:avLst>
              <a:gd name="adj1" fmla="val -7651"/>
              <a:gd name="adj2" fmla="val 380032"/>
            </a:avLst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5220072" y="2016136"/>
            <a:ext cx="1827496" cy="432048"/>
          </a:xfrm>
          <a:prstGeom prst="ellipse">
            <a:avLst/>
          </a:prstGeom>
          <a:ln w="127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Rectangle 76"/>
          <p:cNvSpPr/>
          <p:nvPr/>
        </p:nvSpPr>
        <p:spPr>
          <a:xfrm>
            <a:off x="6732240" y="4061170"/>
            <a:ext cx="1080120" cy="432048"/>
          </a:xfrm>
          <a:prstGeom prst="rect">
            <a:avLst/>
          </a:prstGeom>
          <a:ln w="127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8" name="Shape 77"/>
          <p:cNvCxnSpPr>
            <a:stCxn id="76" idx="0"/>
            <a:endCxn id="77" idx="3"/>
          </p:cNvCxnSpPr>
          <p:nvPr/>
        </p:nvCxnSpPr>
        <p:spPr>
          <a:xfrm rot="16200000" flipH="1">
            <a:off x="5842561" y="2307395"/>
            <a:ext cx="2261058" cy="1678540"/>
          </a:xfrm>
          <a:prstGeom prst="bentConnector4">
            <a:avLst>
              <a:gd name="adj1" fmla="val -10110"/>
              <a:gd name="adj2" fmla="val 163358"/>
            </a:avLst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7" name="Object 86"/>
          <p:cNvGraphicFramePr>
            <a:graphicFrameLocks noChangeAspect="1"/>
          </p:cNvGraphicFramePr>
          <p:nvPr/>
        </p:nvGraphicFramePr>
        <p:xfrm>
          <a:off x="3864546" y="3045842"/>
          <a:ext cx="779462" cy="311150"/>
        </p:xfrm>
        <a:graphic>
          <a:graphicData uri="http://schemas.openxmlformats.org/presentationml/2006/ole">
            <p:oleObj spid="_x0000_s82963" name="Equation" r:id="rId22" imgW="571320" imgH="228600" progId="Equation.3">
              <p:embed/>
            </p:oleObj>
          </a:graphicData>
        </a:graphic>
      </p:graphicFrame>
      <p:graphicFrame>
        <p:nvGraphicFramePr>
          <p:cNvPr id="82964" name="Object 20"/>
          <p:cNvGraphicFramePr>
            <a:graphicFrameLocks noChangeAspect="1"/>
          </p:cNvGraphicFramePr>
          <p:nvPr/>
        </p:nvGraphicFramePr>
        <p:xfrm>
          <a:off x="1043608" y="3140968"/>
          <a:ext cx="849313" cy="311150"/>
        </p:xfrm>
        <a:graphic>
          <a:graphicData uri="http://schemas.openxmlformats.org/presentationml/2006/ole">
            <p:oleObj spid="_x0000_s82964" name="Equation" r:id="rId23" imgW="622080" imgH="228600" progId="Equation.3">
              <p:embed/>
            </p:oleObj>
          </a:graphicData>
        </a:graphic>
      </p:graphicFrame>
      <p:graphicFrame>
        <p:nvGraphicFramePr>
          <p:cNvPr id="82965" name="Object 21"/>
          <p:cNvGraphicFramePr>
            <a:graphicFrameLocks noChangeAspect="1"/>
          </p:cNvGraphicFramePr>
          <p:nvPr/>
        </p:nvGraphicFramePr>
        <p:xfrm>
          <a:off x="3923928" y="3477890"/>
          <a:ext cx="919163" cy="311150"/>
        </p:xfrm>
        <a:graphic>
          <a:graphicData uri="http://schemas.openxmlformats.org/presentationml/2006/ole">
            <p:oleObj spid="_x0000_s82965" name="Equation" r:id="rId24" imgW="672840" imgH="228600" progId="Equation.3">
              <p:embed/>
            </p:oleObj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755576" y="551723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cs typeface="Courier New" pitchFamily="49" charset="0"/>
              </a:rPr>
              <a:t>“the spacecraft moves”: drag-free loop</a:t>
            </a:r>
            <a:endParaRPr lang="it-IT" dirty="0">
              <a:cs typeface="Courier New" pitchFamily="49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55576" y="580526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cs typeface="Courier New" pitchFamily="49" charset="0"/>
              </a:rPr>
              <a:t>“the second test mass moves”: suspension loop</a:t>
            </a:r>
            <a:endParaRPr lang="it-IT" dirty="0">
              <a:cs typeface="Courier New" pitchFamily="49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55576" y="608400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cs typeface="Courier New" pitchFamily="49" charset="0"/>
              </a:rPr>
              <a:t>cross-talk</a:t>
            </a:r>
            <a:endParaRPr lang="it-IT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2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82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70" grpId="1" animBg="1"/>
      <p:bldP spid="71" grpId="0" animBg="1"/>
      <p:bldP spid="72" grpId="0" animBg="1"/>
      <p:bldP spid="72" grpId="1" animBg="1"/>
      <p:bldP spid="73" grpId="0" animBg="1"/>
      <p:bldP spid="73" grpId="1" animBg="1"/>
      <p:bldP spid="76" grpId="0" animBg="1"/>
      <p:bldP spid="76" grpId="1" animBg="1"/>
      <p:bldP spid="77" grpId="0" animBg="1"/>
      <p:bldP spid="77" grpId="1" animBg="1"/>
      <p:bldP spid="91" grpId="0"/>
      <p:bldP spid="92" grpId="0"/>
      <p:bldP spid="9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Table 65"/>
          <p:cNvGraphicFramePr>
            <a:graphicFrameLocks noGrp="1"/>
          </p:cNvGraphicFramePr>
          <p:nvPr/>
        </p:nvGraphicFramePr>
        <p:xfrm>
          <a:off x="827584" y="1572984"/>
          <a:ext cx="7584504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440160"/>
                <a:gridCol w="4416152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Typical value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-1x10</a:t>
                      </a:r>
                      <a:r>
                        <a:rPr lang="it-IT" baseline="30000" dirty="0" smtClean="0">
                          <a:latin typeface="Calibri" pitchFamily="34" charset="0"/>
                          <a:cs typeface="Courier New" pitchFamily="49" charset="0"/>
                        </a:rPr>
                        <a:t>-6</a:t>
                      </a:r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 s</a:t>
                      </a:r>
                      <a:r>
                        <a:rPr lang="it-IT" baseline="30000" dirty="0" smtClean="0">
                          <a:latin typeface="Calibri" pitchFamily="34" charset="0"/>
                          <a:cs typeface="Courier New" pitchFamily="49" charset="0"/>
                        </a:rPr>
                        <a:t>-2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Parasitic</a:t>
                      </a:r>
                      <a:r>
                        <a:rPr lang="it-IT" baseline="0" dirty="0" smtClean="0"/>
                        <a:t> stiffness constant: force gradient (per unit mass) between the TM and the SC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&lt;1x10</a:t>
                      </a:r>
                      <a:r>
                        <a:rPr lang="it-IT" baseline="30000" dirty="0" smtClean="0">
                          <a:latin typeface="Calibri" pitchFamily="34" charset="0"/>
                          <a:cs typeface="Courier New" pitchFamily="49" charset="0"/>
                        </a:rPr>
                        <a:t>-6</a:t>
                      </a:r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 s</a:t>
                      </a:r>
                      <a:r>
                        <a:rPr lang="it-IT" baseline="30000" dirty="0" smtClean="0">
                          <a:latin typeface="Calibri" pitchFamily="34" charset="0"/>
                          <a:cs typeface="Courier New" pitchFamily="49" charset="0"/>
                        </a:rPr>
                        <a:t>-2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Differential parasitic</a:t>
                      </a:r>
                      <a:r>
                        <a:rPr lang="it-IT" baseline="0" dirty="0" smtClean="0"/>
                        <a:t> stiffness constant: force gradient (per unit mass) between the TMs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1x10</a:t>
                      </a:r>
                      <a:r>
                        <a:rPr lang="it-IT" baseline="30000" dirty="0" smtClean="0">
                          <a:latin typeface="Calibri" pitchFamily="34" charset="0"/>
                          <a:cs typeface="Courier New" pitchFamily="49" charset="0"/>
                        </a:rPr>
                        <a:t>-4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sensing cross-talk from </a:t>
                      </a:r>
                      <a:r>
                        <a:rPr lang="it-IT" i="1" dirty="0" smtClean="0">
                          <a:latin typeface="Calibri" pitchFamily="34" charset="0"/>
                          <a:cs typeface="Courier New" pitchFamily="49" charset="0"/>
                        </a:rPr>
                        <a:t>o</a:t>
                      </a:r>
                      <a:r>
                        <a:rPr lang="it-IT" baseline="-25000" dirty="0" smtClean="0">
                          <a:latin typeface="Calibri" pitchFamily="34" charset="0"/>
                          <a:cs typeface="Courier New" pitchFamily="49" charset="0"/>
                        </a:rPr>
                        <a:t>1</a:t>
                      </a:r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 to </a:t>
                      </a:r>
                      <a:r>
                        <a:rPr lang="it-IT" i="1" dirty="0" smtClean="0">
                          <a:latin typeface="Calibri" pitchFamily="34" charset="0"/>
                          <a:cs typeface="Courier New" pitchFamily="49" charset="0"/>
                        </a:rPr>
                        <a:t>o</a:t>
                      </a:r>
                      <a:r>
                        <a:rPr lang="it-IT" baseline="-25000" dirty="0" smtClean="0">
                          <a:latin typeface="Calibri" pitchFamily="34" charset="0"/>
                          <a:cs typeface="Courier New" pitchFamily="49" charset="0"/>
                        </a:rPr>
                        <a:t>12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thruster actuation gain: how forces on SC translate into real applied forces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capacitive actuation gain: how forces on TM</a:t>
                      </a:r>
                      <a:r>
                        <a:rPr lang="it-IT" baseline="-25000" dirty="0" smtClean="0">
                          <a:latin typeface="Calibri" pitchFamily="34" charset="0"/>
                          <a:cs typeface="Courier New" pitchFamily="49" charset="0"/>
                        </a:rPr>
                        <a:t>2</a:t>
                      </a:r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 translate into real applied forces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&lt;1 s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delay in the application of the </a:t>
                      </a:r>
                      <a:r>
                        <a:rPr lang="it-IT" i="1" dirty="0" smtClean="0">
                          <a:latin typeface="Calibri" pitchFamily="34" charset="0"/>
                          <a:cs typeface="Courier New" pitchFamily="49" charset="0"/>
                        </a:rPr>
                        <a:t>o</a:t>
                      </a:r>
                      <a:r>
                        <a:rPr lang="it-IT" baseline="-25000" dirty="0" smtClean="0">
                          <a:latin typeface="Calibri" pitchFamily="34" charset="0"/>
                          <a:cs typeface="Courier New" pitchFamily="49" charset="0"/>
                        </a:rPr>
                        <a:t>1</a:t>
                      </a:r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 control bias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&lt;1 s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delay in the application of the </a:t>
                      </a:r>
                      <a:r>
                        <a:rPr lang="it-IT" i="1" dirty="0" smtClean="0">
                          <a:latin typeface="Calibri" pitchFamily="34" charset="0"/>
                          <a:cs typeface="Courier New" pitchFamily="49" charset="0"/>
                        </a:rPr>
                        <a:t>o</a:t>
                      </a:r>
                      <a:r>
                        <a:rPr lang="it-IT" baseline="-25000" dirty="0" smtClean="0">
                          <a:latin typeface="Calibri" pitchFamily="34" charset="0"/>
                          <a:cs typeface="Courier New" pitchFamily="49" charset="0"/>
                        </a:rPr>
                        <a:t>12</a:t>
                      </a:r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 control bias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graphicFrame>
        <p:nvGraphicFramePr>
          <p:cNvPr id="91157" name="Object 21"/>
          <p:cNvGraphicFramePr>
            <a:graphicFrameLocks noChangeAspect="1"/>
          </p:cNvGraphicFramePr>
          <p:nvPr/>
        </p:nvGraphicFramePr>
        <p:xfrm>
          <a:off x="899592" y="2537608"/>
          <a:ext cx="1606550" cy="406400"/>
        </p:xfrm>
        <a:graphic>
          <a:graphicData uri="http://schemas.openxmlformats.org/presentationml/2006/ole">
            <p:oleObj spid="_x0000_s91157" name="Equation" r:id="rId3" imgW="901440" imgH="22860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LPF parameters along the optical axis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28</a:t>
            </a:fld>
            <a:endParaRPr lang="it-IT" dirty="0"/>
          </a:p>
        </p:txBody>
      </p:sp>
      <p:graphicFrame>
        <p:nvGraphicFramePr>
          <p:cNvPr id="67" name="Object 66"/>
          <p:cNvGraphicFramePr>
            <a:graphicFrameLocks noChangeAspect="1"/>
          </p:cNvGraphicFramePr>
          <p:nvPr/>
        </p:nvGraphicFramePr>
        <p:xfrm>
          <a:off x="899592" y="1916832"/>
          <a:ext cx="360040" cy="405045"/>
        </p:xfrm>
        <a:graphic>
          <a:graphicData uri="http://schemas.openxmlformats.org/presentationml/2006/ole">
            <p:oleObj spid="_x0000_s91155" name="Equation" r:id="rId4" imgW="203040" imgH="228600" progId="Equation.3">
              <p:embed/>
            </p:oleObj>
          </a:graphicData>
        </a:graphic>
      </p:graphicFrame>
      <p:graphicFrame>
        <p:nvGraphicFramePr>
          <p:cNvPr id="91156" name="Object 20"/>
          <p:cNvGraphicFramePr>
            <a:graphicFrameLocks noChangeAspect="1"/>
          </p:cNvGraphicFramePr>
          <p:nvPr/>
        </p:nvGraphicFramePr>
        <p:xfrm>
          <a:off x="945877" y="3257688"/>
          <a:ext cx="385763" cy="360362"/>
        </p:xfrm>
        <a:graphic>
          <a:graphicData uri="http://schemas.openxmlformats.org/presentationml/2006/ole">
            <p:oleObj spid="_x0000_s91156" name="Equation" r:id="rId5" imgW="215640" imgH="203040" progId="Equation.3">
              <p:embed/>
            </p:oleObj>
          </a:graphicData>
        </a:graphic>
      </p:graphicFrame>
      <p:graphicFrame>
        <p:nvGraphicFramePr>
          <p:cNvPr id="91158" name="Object 22"/>
          <p:cNvGraphicFramePr>
            <a:graphicFrameLocks noChangeAspect="1"/>
          </p:cNvGraphicFramePr>
          <p:nvPr/>
        </p:nvGraphicFramePr>
        <p:xfrm>
          <a:off x="946890" y="3620889"/>
          <a:ext cx="407987" cy="384175"/>
        </p:xfrm>
        <a:graphic>
          <a:graphicData uri="http://schemas.openxmlformats.org/presentationml/2006/ole">
            <p:oleObj spid="_x0000_s91158" name="Equation" r:id="rId6" imgW="228600" imgH="215640" progId="Equation.3">
              <p:embed/>
            </p:oleObj>
          </a:graphicData>
        </a:graphic>
      </p:graphicFrame>
      <p:graphicFrame>
        <p:nvGraphicFramePr>
          <p:cNvPr id="91159" name="Object 23"/>
          <p:cNvGraphicFramePr>
            <a:graphicFrameLocks noChangeAspect="1"/>
          </p:cNvGraphicFramePr>
          <p:nvPr/>
        </p:nvGraphicFramePr>
        <p:xfrm>
          <a:off x="943164" y="4252152"/>
          <a:ext cx="476250" cy="382587"/>
        </p:xfrm>
        <a:graphic>
          <a:graphicData uri="http://schemas.openxmlformats.org/presentationml/2006/ole">
            <p:oleObj spid="_x0000_s91159" name="Equation" r:id="rId7" imgW="266400" imgH="215640" progId="Equation.3">
              <p:embed/>
            </p:oleObj>
          </a:graphicData>
        </a:graphic>
      </p:graphicFrame>
      <p:graphicFrame>
        <p:nvGraphicFramePr>
          <p:cNvPr id="91160" name="Object 24"/>
          <p:cNvGraphicFramePr>
            <a:graphicFrameLocks noChangeAspect="1"/>
          </p:cNvGraphicFramePr>
          <p:nvPr/>
        </p:nvGraphicFramePr>
        <p:xfrm>
          <a:off x="946890" y="4913550"/>
          <a:ext cx="476250" cy="360362"/>
        </p:xfrm>
        <a:graphic>
          <a:graphicData uri="http://schemas.openxmlformats.org/presentationml/2006/ole">
            <p:oleObj spid="_x0000_s91160" name="Equation" r:id="rId8" imgW="266400" imgH="203040" progId="Equation.3">
              <p:embed/>
            </p:oleObj>
          </a:graphicData>
        </a:graphic>
      </p:graphicFrame>
      <p:graphicFrame>
        <p:nvGraphicFramePr>
          <p:cNvPr id="91161" name="Object 25"/>
          <p:cNvGraphicFramePr>
            <a:graphicFrameLocks noChangeAspect="1"/>
          </p:cNvGraphicFramePr>
          <p:nvPr/>
        </p:nvGraphicFramePr>
        <p:xfrm>
          <a:off x="946890" y="5273590"/>
          <a:ext cx="476250" cy="360362"/>
        </p:xfrm>
        <a:graphic>
          <a:graphicData uri="http://schemas.openxmlformats.org/presentationml/2006/ole">
            <p:oleObj spid="_x0000_s91161" name="Equation" r:id="rId9" imgW="266400" imgH="20304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Equivalent acceleration noise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29</a:t>
            </a:fld>
            <a:endParaRPr lang="it-IT" dirty="0"/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1628800"/>
            <a:ext cx="5656629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97216" y="1938318"/>
            <a:ext cx="401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Relative acceleration between the TMs</a:t>
            </a:r>
            <a:endParaRPr lang="it-IT" sz="1600" baseline="-25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5301208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u="sng" dirty="0" smtClean="0">
                <a:latin typeface="Calibri" pitchFamily="34" charset="0"/>
                <a:cs typeface="Courier New" pitchFamily="49" charset="0"/>
              </a:rPr>
              <a:t>Goal</a:t>
            </a:r>
            <a:r>
              <a:rPr lang="it-IT" sz="2800" dirty="0" smtClean="0">
                <a:latin typeface="Calibri" pitchFamily="34" charset="0"/>
                <a:cs typeface="Courier New" pitchFamily="49" charset="0"/>
              </a:rPr>
              <a:t>: prove the relevance of </a:t>
            </a:r>
            <a:r>
              <a:rPr lang="it-IT" sz="2800" b="1" dirty="0" smtClean="0">
                <a:latin typeface="Calibri" pitchFamily="34" charset="0"/>
                <a:cs typeface="Courier New" pitchFamily="49" charset="0"/>
              </a:rPr>
              <a:t>system identification </a:t>
            </a:r>
            <a:r>
              <a:rPr lang="it-IT" sz="2800" dirty="0" smtClean="0">
                <a:latin typeface="Calibri" pitchFamily="34" charset="0"/>
                <a:cs typeface="Courier New" pitchFamily="49" charset="0"/>
              </a:rPr>
              <a:t>for the correct assessement of the </a:t>
            </a:r>
            <a:r>
              <a:rPr lang="it-IT" sz="2800" b="1" dirty="0" smtClean="0">
                <a:latin typeface="Calibri" pitchFamily="34" charset="0"/>
                <a:cs typeface="Courier New" pitchFamily="49" charset="0"/>
              </a:rPr>
              <a:t>equivalent acceleration noise</a:t>
            </a:r>
            <a:endParaRPr lang="it-IT" sz="2800" b="1" dirty="0">
              <a:latin typeface="Calibri" pitchFamily="34" charset="0"/>
              <a:cs typeface="Courier New" pitchFamily="49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423756" y="2509163"/>
          <a:ext cx="361274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6370"/>
                <a:gridCol w="180637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Diff. acc. source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chemeClr val="tx1"/>
                          </a:solidFill>
                        </a:rPr>
                        <a:t>x10</a:t>
                      </a:r>
                      <a:r>
                        <a:rPr lang="it-IT" b="1" baseline="30000" dirty="0" smtClean="0">
                          <a:solidFill>
                            <a:schemeClr val="tx1"/>
                          </a:solidFill>
                        </a:rPr>
                        <a:t>-14</a:t>
                      </a:r>
                      <a:r>
                        <a:rPr lang="it-IT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ms</a:t>
                      </a:r>
                      <a:r>
                        <a:rPr lang="it-IT" sz="1800" b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-2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/√Hz</a:t>
                      </a:r>
                      <a:r>
                        <a:rPr lang="it-IT" sz="1800" b="0" dirty="0" smtClean="0">
                          <a:solidFill>
                            <a:schemeClr val="tx1"/>
                          </a:solidFill>
                          <a:latin typeface="+mn-lt"/>
                          <a:cs typeface="Courier New" pitchFamily="49" charset="0"/>
                        </a:rPr>
                        <a:t> </a:t>
                      </a:r>
                      <a:endParaRPr lang="it-IT" b="0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Actuation</a:t>
                      </a:r>
                      <a:endParaRPr lang="it-IT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0.75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Brownian</a:t>
                      </a:r>
                      <a:endParaRPr lang="it-IT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0.72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Magnetics</a:t>
                      </a:r>
                      <a:endParaRPr lang="it-IT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itchFamily="34" charset="0"/>
                          <a:cs typeface="Courier New" pitchFamily="49" charset="0"/>
                        </a:rPr>
                        <a:t>0.28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Stray voltages</a:t>
                      </a:r>
                      <a:endParaRPr lang="it-IT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0.11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292080" y="1844824"/>
            <a:ext cx="385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cs typeface="Courier New" pitchFamily="49" charset="0"/>
              </a:rPr>
              <a:t>Current best estimates of the direct forces from on-ground measurements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4581128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000" dirty="0" smtClean="0">
                <a:cs typeface="Courier New" pitchFamily="49" charset="0"/>
              </a:rPr>
              <a:t>  at high frequency, dominated by sensing</a:t>
            </a:r>
          </a:p>
          <a:p>
            <a:pPr>
              <a:buFont typeface="Wingdings" pitchFamily="2" charset="2"/>
              <a:buChar char="§"/>
            </a:pPr>
            <a:r>
              <a:rPr lang="it-IT" sz="2000" dirty="0" smtClean="0">
                <a:cs typeface="Courier New" pitchFamily="49" charset="0"/>
              </a:rPr>
              <a:t> at low frequency, dominated by </a:t>
            </a:r>
            <a:r>
              <a:rPr lang="it-IT" sz="2000" u="sng" dirty="0" smtClean="0">
                <a:cs typeface="Courier New" pitchFamily="49" charset="0"/>
              </a:rPr>
              <a:t>direct forces</a:t>
            </a:r>
          </a:p>
        </p:txBody>
      </p:sp>
      <p:cxnSp>
        <p:nvCxnSpPr>
          <p:cNvPr id="16" name="Elbow Connector 15"/>
          <p:cNvCxnSpPr/>
          <p:nvPr/>
        </p:nvCxnSpPr>
        <p:spPr>
          <a:xfrm flipV="1">
            <a:off x="5220072" y="4437112"/>
            <a:ext cx="2016224" cy="648072"/>
          </a:xfrm>
          <a:prstGeom prst="bentConnector3">
            <a:avLst>
              <a:gd name="adj1" fmla="val 100084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Outline of the talk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Autofit/>
          </a:bodyPr>
          <a:lstStyle/>
          <a:p>
            <a:pPr marL="355600" indent="-355600">
              <a:buNone/>
            </a:pPr>
            <a:r>
              <a:rPr lang="it-IT" sz="2400" dirty="0" smtClean="0"/>
              <a:t>In the framework of this ESA mission, we talk about:</a:t>
            </a:r>
          </a:p>
          <a:p>
            <a:pPr marL="355600" indent="-355600">
              <a:buNone/>
            </a:pPr>
            <a:endParaRPr lang="it-IT" sz="2400" dirty="0" smtClean="0"/>
          </a:p>
          <a:p>
            <a:pPr marL="355600" indent="-355600">
              <a:buFont typeface="Wingdings" pitchFamily="2" charset="2"/>
              <a:buChar char="§"/>
            </a:pPr>
            <a:r>
              <a:rPr lang="it-IT" sz="2400" u="sng" dirty="0" smtClean="0"/>
              <a:t>Theoretical characterization</a:t>
            </a:r>
            <a:r>
              <a:rPr lang="it-IT" sz="2400" dirty="0" smtClean="0"/>
              <a:t> of the LISA arm </a:t>
            </a:r>
            <a:r>
              <a:rPr lang="it-IT" sz="2400" i="1" dirty="0" smtClean="0"/>
              <a:t>without</a:t>
            </a:r>
            <a:r>
              <a:rPr lang="it-IT" sz="2400" dirty="0" smtClean="0"/>
              <a:t>/</a:t>
            </a:r>
            <a:r>
              <a:rPr lang="it-IT" sz="2400" i="1" dirty="0" smtClean="0"/>
              <a:t>with</a:t>
            </a:r>
            <a:r>
              <a:rPr lang="it-IT" sz="2400" dirty="0" smtClean="0"/>
              <a:t> noise</a:t>
            </a:r>
          </a:p>
          <a:p>
            <a:pPr marL="355600" indent="-355600">
              <a:buNone/>
            </a:pPr>
            <a:endParaRPr lang="it-IT" sz="2400" u="sng" dirty="0" smtClean="0"/>
          </a:p>
          <a:p>
            <a:pPr marL="355600" indent="-355600">
              <a:buFont typeface="Wingdings" pitchFamily="2" charset="2"/>
              <a:buChar char="§"/>
            </a:pPr>
            <a:r>
              <a:rPr lang="it-IT" sz="2400" u="sng" dirty="0" smtClean="0"/>
              <a:t>Dynamical modeling</a:t>
            </a:r>
            <a:r>
              <a:rPr lang="it-IT" sz="2400" dirty="0" smtClean="0"/>
              <a:t> for LISA Pathfinder, closed-loop equations of motion </a:t>
            </a:r>
          </a:p>
          <a:p>
            <a:pPr marL="355600" indent="-355600">
              <a:buNone/>
            </a:pPr>
            <a:endParaRPr lang="it-IT" sz="2400" u="sng" dirty="0" smtClean="0"/>
          </a:p>
          <a:p>
            <a:pPr marL="355600" indent="-355600">
              <a:buFont typeface="Wingdings" pitchFamily="2" charset="2"/>
              <a:buChar char="§"/>
            </a:pPr>
            <a:r>
              <a:rPr lang="it-IT" sz="2400" u="sng" dirty="0" smtClean="0"/>
              <a:t>Data analysis</a:t>
            </a:r>
            <a:r>
              <a:rPr lang="it-IT" sz="2400" dirty="0" smtClean="0"/>
              <a:t>: simulation and analysis of some experiments, system calibration, estimation of the acceleration noise, 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</a:t>
            </a:fld>
            <a:endParaRPr lang="it-IT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Estimation of </a:t>
            </a:r>
            <a:br>
              <a:rPr lang="it-IT" dirty="0" smtClean="0"/>
            </a:br>
            <a:r>
              <a:rPr lang="it-IT" dirty="0" smtClean="0"/>
              <a:t>equivalent acceleration noise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-36512" y="4632319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sensed </a:t>
            </a:r>
          </a:p>
          <a:p>
            <a:pPr algn="ctr"/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relative motion</a:t>
            </a:r>
          </a:p>
          <a:p>
            <a:pPr algn="ctr"/>
            <a:r>
              <a:rPr lang="it-IT" sz="2400" i="1" dirty="0" smtClean="0">
                <a:latin typeface="Calibri" pitchFamily="34" charset="0"/>
                <a:cs typeface="Courier New" pitchFamily="49" charset="0"/>
              </a:rPr>
              <a:t>o</a:t>
            </a:r>
            <a:r>
              <a:rPr lang="it-IT" sz="2400" baseline="-25000" dirty="0" smtClean="0">
                <a:latin typeface="Calibri" pitchFamily="34" charset="0"/>
                <a:cs typeface="Courier New" pitchFamily="49" charset="0"/>
              </a:rPr>
              <a:t>1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, </a:t>
            </a:r>
            <a:r>
              <a:rPr lang="it-IT" sz="2400" i="1" dirty="0" smtClean="0">
                <a:latin typeface="Calibri" pitchFamily="34" charset="0"/>
                <a:cs typeface="Courier New" pitchFamily="49" charset="0"/>
              </a:rPr>
              <a:t>o</a:t>
            </a:r>
            <a:r>
              <a:rPr lang="it-IT" sz="2400" baseline="-25000" dirty="0" smtClean="0">
                <a:latin typeface="Calibri" pitchFamily="34" charset="0"/>
                <a:cs typeface="Courier New" pitchFamily="49" charset="0"/>
              </a:rPr>
              <a:t>12</a:t>
            </a:r>
            <a:endParaRPr lang="it-IT" sz="2400" baseline="-25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187220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system identification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11760" y="3192159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parameters</a:t>
            </a:r>
          </a:p>
          <a:p>
            <a:pPr algn="ctr"/>
            <a:r>
              <a:rPr lang="el-GR" sz="2400" i="1" dirty="0" smtClean="0">
                <a:latin typeface="Calibri" pitchFamily="34" charset="0"/>
                <a:cs typeface="Courier New" pitchFamily="49" charset="0"/>
              </a:rPr>
              <a:t>ω</a:t>
            </a:r>
            <a:r>
              <a:rPr lang="it-IT" sz="2400" baseline="-25000" dirty="0" smtClean="0">
                <a:latin typeface="Calibri" pitchFamily="34" charset="0"/>
                <a:cs typeface="Courier New" pitchFamily="49" charset="0"/>
              </a:rPr>
              <a:t>1</a:t>
            </a:r>
            <a:r>
              <a:rPr lang="it-IT" sz="2400" baseline="30000" dirty="0" smtClean="0">
                <a:latin typeface="Calibri" pitchFamily="34" charset="0"/>
                <a:cs typeface="Courier New" pitchFamily="49" charset="0"/>
              </a:rPr>
              <a:t>2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, </a:t>
            </a:r>
            <a:r>
              <a:rPr lang="el-GR" sz="2400" i="1" dirty="0" smtClean="0">
                <a:latin typeface="Calibri" pitchFamily="34" charset="0"/>
                <a:cs typeface="Courier New" pitchFamily="49" charset="0"/>
              </a:rPr>
              <a:t>ω</a:t>
            </a:r>
            <a:r>
              <a:rPr lang="it-IT" sz="2400" baseline="-25000" dirty="0" smtClean="0">
                <a:latin typeface="Calibri" pitchFamily="34" charset="0"/>
                <a:cs typeface="Courier New" pitchFamily="49" charset="0"/>
              </a:rPr>
              <a:t>12</a:t>
            </a:r>
            <a:r>
              <a:rPr lang="it-IT" sz="2400" baseline="30000" dirty="0" smtClean="0">
                <a:latin typeface="Calibri" pitchFamily="34" charset="0"/>
                <a:cs typeface="Courier New" pitchFamily="49" charset="0"/>
              </a:rPr>
              <a:t>2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, S</a:t>
            </a:r>
            <a:r>
              <a:rPr lang="it-IT" sz="2400" baseline="-25000" dirty="0" smtClean="0">
                <a:latin typeface="Calibri" pitchFamily="34" charset="0"/>
                <a:cs typeface="Courier New" pitchFamily="49" charset="0"/>
              </a:rPr>
              <a:t>21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, A</a:t>
            </a:r>
            <a:r>
              <a:rPr lang="it-IT" sz="2400" baseline="-25000" dirty="0" smtClean="0">
                <a:latin typeface="Calibri" pitchFamily="34" charset="0"/>
                <a:cs typeface="Courier New" pitchFamily="49" charset="0"/>
              </a:rPr>
              <a:t>df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, ...</a:t>
            </a:r>
            <a:endParaRPr lang="it-IT" sz="2400" baseline="30000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14" name="Shape 13"/>
          <p:cNvCxnSpPr>
            <a:stCxn id="10" idx="0"/>
            <a:endCxn id="11" idx="1"/>
          </p:cNvCxnSpPr>
          <p:nvPr/>
        </p:nvCxnSpPr>
        <p:spPr>
          <a:xfrm rot="5400000" flipH="1" flipV="1">
            <a:off x="373035" y="3169658"/>
            <a:ext cx="2529278" cy="396044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hape 14"/>
          <p:cNvCxnSpPr>
            <a:stCxn id="11" idx="2"/>
            <a:endCxn id="12" idx="0"/>
          </p:cNvCxnSpPr>
          <p:nvPr/>
        </p:nvCxnSpPr>
        <p:spPr>
          <a:xfrm rot="16200000" flipH="1">
            <a:off x="3026733" y="2546992"/>
            <a:ext cx="858286" cy="432048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63888" y="4824536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diff. operator</a:t>
            </a:r>
          </a:p>
          <a:p>
            <a:pPr algn="ctr"/>
            <a:r>
              <a:rPr lang="el-GR" sz="2400" b="1" dirty="0" smtClean="0">
                <a:latin typeface="Calibri" pitchFamily="34" charset="0"/>
                <a:cs typeface="Courier New" pitchFamily="49" charset="0"/>
              </a:rPr>
              <a:t>Δ</a:t>
            </a:r>
            <a:endParaRPr lang="it-IT" sz="2400" b="1" baseline="30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4248" y="3993539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equivalent acceleration</a:t>
            </a:r>
            <a:endParaRPr lang="it-IT" sz="2400" b="1" baseline="30000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31" name="Shape 14"/>
          <p:cNvCxnSpPr>
            <a:stCxn id="12" idx="2"/>
            <a:endCxn id="18" idx="0"/>
          </p:cNvCxnSpPr>
          <p:nvPr/>
        </p:nvCxnSpPr>
        <p:spPr>
          <a:xfrm rot="16200000" flipH="1">
            <a:off x="3905926" y="4158462"/>
            <a:ext cx="432048" cy="9001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hape 14"/>
          <p:cNvCxnSpPr>
            <a:stCxn id="18" idx="3"/>
            <a:endCxn id="19" idx="1"/>
          </p:cNvCxnSpPr>
          <p:nvPr/>
        </p:nvCxnSpPr>
        <p:spPr>
          <a:xfrm flipV="1">
            <a:off x="5580112" y="4409038"/>
            <a:ext cx="1224136" cy="830997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6200000">
            <a:off x="-601007" y="2625343"/>
            <a:ext cx="37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smtClean="0">
                <a:latin typeface="Calibri" pitchFamily="34" charset="0"/>
                <a:cs typeface="Courier New" pitchFamily="49" charset="0"/>
              </a:rPr>
              <a:t>with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 system identification</a:t>
            </a:r>
            <a:endParaRPr lang="it-IT" sz="16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76264" y="6048672"/>
            <a:ext cx="37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smtClean="0">
                <a:latin typeface="Calibri" pitchFamily="34" charset="0"/>
                <a:cs typeface="Courier New" pitchFamily="49" charset="0"/>
              </a:rPr>
              <a:t>without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 system identification</a:t>
            </a:r>
            <a:endParaRPr lang="it-IT" sz="1600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43" name="Shape 14"/>
          <p:cNvCxnSpPr>
            <a:stCxn id="10" idx="2"/>
            <a:endCxn id="18" idx="2"/>
          </p:cNvCxnSpPr>
          <p:nvPr/>
        </p:nvCxnSpPr>
        <p:spPr>
          <a:xfrm rot="5400000" flipH="1" flipV="1">
            <a:off x="2917268" y="4177917"/>
            <a:ext cx="177115" cy="3132348"/>
          </a:xfrm>
          <a:prstGeom prst="bentConnector3">
            <a:avLst>
              <a:gd name="adj1" fmla="val -129069"/>
            </a:avLst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32040" y="2376264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optimal design</a:t>
            </a:r>
          </a:p>
        </p:txBody>
      </p:sp>
      <p:cxnSp>
        <p:nvCxnSpPr>
          <p:cNvPr id="21" name="Shape 14"/>
          <p:cNvCxnSpPr>
            <a:stCxn id="12" idx="3"/>
            <a:endCxn id="20" idx="2"/>
          </p:cNvCxnSpPr>
          <p:nvPr/>
        </p:nvCxnSpPr>
        <p:spPr>
          <a:xfrm flipV="1">
            <a:off x="4932040" y="2837929"/>
            <a:ext cx="1404156" cy="954395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hape 14"/>
          <p:cNvCxnSpPr>
            <a:stCxn id="20" idx="0"/>
            <a:endCxn id="11" idx="0"/>
          </p:cNvCxnSpPr>
          <p:nvPr/>
        </p:nvCxnSpPr>
        <p:spPr>
          <a:xfrm rot="16200000" flipV="1">
            <a:off x="4535996" y="576064"/>
            <a:ext cx="504056" cy="3096344"/>
          </a:xfrm>
          <a:prstGeom prst="bentConnector3">
            <a:avLst>
              <a:gd name="adj1" fmla="val 164305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/>
      <p:bldP spid="41" grpId="0"/>
      <p:bldP spid="42" grpId="0"/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" y="1269080"/>
            <a:ext cx="5790710" cy="309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Identification experiment #1</a:t>
            </a:r>
            <a:endParaRPr lang="it-IT" dirty="0"/>
          </a:p>
        </p:txBody>
      </p: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b="1" dirty="0" smtClean="0"/>
              <a:t>Exp. 1: injection of sine waves into o</a:t>
            </a:r>
            <a:r>
              <a:rPr lang="it-IT" b="1" baseline="-25000" dirty="0" smtClean="0"/>
              <a:t>i,1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injection into </a:t>
            </a:r>
            <a:r>
              <a:rPr lang="it-IT" i="1" dirty="0" smtClean="0"/>
              <a:t>o</a:t>
            </a:r>
            <a:r>
              <a:rPr lang="it-IT" baseline="-25000" dirty="0" smtClean="0"/>
              <a:t>i,1</a:t>
            </a:r>
            <a:r>
              <a:rPr lang="it-IT" dirty="0" smtClean="0"/>
              <a:t> produces thruster actuation</a:t>
            </a:r>
          </a:p>
          <a:p>
            <a:pPr>
              <a:buFont typeface="Wingdings" pitchFamily="2" charset="2"/>
              <a:buChar char="§"/>
            </a:pPr>
            <a:r>
              <a:rPr lang="it-IT" i="1" dirty="0" smtClean="0"/>
              <a:t>o</a:t>
            </a:r>
            <a:r>
              <a:rPr lang="it-IT" baseline="-25000" dirty="0" smtClean="0"/>
              <a:t>12</a:t>
            </a:r>
            <a:r>
              <a:rPr lang="it-IT" dirty="0" smtClean="0"/>
              <a:t> shows dynamical cross-talk of a few 10</a:t>
            </a:r>
            <a:r>
              <a:rPr lang="it-IT" baseline="30000" dirty="0" smtClean="0"/>
              <a:t>-8</a:t>
            </a:r>
            <a:r>
              <a:rPr lang="it-IT" dirty="0" smtClean="0"/>
              <a:t> m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allows for the identification of: </a:t>
            </a:r>
            <a:r>
              <a:rPr lang="it-IT" i="1" dirty="0" smtClean="0"/>
              <a:t>A</a:t>
            </a:r>
            <a:r>
              <a:rPr lang="it-IT" baseline="-25000" dirty="0" smtClean="0"/>
              <a:t>df</a:t>
            </a:r>
            <a:r>
              <a:rPr lang="it-IT" dirty="0" smtClean="0"/>
              <a:t>, </a:t>
            </a:r>
            <a:r>
              <a:rPr lang="el-GR" i="1" dirty="0" smtClean="0"/>
              <a:t>ω</a:t>
            </a:r>
            <a:r>
              <a:rPr lang="it-IT" baseline="-25000" dirty="0" smtClean="0"/>
              <a:t>1</a:t>
            </a:r>
            <a:r>
              <a:rPr lang="it-IT" baseline="30000" dirty="0" smtClean="0"/>
              <a:t>2</a:t>
            </a:r>
            <a:r>
              <a:rPr lang="it-IT" dirty="0" smtClean="0"/>
              <a:t>, </a:t>
            </a:r>
            <a:r>
              <a:rPr lang="el-GR" dirty="0" smtClean="0"/>
              <a:t>Δ</a:t>
            </a:r>
            <a:r>
              <a:rPr lang="it-IT" dirty="0" smtClean="0"/>
              <a:t>t</a:t>
            </a:r>
            <a:r>
              <a:rPr lang="it-IT" baseline="-25000" dirty="0" smtClean="0"/>
              <a:t>1</a:t>
            </a:r>
            <a:endParaRPr lang="it-IT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31</a:t>
            </a:fld>
            <a:endParaRPr lang="it-IT" dirty="0"/>
          </a:p>
        </p:txBody>
      </p:sp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5541294" y="1608893"/>
            <a:ext cx="3495202" cy="2693619"/>
            <a:chOff x="1741847" y="1700808"/>
            <a:chExt cx="5274456" cy="4064823"/>
          </a:xfrm>
        </p:grpSpPr>
        <p:sp>
          <p:nvSpPr>
            <p:cNvPr id="9" name="Rettangolo 9"/>
            <p:cNvSpPr>
              <a:spLocks noChangeAspect="1"/>
            </p:cNvSpPr>
            <p:nvPr/>
          </p:nvSpPr>
          <p:spPr bwMode="auto">
            <a:xfrm>
              <a:off x="2778438" y="2281491"/>
              <a:ext cx="893318" cy="89341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10" name="Rettangolo 27"/>
            <p:cNvSpPr>
              <a:spLocks noChangeAspect="1"/>
            </p:cNvSpPr>
            <p:nvPr/>
          </p:nvSpPr>
          <p:spPr bwMode="auto">
            <a:xfrm>
              <a:off x="2429683" y="1940167"/>
              <a:ext cx="1574856" cy="157485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pSp>
          <p:nvGrpSpPr>
            <p:cNvPr id="11" name="Group 49"/>
            <p:cNvGrpSpPr>
              <a:grpSpLocks/>
            </p:cNvGrpSpPr>
            <p:nvPr/>
          </p:nvGrpSpPr>
          <p:grpSpPr bwMode="auto">
            <a:xfrm>
              <a:off x="3671803" y="2460168"/>
              <a:ext cx="1786735" cy="536022"/>
              <a:chOff x="3647771" y="2526006"/>
              <a:chExt cx="1816307" cy="479159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192663" y="2526006"/>
                <a:ext cx="726522" cy="47915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grpSp>
            <p:nvGrpSpPr>
              <p:cNvPr id="13" name="Group 48"/>
              <p:cNvGrpSpPr>
                <a:grpSpLocks/>
              </p:cNvGrpSpPr>
              <p:nvPr/>
            </p:nvGrpSpPr>
            <p:grpSpPr bwMode="auto">
              <a:xfrm>
                <a:off x="3647771" y="2685727"/>
                <a:ext cx="1816307" cy="159719"/>
                <a:chOff x="3647771" y="2685727"/>
                <a:chExt cx="1816307" cy="159719"/>
              </a:xfrm>
            </p:grpSpPr>
            <p:cxnSp>
              <p:nvCxnSpPr>
                <p:cNvPr id="14" name="Connettore 2 23"/>
                <p:cNvCxnSpPr/>
                <p:nvPr/>
              </p:nvCxnSpPr>
              <p:spPr>
                <a:xfrm>
                  <a:off x="3647772" y="2845446"/>
                  <a:ext cx="1816306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ttore 2 23"/>
                <p:cNvCxnSpPr/>
                <p:nvPr/>
              </p:nvCxnSpPr>
              <p:spPr>
                <a:xfrm>
                  <a:off x="3647771" y="2685727"/>
                  <a:ext cx="544892" cy="1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6" name="Connettore 2 23"/>
            <p:cNvCxnSpPr/>
            <p:nvPr/>
          </p:nvCxnSpPr>
          <p:spPr bwMode="auto">
            <a:xfrm rot="5400000">
              <a:off x="3426131" y="3688549"/>
              <a:ext cx="1652728" cy="268015"/>
            </a:xfrm>
            <a:prstGeom prst="bentConnector3">
              <a:avLst>
                <a:gd name="adj1" fmla="val 99944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23"/>
            <p:cNvCxnSpPr/>
            <p:nvPr/>
          </p:nvCxnSpPr>
          <p:spPr bwMode="auto">
            <a:xfrm rot="16200000" flipH="1">
              <a:off x="4051486" y="3688552"/>
              <a:ext cx="1652728" cy="268009"/>
            </a:xfrm>
            <a:prstGeom prst="bentConnector3">
              <a:avLst>
                <a:gd name="adj1" fmla="val 99944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ttangolo 12"/>
            <p:cNvSpPr/>
            <p:nvPr/>
          </p:nvSpPr>
          <p:spPr>
            <a:xfrm>
              <a:off x="2331752" y="1700808"/>
              <a:ext cx="4466837" cy="20547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cxnSp>
          <p:nvCxnSpPr>
            <p:cNvPr id="19" name="Connettore 2 23"/>
            <p:cNvCxnSpPr/>
            <p:nvPr/>
          </p:nvCxnSpPr>
          <p:spPr bwMode="auto">
            <a:xfrm rot="10800000">
              <a:off x="4386497" y="3576880"/>
              <a:ext cx="35284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Isosceles Triangle 20"/>
            <p:cNvSpPr/>
            <p:nvPr/>
          </p:nvSpPr>
          <p:spPr bwMode="auto">
            <a:xfrm rot="16200000">
              <a:off x="3336790" y="4313908"/>
              <a:ext cx="893367" cy="67002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cxnSp>
          <p:nvCxnSpPr>
            <p:cNvPr id="21" name="Connettore 2 23"/>
            <p:cNvCxnSpPr>
              <a:stCxn id="20" idx="0"/>
              <a:endCxn id="18" idx="1"/>
            </p:cNvCxnSpPr>
            <p:nvPr/>
          </p:nvCxnSpPr>
          <p:spPr bwMode="auto">
            <a:xfrm rot="10800000">
              <a:off x="2331752" y="2728181"/>
              <a:ext cx="1116709" cy="1920741"/>
            </a:xfrm>
            <a:prstGeom prst="bentConnector3">
              <a:avLst>
                <a:gd name="adj1" fmla="val 112699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2 23"/>
            <p:cNvCxnSpPr>
              <a:stCxn id="37" idx="0"/>
              <a:endCxn id="30" idx="3"/>
            </p:cNvCxnSpPr>
            <p:nvPr/>
          </p:nvCxnSpPr>
          <p:spPr bwMode="auto">
            <a:xfrm flipV="1">
              <a:off x="5681880" y="2728200"/>
              <a:ext cx="661383" cy="1920722"/>
            </a:xfrm>
            <a:prstGeom prst="bentConnector3">
              <a:avLst>
                <a:gd name="adj1" fmla="val 121441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3" name="Object 2"/>
            <p:cNvGraphicFramePr>
              <a:graphicFrameLocks noChangeAspect="1"/>
            </p:cNvGraphicFramePr>
            <p:nvPr/>
          </p:nvGraphicFramePr>
          <p:xfrm>
            <a:off x="2912441" y="2549507"/>
            <a:ext cx="672595" cy="398831"/>
          </p:xfrm>
          <a:graphic>
            <a:graphicData uri="http://schemas.openxmlformats.org/presentationml/2006/ole">
              <p:oleObj spid="_x0000_s73732" name="Equation" r:id="rId4" imgW="342720" imgH="203040" progId="Equation.3">
                <p:embed/>
              </p:oleObj>
            </a:graphicData>
          </a:graphic>
        </p:graphicFrame>
        <p:graphicFrame>
          <p:nvGraphicFramePr>
            <p:cNvPr id="24" name="Object 3"/>
            <p:cNvGraphicFramePr>
              <a:graphicFrameLocks noChangeAspect="1"/>
            </p:cNvGraphicFramePr>
            <p:nvPr/>
          </p:nvGraphicFramePr>
          <p:xfrm>
            <a:off x="2439973" y="1924150"/>
            <a:ext cx="398830" cy="448069"/>
          </p:xfrm>
          <a:graphic>
            <a:graphicData uri="http://schemas.openxmlformats.org/presentationml/2006/ole">
              <p:oleObj spid="_x0000_s73733" name="Equation" r:id="rId5" imgW="203040" imgH="228600" progId="Equation.3">
                <p:embed/>
              </p:oleObj>
            </a:graphicData>
          </a:graphic>
        </p:graphicFrame>
        <p:graphicFrame>
          <p:nvGraphicFramePr>
            <p:cNvPr id="25" name="Object 4"/>
            <p:cNvGraphicFramePr>
              <a:graphicFrameLocks noChangeAspect="1"/>
            </p:cNvGraphicFramePr>
            <p:nvPr/>
          </p:nvGraphicFramePr>
          <p:xfrm>
            <a:off x="3716472" y="2251881"/>
            <a:ext cx="323988" cy="398830"/>
          </p:xfrm>
          <a:graphic>
            <a:graphicData uri="http://schemas.openxmlformats.org/presentationml/2006/ole">
              <p:oleObj spid="_x0000_s73734" name="Equation" r:id="rId6" imgW="164880" imgH="203040" progId="Equation.3">
                <p:embed/>
              </p:oleObj>
            </a:graphicData>
          </a:graphic>
        </p:graphicFrame>
        <p:graphicFrame>
          <p:nvGraphicFramePr>
            <p:cNvPr id="26" name="Object 5"/>
            <p:cNvGraphicFramePr>
              <a:graphicFrameLocks noChangeAspect="1"/>
            </p:cNvGraphicFramePr>
            <p:nvPr/>
          </p:nvGraphicFramePr>
          <p:xfrm>
            <a:off x="5061874" y="2421173"/>
            <a:ext cx="398830" cy="398830"/>
          </p:xfrm>
          <a:graphic>
            <a:graphicData uri="http://schemas.openxmlformats.org/presentationml/2006/ole">
              <p:oleObj spid="_x0000_s73735" name="Equation" r:id="rId7" imgW="203040" imgH="203040" progId="Equation.3">
                <p:embed/>
              </p:oleObj>
            </a:graphicData>
          </a:graphic>
        </p:graphicFrame>
        <p:graphicFrame>
          <p:nvGraphicFramePr>
            <p:cNvPr id="27" name="Object 6"/>
            <p:cNvGraphicFramePr>
              <a:graphicFrameLocks noChangeAspect="1"/>
            </p:cNvGraphicFramePr>
            <p:nvPr/>
          </p:nvGraphicFramePr>
          <p:xfrm>
            <a:off x="4118087" y="3758432"/>
            <a:ext cx="299369" cy="398830"/>
          </p:xfrm>
          <a:graphic>
            <a:graphicData uri="http://schemas.openxmlformats.org/presentationml/2006/ole">
              <p:oleObj spid="_x0000_s73736" name="Equation" r:id="rId8" imgW="152280" imgH="203040" progId="Equation.3">
                <p:embed/>
              </p:oleObj>
            </a:graphicData>
          </a:graphic>
        </p:graphicFrame>
        <p:graphicFrame>
          <p:nvGraphicFramePr>
            <p:cNvPr id="28" name="Object 7"/>
            <p:cNvGraphicFramePr>
              <a:graphicFrameLocks noChangeAspect="1"/>
            </p:cNvGraphicFramePr>
            <p:nvPr/>
          </p:nvGraphicFramePr>
          <p:xfrm>
            <a:off x="4730097" y="3758738"/>
            <a:ext cx="398831" cy="398831"/>
          </p:xfrm>
          <a:graphic>
            <a:graphicData uri="http://schemas.openxmlformats.org/presentationml/2006/ole">
              <p:oleObj spid="_x0000_s73737" name="Equation" r:id="rId9" imgW="203040" imgH="203040" progId="Equation.3">
                <p:embed/>
              </p:oleObj>
            </a:graphicData>
          </a:graphic>
        </p:graphicFrame>
        <p:sp>
          <p:nvSpPr>
            <p:cNvPr id="29" name="Freeform 28"/>
            <p:cNvSpPr/>
            <p:nvPr/>
          </p:nvSpPr>
          <p:spPr>
            <a:xfrm>
              <a:off x="2457163" y="2370834"/>
              <a:ext cx="312679" cy="134005"/>
            </a:xfrm>
            <a:custGeom>
              <a:avLst/>
              <a:gdLst>
                <a:gd name="connsiteX0" fmla="*/ 0 w 8658225"/>
                <a:gd name="connsiteY0" fmla="*/ 1447800 h 1468438"/>
                <a:gd name="connsiteX1" fmla="*/ 733425 w 8658225"/>
                <a:gd name="connsiteY1" fmla="*/ 9525 h 1468438"/>
                <a:gd name="connsiteX2" fmla="*/ 1457325 w 8658225"/>
                <a:gd name="connsiteY2" fmla="*/ 1457325 h 1468438"/>
                <a:gd name="connsiteX3" fmla="*/ 2171700 w 8658225"/>
                <a:gd name="connsiteY3" fmla="*/ 9525 h 1468438"/>
                <a:gd name="connsiteX4" fmla="*/ 2895600 w 8658225"/>
                <a:gd name="connsiteY4" fmla="*/ 1457325 h 1468438"/>
                <a:gd name="connsiteX5" fmla="*/ 3609975 w 8658225"/>
                <a:gd name="connsiteY5" fmla="*/ 9525 h 1468438"/>
                <a:gd name="connsiteX6" fmla="*/ 4343400 w 8658225"/>
                <a:gd name="connsiteY6" fmla="*/ 1457325 h 1468438"/>
                <a:gd name="connsiteX7" fmla="*/ 5057775 w 8658225"/>
                <a:gd name="connsiteY7" fmla="*/ 9525 h 1468438"/>
                <a:gd name="connsiteX8" fmla="*/ 5781675 w 8658225"/>
                <a:gd name="connsiteY8" fmla="*/ 1447800 h 1468438"/>
                <a:gd name="connsiteX9" fmla="*/ 6496050 w 8658225"/>
                <a:gd name="connsiteY9" fmla="*/ 0 h 1468438"/>
                <a:gd name="connsiteX10" fmla="*/ 7210425 w 8658225"/>
                <a:gd name="connsiteY10" fmla="*/ 1447800 h 1468438"/>
                <a:gd name="connsiteX11" fmla="*/ 7934325 w 8658225"/>
                <a:gd name="connsiteY11" fmla="*/ 9525 h 1468438"/>
                <a:gd name="connsiteX12" fmla="*/ 8658225 w 8658225"/>
                <a:gd name="connsiteY12" fmla="*/ 1447800 h 146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58225" h="1468438">
                  <a:moveTo>
                    <a:pt x="0" y="1447800"/>
                  </a:moveTo>
                  <a:cubicBezTo>
                    <a:pt x="245269" y="727869"/>
                    <a:pt x="490538" y="7938"/>
                    <a:pt x="733425" y="9525"/>
                  </a:cubicBezTo>
                  <a:cubicBezTo>
                    <a:pt x="976312" y="11112"/>
                    <a:pt x="1217613" y="1457325"/>
                    <a:pt x="1457325" y="1457325"/>
                  </a:cubicBezTo>
                  <a:cubicBezTo>
                    <a:pt x="1697037" y="1457325"/>
                    <a:pt x="1931988" y="9525"/>
                    <a:pt x="2171700" y="9525"/>
                  </a:cubicBezTo>
                  <a:cubicBezTo>
                    <a:pt x="2411412" y="9525"/>
                    <a:pt x="2655888" y="1457325"/>
                    <a:pt x="2895600" y="1457325"/>
                  </a:cubicBezTo>
                  <a:cubicBezTo>
                    <a:pt x="3135312" y="1457325"/>
                    <a:pt x="3368675" y="9525"/>
                    <a:pt x="3609975" y="9525"/>
                  </a:cubicBezTo>
                  <a:cubicBezTo>
                    <a:pt x="3851275" y="9525"/>
                    <a:pt x="4102100" y="1457325"/>
                    <a:pt x="4343400" y="1457325"/>
                  </a:cubicBezTo>
                  <a:cubicBezTo>
                    <a:pt x="4584700" y="1457325"/>
                    <a:pt x="4818063" y="11112"/>
                    <a:pt x="5057775" y="9525"/>
                  </a:cubicBezTo>
                  <a:cubicBezTo>
                    <a:pt x="5297487" y="7938"/>
                    <a:pt x="5541963" y="1449387"/>
                    <a:pt x="5781675" y="1447800"/>
                  </a:cubicBezTo>
                  <a:cubicBezTo>
                    <a:pt x="6021387" y="1446213"/>
                    <a:pt x="6257925" y="0"/>
                    <a:pt x="6496050" y="0"/>
                  </a:cubicBezTo>
                  <a:cubicBezTo>
                    <a:pt x="6734175" y="0"/>
                    <a:pt x="6970713" y="1446213"/>
                    <a:pt x="7210425" y="1447800"/>
                  </a:cubicBezTo>
                  <a:cubicBezTo>
                    <a:pt x="7450137" y="1449387"/>
                    <a:pt x="7693025" y="9525"/>
                    <a:pt x="7934325" y="9525"/>
                  </a:cubicBezTo>
                  <a:cubicBezTo>
                    <a:pt x="8175625" y="9525"/>
                    <a:pt x="8583612" y="1468438"/>
                    <a:pt x="8658225" y="1447800"/>
                  </a:cubicBezTo>
                </a:path>
              </a:pathLst>
            </a:custGeom>
            <a:ln w="254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9"/>
            <p:cNvSpPr>
              <a:spLocks noChangeAspect="1"/>
            </p:cNvSpPr>
            <p:nvPr/>
          </p:nvSpPr>
          <p:spPr bwMode="auto">
            <a:xfrm>
              <a:off x="5449945" y="2281491"/>
              <a:ext cx="893318" cy="89341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31" name="Rettangolo 27"/>
            <p:cNvSpPr>
              <a:spLocks noChangeAspect="1"/>
            </p:cNvSpPr>
            <p:nvPr/>
          </p:nvSpPr>
          <p:spPr bwMode="auto">
            <a:xfrm>
              <a:off x="5101191" y="1940167"/>
              <a:ext cx="1574856" cy="157485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aphicFrame>
          <p:nvGraphicFramePr>
            <p:cNvPr id="32" name="Object 2"/>
            <p:cNvGraphicFramePr>
              <a:graphicFrameLocks noChangeAspect="1"/>
            </p:cNvGraphicFramePr>
            <p:nvPr/>
          </p:nvGraphicFramePr>
          <p:xfrm>
            <a:off x="5583949" y="2549507"/>
            <a:ext cx="672595" cy="398831"/>
          </p:xfrm>
          <a:graphic>
            <a:graphicData uri="http://schemas.openxmlformats.org/presentationml/2006/ole">
              <p:oleObj spid="_x0000_s73738" name="Equation" r:id="rId10" imgW="342720" imgH="203040" progId="Equation.3">
                <p:embed/>
              </p:oleObj>
            </a:graphicData>
          </a:graphic>
        </p:graphicFrame>
        <p:graphicFrame>
          <p:nvGraphicFramePr>
            <p:cNvPr id="33" name="Object 3"/>
            <p:cNvGraphicFramePr>
              <a:graphicFrameLocks noChangeAspect="1"/>
            </p:cNvGraphicFramePr>
            <p:nvPr/>
          </p:nvGraphicFramePr>
          <p:xfrm>
            <a:off x="6333021" y="1924150"/>
            <a:ext cx="398830" cy="448069"/>
          </p:xfrm>
          <a:graphic>
            <a:graphicData uri="http://schemas.openxmlformats.org/presentationml/2006/ole">
              <p:oleObj spid="_x0000_s73739" name="Equation" r:id="rId11" imgW="203040" imgH="228600" progId="Equation.3">
                <p:embed/>
              </p:oleObj>
            </a:graphicData>
          </a:graphic>
        </p:graphicFrame>
        <p:sp>
          <p:nvSpPr>
            <p:cNvPr id="34" name="Freeform 33"/>
            <p:cNvSpPr/>
            <p:nvPr/>
          </p:nvSpPr>
          <p:spPr>
            <a:xfrm>
              <a:off x="6350211" y="2370834"/>
              <a:ext cx="312679" cy="134005"/>
            </a:xfrm>
            <a:custGeom>
              <a:avLst/>
              <a:gdLst>
                <a:gd name="connsiteX0" fmla="*/ 0 w 8658225"/>
                <a:gd name="connsiteY0" fmla="*/ 1447800 h 1468438"/>
                <a:gd name="connsiteX1" fmla="*/ 733425 w 8658225"/>
                <a:gd name="connsiteY1" fmla="*/ 9525 h 1468438"/>
                <a:gd name="connsiteX2" fmla="*/ 1457325 w 8658225"/>
                <a:gd name="connsiteY2" fmla="*/ 1457325 h 1468438"/>
                <a:gd name="connsiteX3" fmla="*/ 2171700 w 8658225"/>
                <a:gd name="connsiteY3" fmla="*/ 9525 h 1468438"/>
                <a:gd name="connsiteX4" fmla="*/ 2895600 w 8658225"/>
                <a:gd name="connsiteY4" fmla="*/ 1457325 h 1468438"/>
                <a:gd name="connsiteX5" fmla="*/ 3609975 w 8658225"/>
                <a:gd name="connsiteY5" fmla="*/ 9525 h 1468438"/>
                <a:gd name="connsiteX6" fmla="*/ 4343400 w 8658225"/>
                <a:gd name="connsiteY6" fmla="*/ 1457325 h 1468438"/>
                <a:gd name="connsiteX7" fmla="*/ 5057775 w 8658225"/>
                <a:gd name="connsiteY7" fmla="*/ 9525 h 1468438"/>
                <a:gd name="connsiteX8" fmla="*/ 5781675 w 8658225"/>
                <a:gd name="connsiteY8" fmla="*/ 1447800 h 1468438"/>
                <a:gd name="connsiteX9" fmla="*/ 6496050 w 8658225"/>
                <a:gd name="connsiteY9" fmla="*/ 0 h 1468438"/>
                <a:gd name="connsiteX10" fmla="*/ 7210425 w 8658225"/>
                <a:gd name="connsiteY10" fmla="*/ 1447800 h 1468438"/>
                <a:gd name="connsiteX11" fmla="*/ 7934325 w 8658225"/>
                <a:gd name="connsiteY11" fmla="*/ 9525 h 1468438"/>
                <a:gd name="connsiteX12" fmla="*/ 8658225 w 8658225"/>
                <a:gd name="connsiteY12" fmla="*/ 1447800 h 146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58225" h="1468438">
                  <a:moveTo>
                    <a:pt x="0" y="1447800"/>
                  </a:moveTo>
                  <a:cubicBezTo>
                    <a:pt x="245269" y="727869"/>
                    <a:pt x="490538" y="7938"/>
                    <a:pt x="733425" y="9525"/>
                  </a:cubicBezTo>
                  <a:cubicBezTo>
                    <a:pt x="976312" y="11112"/>
                    <a:pt x="1217613" y="1457325"/>
                    <a:pt x="1457325" y="1457325"/>
                  </a:cubicBezTo>
                  <a:cubicBezTo>
                    <a:pt x="1697037" y="1457325"/>
                    <a:pt x="1931988" y="9525"/>
                    <a:pt x="2171700" y="9525"/>
                  </a:cubicBezTo>
                  <a:cubicBezTo>
                    <a:pt x="2411412" y="9525"/>
                    <a:pt x="2655888" y="1457325"/>
                    <a:pt x="2895600" y="1457325"/>
                  </a:cubicBezTo>
                  <a:cubicBezTo>
                    <a:pt x="3135312" y="1457325"/>
                    <a:pt x="3368675" y="9525"/>
                    <a:pt x="3609975" y="9525"/>
                  </a:cubicBezTo>
                  <a:cubicBezTo>
                    <a:pt x="3851275" y="9525"/>
                    <a:pt x="4102100" y="1457325"/>
                    <a:pt x="4343400" y="1457325"/>
                  </a:cubicBezTo>
                  <a:cubicBezTo>
                    <a:pt x="4584700" y="1457325"/>
                    <a:pt x="4818063" y="11112"/>
                    <a:pt x="5057775" y="9525"/>
                  </a:cubicBezTo>
                  <a:cubicBezTo>
                    <a:pt x="5297487" y="7938"/>
                    <a:pt x="5541963" y="1449387"/>
                    <a:pt x="5781675" y="1447800"/>
                  </a:cubicBezTo>
                  <a:cubicBezTo>
                    <a:pt x="6021387" y="1446213"/>
                    <a:pt x="6257925" y="0"/>
                    <a:pt x="6496050" y="0"/>
                  </a:cubicBezTo>
                  <a:cubicBezTo>
                    <a:pt x="6734175" y="0"/>
                    <a:pt x="6970713" y="1446213"/>
                    <a:pt x="7210425" y="1447800"/>
                  </a:cubicBezTo>
                  <a:cubicBezTo>
                    <a:pt x="7450137" y="1449387"/>
                    <a:pt x="7693025" y="9525"/>
                    <a:pt x="7934325" y="9525"/>
                  </a:cubicBezTo>
                  <a:cubicBezTo>
                    <a:pt x="8175625" y="9525"/>
                    <a:pt x="8583612" y="1468438"/>
                    <a:pt x="8658225" y="1447800"/>
                  </a:cubicBezTo>
                </a:path>
              </a:pathLst>
            </a:custGeom>
            <a:ln w="254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35" name="Object 10"/>
            <p:cNvGraphicFramePr>
              <a:graphicFrameLocks noChangeAspect="1"/>
            </p:cNvGraphicFramePr>
            <p:nvPr/>
          </p:nvGraphicFramePr>
          <p:xfrm>
            <a:off x="4252492" y="2549507"/>
            <a:ext cx="622372" cy="349592"/>
          </p:xfrm>
          <a:graphic>
            <a:graphicData uri="http://schemas.openxmlformats.org/presentationml/2006/ole">
              <p:oleObj spid="_x0000_s73740" name="Equation" r:id="rId12" imgW="317160" imgH="177480" progId="Equation.3">
                <p:embed/>
              </p:oleObj>
            </a:graphicData>
          </a:graphic>
        </p:graphicFrame>
        <p:graphicFrame>
          <p:nvGraphicFramePr>
            <p:cNvPr id="36" name="Object 11"/>
            <p:cNvGraphicFramePr>
              <a:graphicFrameLocks noChangeAspect="1"/>
            </p:cNvGraphicFramePr>
            <p:nvPr/>
          </p:nvGraphicFramePr>
          <p:xfrm>
            <a:off x="3671803" y="4425580"/>
            <a:ext cx="472688" cy="424435"/>
          </p:xfrm>
          <a:graphic>
            <a:graphicData uri="http://schemas.openxmlformats.org/presentationml/2006/ole">
              <p:oleObj spid="_x0000_s73741" name="Equation" r:id="rId13" imgW="241200" imgH="215640" progId="Equation.3">
                <p:embed/>
              </p:oleObj>
            </a:graphicData>
          </a:graphic>
        </p:graphicFrame>
        <p:sp>
          <p:nvSpPr>
            <p:cNvPr id="37" name="Isosceles Triangle 20"/>
            <p:cNvSpPr/>
            <p:nvPr/>
          </p:nvSpPr>
          <p:spPr bwMode="auto">
            <a:xfrm rot="16200000" flipV="1">
              <a:off x="4900183" y="4313909"/>
              <a:ext cx="893367" cy="67002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aphicFrame>
          <p:nvGraphicFramePr>
            <p:cNvPr id="38" name="Object 11"/>
            <p:cNvGraphicFramePr>
              <a:graphicFrameLocks noChangeAspect="1"/>
            </p:cNvGraphicFramePr>
            <p:nvPr/>
          </p:nvGraphicFramePr>
          <p:xfrm flipH="1">
            <a:off x="5013240" y="4426103"/>
            <a:ext cx="521926" cy="424434"/>
          </p:xfrm>
          <a:graphic>
            <a:graphicData uri="http://schemas.openxmlformats.org/presentationml/2006/ole">
              <p:oleObj spid="_x0000_s73742" name="Equation" r:id="rId14" imgW="266400" imgH="215640" progId="Equation.3">
                <p:embed/>
              </p:oleObj>
            </a:graphicData>
          </a:graphic>
        </p:graphicFrame>
        <p:graphicFrame>
          <p:nvGraphicFramePr>
            <p:cNvPr id="39" name="Object 13"/>
            <p:cNvGraphicFramePr>
              <a:graphicFrameLocks noChangeAspect="1"/>
            </p:cNvGraphicFramePr>
            <p:nvPr/>
          </p:nvGraphicFramePr>
          <p:xfrm>
            <a:off x="4356267" y="3163177"/>
            <a:ext cx="423449" cy="398830"/>
          </p:xfrm>
          <a:graphic>
            <a:graphicData uri="http://schemas.openxmlformats.org/presentationml/2006/ole">
              <p:oleObj spid="_x0000_s73743" name="Equation" r:id="rId15" imgW="215640" imgH="203040" progId="Equation.3">
                <p:embed/>
              </p:oleObj>
            </a:graphicData>
          </a:graphic>
        </p:graphicFrame>
        <p:graphicFrame>
          <p:nvGraphicFramePr>
            <p:cNvPr id="40" name="Object 14"/>
            <p:cNvGraphicFramePr>
              <a:graphicFrameLocks noChangeAspect="1"/>
            </p:cNvGraphicFramePr>
            <p:nvPr/>
          </p:nvGraphicFramePr>
          <p:xfrm>
            <a:off x="2376421" y="3783450"/>
            <a:ext cx="473673" cy="348607"/>
          </p:xfrm>
          <a:graphic>
            <a:graphicData uri="http://schemas.openxmlformats.org/presentationml/2006/ole">
              <p:oleObj spid="_x0000_s73744" name="Equation" r:id="rId16" imgW="241200" imgH="177480" progId="Equation.3">
                <p:embed/>
              </p:oleObj>
            </a:graphicData>
          </a:graphic>
        </p:graphicFrame>
        <p:cxnSp>
          <p:nvCxnSpPr>
            <p:cNvPr id="41" name="Straight Arrow Connector 40"/>
            <p:cNvCxnSpPr/>
            <p:nvPr/>
          </p:nvCxnSpPr>
          <p:spPr>
            <a:xfrm>
              <a:off x="4386497" y="4648922"/>
              <a:ext cx="0" cy="109972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2" name="Object 16"/>
            <p:cNvGraphicFramePr>
              <a:graphicFrameLocks noChangeAspect="1"/>
            </p:cNvGraphicFramePr>
            <p:nvPr/>
          </p:nvGraphicFramePr>
          <p:xfrm>
            <a:off x="3987667" y="5316578"/>
            <a:ext cx="398830" cy="449053"/>
          </p:xfrm>
          <a:graphic>
            <a:graphicData uri="http://schemas.openxmlformats.org/presentationml/2006/ole">
              <p:oleObj spid="_x0000_s73745" name="Equation" r:id="rId17" imgW="203040" imgH="228600" progId="Equation.3">
                <p:embed/>
              </p:oleObj>
            </a:graphicData>
          </a:graphic>
        </p:graphicFrame>
        <p:graphicFrame>
          <p:nvGraphicFramePr>
            <p:cNvPr id="45" name="Object 19"/>
            <p:cNvGraphicFramePr>
              <a:graphicFrameLocks noChangeAspect="1"/>
            </p:cNvGraphicFramePr>
            <p:nvPr/>
          </p:nvGraphicFramePr>
          <p:xfrm>
            <a:off x="1741847" y="4157262"/>
            <a:ext cx="448068" cy="424435"/>
          </p:xfrm>
          <a:graphic>
            <a:graphicData uri="http://schemas.openxmlformats.org/presentationml/2006/ole">
              <p:oleObj spid="_x0000_s73747" name="Equation" r:id="rId18" imgW="228600" imgH="215640" progId="Equation.3">
                <p:embed/>
              </p:oleObj>
            </a:graphicData>
          </a:graphic>
        </p:graphicFrame>
        <p:graphicFrame>
          <p:nvGraphicFramePr>
            <p:cNvPr id="46" name="Object 20"/>
            <p:cNvGraphicFramePr>
              <a:graphicFrameLocks noChangeAspect="1"/>
            </p:cNvGraphicFramePr>
            <p:nvPr/>
          </p:nvGraphicFramePr>
          <p:xfrm>
            <a:off x="6494377" y="4157262"/>
            <a:ext cx="521926" cy="424435"/>
          </p:xfrm>
          <a:graphic>
            <a:graphicData uri="http://schemas.openxmlformats.org/presentationml/2006/ole">
              <p:oleObj spid="_x0000_s73748" name="Equation" r:id="rId19" imgW="266400" imgH="215640" progId="Equation.3">
                <p:embed/>
              </p:oleObj>
            </a:graphicData>
          </a:graphic>
        </p:graphicFrame>
      </p:grpSp>
      <p:sp>
        <p:nvSpPr>
          <p:cNvPr id="47" name="Rectangle 46"/>
          <p:cNvSpPr/>
          <p:nvPr/>
        </p:nvSpPr>
        <p:spPr>
          <a:xfrm>
            <a:off x="7004370" y="4069121"/>
            <a:ext cx="28803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" y="1268759"/>
            <a:ext cx="5790664" cy="3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Identification experiment #2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32</a:t>
            </a:fld>
            <a:endParaRPr lang="it-IT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5541294" y="1608893"/>
            <a:ext cx="3495202" cy="2693619"/>
            <a:chOff x="1741847" y="1700808"/>
            <a:chExt cx="5274456" cy="4064823"/>
          </a:xfrm>
        </p:grpSpPr>
        <p:sp>
          <p:nvSpPr>
            <p:cNvPr id="9" name="Rettangolo 9"/>
            <p:cNvSpPr>
              <a:spLocks noChangeAspect="1"/>
            </p:cNvSpPr>
            <p:nvPr/>
          </p:nvSpPr>
          <p:spPr bwMode="auto">
            <a:xfrm>
              <a:off x="2778438" y="2281491"/>
              <a:ext cx="893318" cy="89341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10" name="Rettangolo 27"/>
            <p:cNvSpPr>
              <a:spLocks noChangeAspect="1"/>
            </p:cNvSpPr>
            <p:nvPr/>
          </p:nvSpPr>
          <p:spPr bwMode="auto">
            <a:xfrm>
              <a:off x="2429683" y="1940167"/>
              <a:ext cx="1574856" cy="157485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pSp>
          <p:nvGrpSpPr>
            <p:cNvPr id="11" name="Group 49"/>
            <p:cNvGrpSpPr>
              <a:grpSpLocks/>
            </p:cNvGrpSpPr>
            <p:nvPr/>
          </p:nvGrpSpPr>
          <p:grpSpPr bwMode="auto">
            <a:xfrm>
              <a:off x="3671803" y="2460168"/>
              <a:ext cx="1786735" cy="536022"/>
              <a:chOff x="3647771" y="2526006"/>
              <a:chExt cx="1816307" cy="479159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192663" y="2526006"/>
                <a:ext cx="726522" cy="47915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grpSp>
            <p:nvGrpSpPr>
              <p:cNvPr id="44" name="Group 48"/>
              <p:cNvGrpSpPr>
                <a:grpSpLocks/>
              </p:cNvGrpSpPr>
              <p:nvPr/>
            </p:nvGrpSpPr>
            <p:grpSpPr bwMode="auto">
              <a:xfrm>
                <a:off x="3647771" y="2685727"/>
                <a:ext cx="1816307" cy="159719"/>
                <a:chOff x="3647771" y="2685727"/>
                <a:chExt cx="1816307" cy="159719"/>
              </a:xfrm>
            </p:grpSpPr>
            <p:cxnSp>
              <p:nvCxnSpPr>
                <p:cNvPr id="45" name="Connettore 2 23"/>
                <p:cNvCxnSpPr/>
                <p:nvPr/>
              </p:nvCxnSpPr>
              <p:spPr>
                <a:xfrm>
                  <a:off x="3647772" y="2845446"/>
                  <a:ext cx="1816306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ttore 2 23"/>
                <p:cNvCxnSpPr/>
                <p:nvPr/>
              </p:nvCxnSpPr>
              <p:spPr>
                <a:xfrm>
                  <a:off x="3647771" y="2685727"/>
                  <a:ext cx="544892" cy="1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2" name="Connettore 2 23"/>
            <p:cNvCxnSpPr/>
            <p:nvPr/>
          </p:nvCxnSpPr>
          <p:spPr bwMode="auto">
            <a:xfrm rot="5400000">
              <a:off x="3426131" y="3688549"/>
              <a:ext cx="1652728" cy="268015"/>
            </a:xfrm>
            <a:prstGeom prst="bentConnector3">
              <a:avLst>
                <a:gd name="adj1" fmla="val 99944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23"/>
            <p:cNvCxnSpPr/>
            <p:nvPr/>
          </p:nvCxnSpPr>
          <p:spPr bwMode="auto">
            <a:xfrm rot="16200000" flipH="1">
              <a:off x="4051486" y="3688552"/>
              <a:ext cx="1652728" cy="268009"/>
            </a:xfrm>
            <a:prstGeom prst="bentConnector3">
              <a:avLst>
                <a:gd name="adj1" fmla="val 99944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ttangolo 12"/>
            <p:cNvSpPr/>
            <p:nvPr/>
          </p:nvSpPr>
          <p:spPr>
            <a:xfrm>
              <a:off x="2331752" y="1700808"/>
              <a:ext cx="4466837" cy="20547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cxnSp>
          <p:nvCxnSpPr>
            <p:cNvPr id="15" name="Connettore 2 23"/>
            <p:cNvCxnSpPr/>
            <p:nvPr/>
          </p:nvCxnSpPr>
          <p:spPr bwMode="auto">
            <a:xfrm rot="10800000">
              <a:off x="4386497" y="3576880"/>
              <a:ext cx="35284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Isosceles Triangle 20"/>
            <p:cNvSpPr/>
            <p:nvPr/>
          </p:nvSpPr>
          <p:spPr bwMode="auto">
            <a:xfrm rot="16200000">
              <a:off x="3336790" y="4313908"/>
              <a:ext cx="893367" cy="67002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cxnSp>
          <p:nvCxnSpPr>
            <p:cNvPr id="17" name="Connettore 2 23"/>
            <p:cNvCxnSpPr>
              <a:stCxn id="16" idx="0"/>
              <a:endCxn id="14" idx="1"/>
            </p:cNvCxnSpPr>
            <p:nvPr/>
          </p:nvCxnSpPr>
          <p:spPr bwMode="auto">
            <a:xfrm rot="10800000">
              <a:off x="2331752" y="2728181"/>
              <a:ext cx="1116709" cy="1920741"/>
            </a:xfrm>
            <a:prstGeom prst="bentConnector3">
              <a:avLst>
                <a:gd name="adj1" fmla="val 112699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23"/>
            <p:cNvCxnSpPr>
              <a:stCxn id="33" idx="0"/>
              <a:endCxn id="26" idx="3"/>
            </p:cNvCxnSpPr>
            <p:nvPr/>
          </p:nvCxnSpPr>
          <p:spPr bwMode="auto">
            <a:xfrm flipV="1">
              <a:off x="5681880" y="2728200"/>
              <a:ext cx="661383" cy="1920722"/>
            </a:xfrm>
            <a:prstGeom prst="bentConnector3">
              <a:avLst>
                <a:gd name="adj1" fmla="val 121441"/>
              </a:avLst>
            </a:prstGeom>
            <a:ln w="254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9" name="Object 2"/>
            <p:cNvGraphicFramePr>
              <a:graphicFrameLocks noChangeAspect="1"/>
            </p:cNvGraphicFramePr>
            <p:nvPr/>
          </p:nvGraphicFramePr>
          <p:xfrm>
            <a:off x="2912441" y="2549507"/>
            <a:ext cx="672595" cy="398831"/>
          </p:xfrm>
          <a:graphic>
            <a:graphicData uri="http://schemas.openxmlformats.org/presentationml/2006/ole">
              <p:oleObj spid="_x0000_s74754" name="Equation" r:id="rId4" imgW="342720" imgH="203040" progId="Equation.3">
                <p:embed/>
              </p:oleObj>
            </a:graphicData>
          </a:graphic>
        </p:graphicFrame>
        <p:graphicFrame>
          <p:nvGraphicFramePr>
            <p:cNvPr id="20" name="Object 3"/>
            <p:cNvGraphicFramePr>
              <a:graphicFrameLocks noChangeAspect="1"/>
            </p:cNvGraphicFramePr>
            <p:nvPr/>
          </p:nvGraphicFramePr>
          <p:xfrm>
            <a:off x="2439973" y="1924150"/>
            <a:ext cx="398830" cy="448069"/>
          </p:xfrm>
          <a:graphic>
            <a:graphicData uri="http://schemas.openxmlformats.org/presentationml/2006/ole">
              <p:oleObj spid="_x0000_s74755" name="Equation" r:id="rId5" imgW="203040" imgH="228600" progId="Equation.3">
                <p:embed/>
              </p:oleObj>
            </a:graphicData>
          </a:graphic>
        </p:graphicFrame>
        <p:graphicFrame>
          <p:nvGraphicFramePr>
            <p:cNvPr id="21" name="Object 4"/>
            <p:cNvGraphicFramePr>
              <a:graphicFrameLocks noChangeAspect="1"/>
            </p:cNvGraphicFramePr>
            <p:nvPr/>
          </p:nvGraphicFramePr>
          <p:xfrm>
            <a:off x="3716472" y="2251881"/>
            <a:ext cx="323988" cy="398830"/>
          </p:xfrm>
          <a:graphic>
            <a:graphicData uri="http://schemas.openxmlformats.org/presentationml/2006/ole">
              <p:oleObj spid="_x0000_s74756" name="Equation" r:id="rId6" imgW="164880" imgH="203040" progId="Equation.3">
                <p:embed/>
              </p:oleObj>
            </a:graphicData>
          </a:graphic>
        </p:graphicFrame>
        <p:graphicFrame>
          <p:nvGraphicFramePr>
            <p:cNvPr id="22" name="Object 5"/>
            <p:cNvGraphicFramePr>
              <a:graphicFrameLocks noChangeAspect="1"/>
            </p:cNvGraphicFramePr>
            <p:nvPr/>
          </p:nvGraphicFramePr>
          <p:xfrm>
            <a:off x="5061874" y="2421173"/>
            <a:ext cx="398830" cy="398830"/>
          </p:xfrm>
          <a:graphic>
            <a:graphicData uri="http://schemas.openxmlformats.org/presentationml/2006/ole">
              <p:oleObj spid="_x0000_s74757" name="Equation" r:id="rId7" imgW="203040" imgH="203040" progId="Equation.3">
                <p:embed/>
              </p:oleObj>
            </a:graphicData>
          </a:graphic>
        </p:graphicFrame>
        <p:graphicFrame>
          <p:nvGraphicFramePr>
            <p:cNvPr id="23" name="Object 6"/>
            <p:cNvGraphicFramePr>
              <a:graphicFrameLocks noChangeAspect="1"/>
            </p:cNvGraphicFramePr>
            <p:nvPr/>
          </p:nvGraphicFramePr>
          <p:xfrm>
            <a:off x="4118087" y="3758432"/>
            <a:ext cx="299369" cy="398830"/>
          </p:xfrm>
          <a:graphic>
            <a:graphicData uri="http://schemas.openxmlformats.org/presentationml/2006/ole">
              <p:oleObj spid="_x0000_s74758" name="Equation" r:id="rId8" imgW="152280" imgH="203040" progId="Equation.3">
                <p:embed/>
              </p:oleObj>
            </a:graphicData>
          </a:graphic>
        </p:graphicFrame>
        <p:graphicFrame>
          <p:nvGraphicFramePr>
            <p:cNvPr id="24" name="Object 7"/>
            <p:cNvGraphicFramePr>
              <a:graphicFrameLocks noChangeAspect="1"/>
            </p:cNvGraphicFramePr>
            <p:nvPr/>
          </p:nvGraphicFramePr>
          <p:xfrm>
            <a:off x="4730097" y="3758738"/>
            <a:ext cx="398831" cy="398831"/>
          </p:xfrm>
          <a:graphic>
            <a:graphicData uri="http://schemas.openxmlformats.org/presentationml/2006/ole">
              <p:oleObj spid="_x0000_s74759" name="Equation" r:id="rId9" imgW="203040" imgH="203040" progId="Equation.3">
                <p:embed/>
              </p:oleObj>
            </a:graphicData>
          </a:graphic>
        </p:graphicFrame>
        <p:sp>
          <p:nvSpPr>
            <p:cNvPr id="25" name="Freeform 24"/>
            <p:cNvSpPr/>
            <p:nvPr/>
          </p:nvSpPr>
          <p:spPr>
            <a:xfrm>
              <a:off x="2457163" y="2370834"/>
              <a:ext cx="312679" cy="134005"/>
            </a:xfrm>
            <a:custGeom>
              <a:avLst/>
              <a:gdLst>
                <a:gd name="connsiteX0" fmla="*/ 0 w 8658225"/>
                <a:gd name="connsiteY0" fmla="*/ 1447800 h 1468438"/>
                <a:gd name="connsiteX1" fmla="*/ 733425 w 8658225"/>
                <a:gd name="connsiteY1" fmla="*/ 9525 h 1468438"/>
                <a:gd name="connsiteX2" fmla="*/ 1457325 w 8658225"/>
                <a:gd name="connsiteY2" fmla="*/ 1457325 h 1468438"/>
                <a:gd name="connsiteX3" fmla="*/ 2171700 w 8658225"/>
                <a:gd name="connsiteY3" fmla="*/ 9525 h 1468438"/>
                <a:gd name="connsiteX4" fmla="*/ 2895600 w 8658225"/>
                <a:gd name="connsiteY4" fmla="*/ 1457325 h 1468438"/>
                <a:gd name="connsiteX5" fmla="*/ 3609975 w 8658225"/>
                <a:gd name="connsiteY5" fmla="*/ 9525 h 1468438"/>
                <a:gd name="connsiteX6" fmla="*/ 4343400 w 8658225"/>
                <a:gd name="connsiteY6" fmla="*/ 1457325 h 1468438"/>
                <a:gd name="connsiteX7" fmla="*/ 5057775 w 8658225"/>
                <a:gd name="connsiteY7" fmla="*/ 9525 h 1468438"/>
                <a:gd name="connsiteX8" fmla="*/ 5781675 w 8658225"/>
                <a:gd name="connsiteY8" fmla="*/ 1447800 h 1468438"/>
                <a:gd name="connsiteX9" fmla="*/ 6496050 w 8658225"/>
                <a:gd name="connsiteY9" fmla="*/ 0 h 1468438"/>
                <a:gd name="connsiteX10" fmla="*/ 7210425 w 8658225"/>
                <a:gd name="connsiteY10" fmla="*/ 1447800 h 1468438"/>
                <a:gd name="connsiteX11" fmla="*/ 7934325 w 8658225"/>
                <a:gd name="connsiteY11" fmla="*/ 9525 h 1468438"/>
                <a:gd name="connsiteX12" fmla="*/ 8658225 w 8658225"/>
                <a:gd name="connsiteY12" fmla="*/ 1447800 h 146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58225" h="1468438">
                  <a:moveTo>
                    <a:pt x="0" y="1447800"/>
                  </a:moveTo>
                  <a:cubicBezTo>
                    <a:pt x="245269" y="727869"/>
                    <a:pt x="490538" y="7938"/>
                    <a:pt x="733425" y="9525"/>
                  </a:cubicBezTo>
                  <a:cubicBezTo>
                    <a:pt x="976312" y="11112"/>
                    <a:pt x="1217613" y="1457325"/>
                    <a:pt x="1457325" y="1457325"/>
                  </a:cubicBezTo>
                  <a:cubicBezTo>
                    <a:pt x="1697037" y="1457325"/>
                    <a:pt x="1931988" y="9525"/>
                    <a:pt x="2171700" y="9525"/>
                  </a:cubicBezTo>
                  <a:cubicBezTo>
                    <a:pt x="2411412" y="9525"/>
                    <a:pt x="2655888" y="1457325"/>
                    <a:pt x="2895600" y="1457325"/>
                  </a:cubicBezTo>
                  <a:cubicBezTo>
                    <a:pt x="3135312" y="1457325"/>
                    <a:pt x="3368675" y="9525"/>
                    <a:pt x="3609975" y="9525"/>
                  </a:cubicBezTo>
                  <a:cubicBezTo>
                    <a:pt x="3851275" y="9525"/>
                    <a:pt x="4102100" y="1457325"/>
                    <a:pt x="4343400" y="1457325"/>
                  </a:cubicBezTo>
                  <a:cubicBezTo>
                    <a:pt x="4584700" y="1457325"/>
                    <a:pt x="4818063" y="11112"/>
                    <a:pt x="5057775" y="9525"/>
                  </a:cubicBezTo>
                  <a:cubicBezTo>
                    <a:pt x="5297487" y="7938"/>
                    <a:pt x="5541963" y="1449387"/>
                    <a:pt x="5781675" y="1447800"/>
                  </a:cubicBezTo>
                  <a:cubicBezTo>
                    <a:pt x="6021387" y="1446213"/>
                    <a:pt x="6257925" y="0"/>
                    <a:pt x="6496050" y="0"/>
                  </a:cubicBezTo>
                  <a:cubicBezTo>
                    <a:pt x="6734175" y="0"/>
                    <a:pt x="6970713" y="1446213"/>
                    <a:pt x="7210425" y="1447800"/>
                  </a:cubicBezTo>
                  <a:cubicBezTo>
                    <a:pt x="7450137" y="1449387"/>
                    <a:pt x="7693025" y="9525"/>
                    <a:pt x="7934325" y="9525"/>
                  </a:cubicBezTo>
                  <a:cubicBezTo>
                    <a:pt x="8175625" y="9525"/>
                    <a:pt x="8583612" y="1468438"/>
                    <a:pt x="8658225" y="1447800"/>
                  </a:cubicBezTo>
                </a:path>
              </a:pathLst>
            </a:custGeom>
            <a:ln w="254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ttangolo 9"/>
            <p:cNvSpPr>
              <a:spLocks noChangeAspect="1"/>
            </p:cNvSpPr>
            <p:nvPr/>
          </p:nvSpPr>
          <p:spPr bwMode="auto">
            <a:xfrm>
              <a:off x="5449945" y="2281491"/>
              <a:ext cx="893318" cy="89341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27" name="Rettangolo 27"/>
            <p:cNvSpPr>
              <a:spLocks noChangeAspect="1"/>
            </p:cNvSpPr>
            <p:nvPr/>
          </p:nvSpPr>
          <p:spPr bwMode="auto">
            <a:xfrm>
              <a:off x="5101191" y="1940167"/>
              <a:ext cx="1574856" cy="157485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aphicFrame>
          <p:nvGraphicFramePr>
            <p:cNvPr id="28" name="Object 2"/>
            <p:cNvGraphicFramePr>
              <a:graphicFrameLocks noChangeAspect="1"/>
            </p:cNvGraphicFramePr>
            <p:nvPr/>
          </p:nvGraphicFramePr>
          <p:xfrm>
            <a:off x="5583949" y="2549507"/>
            <a:ext cx="672595" cy="398831"/>
          </p:xfrm>
          <a:graphic>
            <a:graphicData uri="http://schemas.openxmlformats.org/presentationml/2006/ole">
              <p:oleObj spid="_x0000_s74760" name="Equation" r:id="rId10" imgW="342720" imgH="203040" progId="Equation.3">
                <p:embed/>
              </p:oleObj>
            </a:graphicData>
          </a:graphic>
        </p:graphicFrame>
        <p:graphicFrame>
          <p:nvGraphicFramePr>
            <p:cNvPr id="29" name="Object 3"/>
            <p:cNvGraphicFramePr>
              <a:graphicFrameLocks noChangeAspect="1"/>
            </p:cNvGraphicFramePr>
            <p:nvPr/>
          </p:nvGraphicFramePr>
          <p:xfrm>
            <a:off x="6333021" y="1924150"/>
            <a:ext cx="398830" cy="448069"/>
          </p:xfrm>
          <a:graphic>
            <a:graphicData uri="http://schemas.openxmlformats.org/presentationml/2006/ole">
              <p:oleObj spid="_x0000_s74761" name="Equation" r:id="rId11" imgW="203040" imgH="228600" progId="Equation.3">
                <p:embed/>
              </p:oleObj>
            </a:graphicData>
          </a:graphic>
        </p:graphicFrame>
        <p:sp>
          <p:nvSpPr>
            <p:cNvPr id="30" name="Freeform 29"/>
            <p:cNvSpPr/>
            <p:nvPr/>
          </p:nvSpPr>
          <p:spPr>
            <a:xfrm>
              <a:off x="6350211" y="2370834"/>
              <a:ext cx="312679" cy="134005"/>
            </a:xfrm>
            <a:custGeom>
              <a:avLst/>
              <a:gdLst>
                <a:gd name="connsiteX0" fmla="*/ 0 w 8658225"/>
                <a:gd name="connsiteY0" fmla="*/ 1447800 h 1468438"/>
                <a:gd name="connsiteX1" fmla="*/ 733425 w 8658225"/>
                <a:gd name="connsiteY1" fmla="*/ 9525 h 1468438"/>
                <a:gd name="connsiteX2" fmla="*/ 1457325 w 8658225"/>
                <a:gd name="connsiteY2" fmla="*/ 1457325 h 1468438"/>
                <a:gd name="connsiteX3" fmla="*/ 2171700 w 8658225"/>
                <a:gd name="connsiteY3" fmla="*/ 9525 h 1468438"/>
                <a:gd name="connsiteX4" fmla="*/ 2895600 w 8658225"/>
                <a:gd name="connsiteY4" fmla="*/ 1457325 h 1468438"/>
                <a:gd name="connsiteX5" fmla="*/ 3609975 w 8658225"/>
                <a:gd name="connsiteY5" fmla="*/ 9525 h 1468438"/>
                <a:gd name="connsiteX6" fmla="*/ 4343400 w 8658225"/>
                <a:gd name="connsiteY6" fmla="*/ 1457325 h 1468438"/>
                <a:gd name="connsiteX7" fmla="*/ 5057775 w 8658225"/>
                <a:gd name="connsiteY7" fmla="*/ 9525 h 1468438"/>
                <a:gd name="connsiteX8" fmla="*/ 5781675 w 8658225"/>
                <a:gd name="connsiteY8" fmla="*/ 1447800 h 1468438"/>
                <a:gd name="connsiteX9" fmla="*/ 6496050 w 8658225"/>
                <a:gd name="connsiteY9" fmla="*/ 0 h 1468438"/>
                <a:gd name="connsiteX10" fmla="*/ 7210425 w 8658225"/>
                <a:gd name="connsiteY10" fmla="*/ 1447800 h 1468438"/>
                <a:gd name="connsiteX11" fmla="*/ 7934325 w 8658225"/>
                <a:gd name="connsiteY11" fmla="*/ 9525 h 1468438"/>
                <a:gd name="connsiteX12" fmla="*/ 8658225 w 8658225"/>
                <a:gd name="connsiteY12" fmla="*/ 1447800 h 146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58225" h="1468438">
                  <a:moveTo>
                    <a:pt x="0" y="1447800"/>
                  </a:moveTo>
                  <a:cubicBezTo>
                    <a:pt x="245269" y="727869"/>
                    <a:pt x="490538" y="7938"/>
                    <a:pt x="733425" y="9525"/>
                  </a:cubicBezTo>
                  <a:cubicBezTo>
                    <a:pt x="976312" y="11112"/>
                    <a:pt x="1217613" y="1457325"/>
                    <a:pt x="1457325" y="1457325"/>
                  </a:cubicBezTo>
                  <a:cubicBezTo>
                    <a:pt x="1697037" y="1457325"/>
                    <a:pt x="1931988" y="9525"/>
                    <a:pt x="2171700" y="9525"/>
                  </a:cubicBezTo>
                  <a:cubicBezTo>
                    <a:pt x="2411412" y="9525"/>
                    <a:pt x="2655888" y="1457325"/>
                    <a:pt x="2895600" y="1457325"/>
                  </a:cubicBezTo>
                  <a:cubicBezTo>
                    <a:pt x="3135312" y="1457325"/>
                    <a:pt x="3368675" y="9525"/>
                    <a:pt x="3609975" y="9525"/>
                  </a:cubicBezTo>
                  <a:cubicBezTo>
                    <a:pt x="3851275" y="9525"/>
                    <a:pt x="4102100" y="1457325"/>
                    <a:pt x="4343400" y="1457325"/>
                  </a:cubicBezTo>
                  <a:cubicBezTo>
                    <a:pt x="4584700" y="1457325"/>
                    <a:pt x="4818063" y="11112"/>
                    <a:pt x="5057775" y="9525"/>
                  </a:cubicBezTo>
                  <a:cubicBezTo>
                    <a:pt x="5297487" y="7938"/>
                    <a:pt x="5541963" y="1449387"/>
                    <a:pt x="5781675" y="1447800"/>
                  </a:cubicBezTo>
                  <a:cubicBezTo>
                    <a:pt x="6021387" y="1446213"/>
                    <a:pt x="6257925" y="0"/>
                    <a:pt x="6496050" y="0"/>
                  </a:cubicBezTo>
                  <a:cubicBezTo>
                    <a:pt x="6734175" y="0"/>
                    <a:pt x="6970713" y="1446213"/>
                    <a:pt x="7210425" y="1447800"/>
                  </a:cubicBezTo>
                  <a:cubicBezTo>
                    <a:pt x="7450137" y="1449387"/>
                    <a:pt x="7693025" y="9525"/>
                    <a:pt x="7934325" y="9525"/>
                  </a:cubicBezTo>
                  <a:cubicBezTo>
                    <a:pt x="8175625" y="9525"/>
                    <a:pt x="8583612" y="1468438"/>
                    <a:pt x="8658225" y="1447800"/>
                  </a:cubicBezTo>
                </a:path>
              </a:pathLst>
            </a:custGeom>
            <a:ln w="254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31" name="Object 10"/>
            <p:cNvGraphicFramePr>
              <a:graphicFrameLocks noChangeAspect="1"/>
            </p:cNvGraphicFramePr>
            <p:nvPr/>
          </p:nvGraphicFramePr>
          <p:xfrm>
            <a:off x="4252492" y="2549507"/>
            <a:ext cx="622372" cy="349592"/>
          </p:xfrm>
          <a:graphic>
            <a:graphicData uri="http://schemas.openxmlformats.org/presentationml/2006/ole">
              <p:oleObj spid="_x0000_s74762" name="Equation" r:id="rId12" imgW="317160" imgH="177480" progId="Equation.3">
                <p:embed/>
              </p:oleObj>
            </a:graphicData>
          </a:graphic>
        </p:graphicFrame>
        <p:graphicFrame>
          <p:nvGraphicFramePr>
            <p:cNvPr id="32" name="Object 11"/>
            <p:cNvGraphicFramePr>
              <a:graphicFrameLocks noChangeAspect="1"/>
            </p:cNvGraphicFramePr>
            <p:nvPr/>
          </p:nvGraphicFramePr>
          <p:xfrm>
            <a:off x="3671803" y="4425580"/>
            <a:ext cx="472688" cy="424435"/>
          </p:xfrm>
          <a:graphic>
            <a:graphicData uri="http://schemas.openxmlformats.org/presentationml/2006/ole">
              <p:oleObj spid="_x0000_s74763" name="Equation" r:id="rId13" imgW="241200" imgH="215640" progId="Equation.3">
                <p:embed/>
              </p:oleObj>
            </a:graphicData>
          </a:graphic>
        </p:graphicFrame>
        <p:sp>
          <p:nvSpPr>
            <p:cNvPr id="33" name="Isosceles Triangle 20"/>
            <p:cNvSpPr/>
            <p:nvPr/>
          </p:nvSpPr>
          <p:spPr bwMode="auto">
            <a:xfrm rot="16200000" flipV="1">
              <a:off x="4900183" y="4313909"/>
              <a:ext cx="893367" cy="67002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graphicFrame>
          <p:nvGraphicFramePr>
            <p:cNvPr id="34" name="Object 11"/>
            <p:cNvGraphicFramePr>
              <a:graphicFrameLocks noChangeAspect="1"/>
            </p:cNvGraphicFramePr>
            <p:nvPr/>
          </p:nvGraphicFramePr>
          <p:xfrm flipH="1">
            <a:off x="5013240" y="4426103"/>
            <a:ext cx="521926" cy="424434"/>
          </p:xfrm>
          <a:graphic>
            <a:graphicData uri="http://schemas.openxmlformats.org/presentationml/2006/ole">
              <p:oleObj spid="_x0000_s74764" name="Equation" r:id="rId14" imgW="266400" imgH="215640" progId="Equation.3">
                <p:embed/>
              </p:oleObj>
            </a:graphicData>
          </a:graphic>
        </p:graphicFrame>
        <p:graphicFrame>
          <p:nvGraphicFramePr>
            <p:cNvPr id="35" name="Object 13"/>
            <p:cNvGraphicFramePr>
              <a:graphicFrameLocks noChangeAspect="1"/>
            </p:cNvGraphicFramePr>
            <p:nvPr/>
          </p:nvGraphicFramePr>
          <p:xfrm>
            <a:off x="4356267" y="3163177"/>
            <a:ext cx="423449" cy="398830"/>
          </p:xfrm>
          <a:graphic>
            <a:graphicData uri="http://schemas.openxmlformats.org/presentationml/2006/ole">
              <p:oleObj spid="_x0000_s74765" name="Equation" r:id="rId15" imgW="215640" imgH="203040" progId="Equation.3">
                <p:embed/>
              </p:oleObj>
            </a:graphicData>
          </a:graphic>
        </p:graphicFrame>
        <p:graphicFrame>
          <p:nvGraphicFramePr>
            <p:cNvPr id="36" name="Object 14"/>
            <p:cNvGraphicFramePr>
              <a:graphicFrameLocks noChangeAspect="1"/>
            </p:cNvGraphicFramePr>
            <p:nvPr/>
          </p:nvGraphicFramePr>
          <p:xfrm>
            <a:off x="2376421" y="3783450"/>
            <a:ext cx="473673" cy="348607"/>
          </p:xfrm>
          <a:graphic>
            <a:graphicData uri="http://schemas.openxmlformats.org/presentationml/2006/ole">
              <p:oleObj spid="_x0000_s74766" name="Equation" r:id="rId16" imgW="241200" imgH="177480" progId="Equation.3">
                <p:embed/>
              </p:oleObj>
            </a:graphicData>
          </a:graphic>
        </p:graphicFrame>
        <p:cxnSp>
          <p:nvCxnSpPr>
            <p:cNvPr id="39" name="Straight Arrow Connector 38"/>
            <p:cNvCxnSpPr/>
            <p:nvPr/>
          </p:nvCxnSpPr>
          <p:spPr>
            <a:xfrm>
              <a:off x="4743844" y="4648922"/>
              <a:ext cx="0" cy="109972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0" name="Object 16"/>
            <p:cNvGraphicFramePr>
              <a:graphicFrameLocks noChangeAspect="1"/>
            </p:cNvGraphicFramePr>
            <p:nvPr/>
          </p:nvGraphicFramePr>
          <p:xfrm>
            <a:off x="4748382" y="5316578"/>
            <a:ext cx="499277" cy="449053"/>
          </p:xfrm>
          <a:graphic>
            <a:graphicData uri="http://schemas.openxmlformats.org/presentationml/2006/ole">
              <p:oleObj spid="_x0000_s74768" name="Equation" r:id="rId17" imgW="253800" imgH="228600" progId="Equation.3">
                <p:embed/>
              </p:oleObj>
            </a:graphicData>
          </a:graphic>
        </p:graphicFrame>
        <p:graphicFrame>
          <p:nvGraphicFramePr>
            <p:cNvPr id="41" name="Object 19"/>
            <p:cNvGraphicFramePr>
              <a:graphicFrameLocks noChangeAspect="1"/>
            </p:cNvGraphicFramePr>
            <p:nvPr/>
          </p:nvGraphicFramePr>
          <p:xfrm>
            <a:off x="1741847" y="4157262"/>
            <a:ext cx="448068" cy="424435"/>
          </p:xfrm>
          <a:graphic>
            <a:graphicData uri="http://schemas.openxmlformats.org/presentationml/2006/ole">
              <p:oleObj spid="_x0000_s74769" name="Equation" r:id="rId18" imgW="228600" imgH="215640" progId="Equation.3">
                <p:embed/>
              </p:oleObj>
            </a:graphicData>
          </a:graphic>
        </p:graphicFrame>
        <p:graphicFrame>
          <p:nvGraphicFramePr>
            <p:cNvPr id="42" name="Object 20"/>
            <p:cNvGraphicFramePr>
              <a:graphicFrameLocks noChangeAspect="1"/>
            </p:cNvGraphicFramePr>
            <p:nvPr/>
          </p:nvGraphicFramePr>
          <p:xfrm>
            <a:off x="6494377" y="4157262"/>
            <a:ext cx="521926" cy="424435"/>
          </p:xfrm>
          <a:graphic>
            <a:graphicData uri="http://schemas.openxmlformats.org/presentationml/2006/ole">
              <p:oleObj spid="_x0000_s74770" name="Equation" r:id="rId19" imgW="266400" imgH="215640" progId="Equation.3">
                <p:embed/>
              </p:oleObj>
            </a:graphicData>
          </a:graphic>
        </p:graphicFrame>
      </p:grpSp>
      <p:sp>
        <p:nvSpPr>
          <p:cNvPr id="47" name="Content Placeholder 53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b="1" dirty="0" smtClean="0"/>
              <a:t>Exp. 2: injection of sine waves into o</a:t>
            </a:r>
            <a:r>
              <a:rPr lang="it-IT" b="1" baseline="-25000" dirty="0" smtClean="0"/>
              <a:t>i,12</a:t>
            </a:r>
            <a:endParaRPr lang="it-IT" b="1" dirty="0" smtClean="0"/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injection into </a:t>
            </a:r>
            <a:r>
              <a:rPr lang="it-IT" i="1" dirty="0" smtClean="0"/>
              <a:t>o</a:t>
            </a:r>
            <a:r>
              <a:rPr lang="it-IT" baseline="-25000" dirty="0" smtClean="0"/>
              <a:t>i,1</a:t>
            </a:r>
            <a:r>
              <a:rPr lang="it-IT" dirty="0" smtClean="0"/>
              <a:t> produces capacitive actuation on TM</a:t>
            </a:r>
            <a:r>
              <a:rPr lang="it-IT" baseline="-25000" dirty="0" smtClean="0"/>
              <a:t>2</a:t>
            </a:r>
          </a:p>
          <a:p>
            <a:pPr>
              <a:buFont typeface="Wingdings" pitchFamily="2" charset="2"/>
              <a:buChar char="§"/>
            </a:pPr>
            <a:r>
              <a:rPr lang="it-IT" i="1" dirty="0" smtClean="0"/>
              <a:t>o</a:t>
            </a:r>
            <a:r>
              <a:rPr lang="it-IT" baseline="-25000" dirty="0" smtClean="0"/>
              <a:t>1</a:t>
            </a:r>
            <a:r>
              <a:rPr lang="it-IT" dirty="0" smtClean="0"/>
              <a:t> shows negligible signal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allows for the identification of: </a:t>
            </a:r>
            <a:r>
              <a:rPr lang="it-IT" i="1" dirty="0" smtClean="0"/>
              <a:t>A</a:t>
            </a:r>
            <a:r>
              <a:rPr lang="it-IT" baseline="-25000" dirty="0" smtClean="0"/>
              <a:t>sus</a:t>
            </a:r>
            <a:r>
              <a:rPr lang="it-IT" dirty="0" smtClean="0"/>
              <a:t>, </a:t>
            </a:r>
            <a:r>
              <a:rPr lang="el-GR" i="1" dirty="0" smtClean="0"/>
              <a:t>ω</a:t>
            </a:r>
            <a:r>
              <a:rPr lang="it-IT" baseline="-25000" dirty="0" smtClean="0"/>
              <a:t>12</a:t>
            </a:r>
            <a:r>
              <a:rPr lang="it-IT" baseline="30000" dirty="0" smtClean="0"/>
              <a:t>2</a:t>
            </a:r>
            <a:r>
              <a:rPr lang="it-IT" dirty="0" smtClean="0"/>
              <a:t>, </a:t>
            </a:r>
            <a:r>
              <a:rPr lang="el-GR" dirty="0" smtClean="0"/>
              <a:t>Δ</a:t>
            </a:r>
            <a:r>
              <a:rPr lang="it-IT" dirty="0" smtClean="0"/>
              <a:t>t</a:t>
            </a:r>
            <a:r>
              <a:rPr lang="it-IT" baseline="-25000" dirty="0" smtClean="0"/>
              <a:t>2</a:t>
            </a:r>
            <a:r>
              <a:rPr lang="it-IT" dirty="0" smtClean="0"/>
              <a:t>, S</a:t>
            </a:r>
            <a:r>
              <a:rPr lang="it-IT" baseline="-25000" dirty="0" smtClean="0"/>
              <a:t>21</a:t>
            </a:r>
            <a:endParaRPr lang="it-IT" baseline="-25000" dirty="0"/>
          </a:p>
        </p:txBody>
      </p:sp>
      <p:sp>
        <p:nvSpPr>
          <p:cNvPr id="48" name="Rectangle 47"/>
          <p:cNvSpPr/>
          <p:nvPr/>
        </p:nvSpPr>
        <p:spPr>
          <a:xfrm>
            <a:off x="7532279" y="4069121"/>
            <a:ext cx="28803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Parameter estimation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33</a:t>
            </a:fld>
            <a:endParaRPr lang="it-IT" dirty="0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76338" y="1196752"/>
            <a:ext cx="4495662" cy="3124141"/>
            <a:chOff x="-28976" y="102984"/>
            <a:chExt cx="9241825" cy="6422361"/>
          </a:xfrm>
        </p:grpSpPr>
        <p:graphicFrame>
          <p:nvGraphicFramePr>
            <p:cNvPr id="7" name="Object 9"/>
            <p:cNvGraphicFramePr>
              <a:graphicFrameLocks noChangeAspect="1"/>
            </p:cNvGraphicFramePr>
            <p:nvPr/>
          </p:nvGraphicFramePr>
          <p:xfrm>
            <a:off x="7133224" y="2348880"/>
            <a:ext cx="2079625" cy="1438275"/>
          </p:xfrm>
          <a:graphic>
            <a:graphicData uri="http://schemas.openxmlformats.org/presentationml/2006/ole">
              <p:oleObj spid="_x0000_s76802" name="Equation" r:id="rId3" imgW="660240" imgH="457200" progId="Equation.3">
                <p:embed/>
              </p:oleObj>
            </a:graphicData>
          </a:graphic>
        </p:graphicFrame>
        <p:graphicFrame>
          <p:nvGraphicFramePr>
            <p:cNvPr id="8" name="Object 13"/>
            <p:cNvGraphicFramePr>
              <a:graphicFrameLocks noChangeAspect="1"/>
            </p:cNvGraphicFramePr>
            <p:nvPr/>
          </p:nvGraphicFramePr>
          <p:xfrm>
            <a:off x="-28976" y="102984"/>
            <a:ext cx="3600450" cy="5040313"/>
          </p:xfrm>
          <a:graphic>
            <a:graphicData uri="http://schemas.openxmlformats.org/presentationml/2006/ole">
              <p:oleObj spid="_x0000_s76803" name="Equation" r:id="rId4" imgW="1143000" imgH="1600200" progId="Equation.3">
                <p:embed/>
              </p:oleObj>
            </a:graphicData>
          </a:graphic>
        </p:graphicFrame>
        <p:graphicFrame>
          <p:nvGraphicFramePr>
            <p:cNvPr id="9" name="Object 14"/>
            <p:cNvGraphicFramePr>
              <a:graphicFrameLocks noChangeAspect="1"/>
            </p:cNvGraphicFramePr>
            <p:nvPr/>
          </p:nvGraphicFramePr>
          <p:xfrm>
            <a:off x="3491879" y="122956"/>
            <a:ext cx="3721101" cy="6402389"/>
          </p:xfrm>
          <a:graphic>
            <a:graphicData uri="http://schemas.openxmlformats.org/presentationml/2006/ole">
              <p:oleObj spid="_x0000_s76804" name="Equation" r:id="rId5" imgW="1180800" imgH="2031840" progId="Equation.3">
                <p:embed/>
              </p:oleObj>
            </a:graphicData>
          </a:graphic>
        </p:graphicFrame>
        <p:cxnSp>
          <p:nvCxnSpPr>
            <p:cNvPr id="10" name="Straight Connector 9"/>
            <p:cNvCxnSpPr/>
            <p:nvPr/>
          </p:nvCxnSpPr>
          <p:spPr>
            <a:xfrm>
              <a:off x="2555776" y="2060848"/>
              <a:ext cx="2376264" cy="108012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49"/>
            <p:cNvGrpSpPr>
              <a:grpSpLocks noChangeAspect="1"/>
            </p:cNvGrpSpPr>
            <p:nvPr/>
          </p:nvGrpSpPr>
          <p:grpSpPr>
            <a:xfrm>
              <a:off x="4950608" y="2934223"/>
              <a:ext cx="735420" cy="782809"/>
              <a:chOff x="7524329" y="1484784"/>
              <a:chExt cx="1080120" cy="1149720"/>
            </a:xfrm>
          </p:grpSpPr>
          <p:sp>
            <p:nvSpPr>
              <p:cNvPr id="12" name="Oval 11"/>
              <p:cNvSpPr>
                <a:spLocks noChangeAspect="1"/>
              </p:cNvSpPr>
              <p:nvPr/>
            </p:nvSpPr>
            <p:spPr>
              <a:xfrm>
                <a:off x="7524329" y="1554264"/>
                <a:ext cx="1080120" cy="10802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540000">
                <a:off x="8028496" y="1484784"/>
                <a:ext cx="136752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rot="21300000">
                <a:off x="8028400" y="1554893"/>
                <a:ext cx="72000" cy="240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>
              <a:off x="2843808" y="3356992"/>
              <a:ext cx="2016224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915816" y="3573016"/>
              <a:ext cx="2016224" cy="108012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292080" y="2132856"/>
              <a:ext cx="0" cy="72008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292080" y="3861048"/>
              <a:ext cx="0" cy="72008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5796136" y="3356992"/>
              <a:ext cx="1656184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Oval 25"/>
          <p:cNvSpPr/>
          <p:nvPr/>
        </p:nvSpPr>
        <p:spPr>
          <a:xfrm>
            <a:off x="1656746" y="3128979"/>
            <a:ext cx="2016224" cy="12714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TextBox 45"/>
          <p:cNvSpPr txBox="1"/>
          <p:nvPr/>
        </p:nvSpPr>
        <p:spPr>
          <a:xfrm>
            <a:off x="4679504" y="1196752"/>
            <a:ext cx="4429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Non-linear optimization:</a:t>
            </a:r>
          </a:p>
          <a:p>
            <a:pPr>
              <a:buFont typeface="Wingdings" pitchFamily="2" charset="2"/>
              <a:buChar char="§"/>
            </a:pPr>
            <a:r>
              <a:rPr lang="en-US" sz="2000" i="1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Courier New" pitchFamily="49" charset="0"/>
              </a:rPr>
              <a:t>preconditioned conjugate gradient search</a:t>
            </a:r>
            <a:r>
              <a:rPr lang="en-US" sz="2000" dirty="0" smtClean="0">
                <a:latin typeface="Calibri" pitchFamily="34" charset="0"/>
                <a:cs typeface="Courier New" pitchFamily="49" charset="0"/>
              </a:rPr>
              <a:t> explores the parameter space to large scales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Courier New" pitchFamily="49" charset="0"/>
              </a:rPr>
              <a:t>derivative-free simplex</a:t>
            </a:r>
            <a:r>
              <a:rPr lang="en-US" sz="2000" dirty="0" smtClean="0">
                <a:latin typeface="Calibri" pitchFamily="34" charset="0"/>
                <a:cs typeface="Courier New" pitchFamily="49" charset="0"/>
              </a:rPr>
              <a:t> improves the numerical accuracy locally</a:t>
            </a:r>
          </a:p>
          <a:p>
            <a:endParaRPr lang="en-US" sz="2000" dirty="0" smtClean="0">
              <a:latin typeface="Calibri" pitchFamily="34" charset="0"/>
              <a:cs typeface="Courier New" pitchFamily="49" charset="0"/>
            </a:endParaRPr>
          </a:p>
          <a:p>
            <a:r>
              <a:rPr lang="en-US" sz="2000" u="sng" dirty="0" smtClean="0">
                <a:latin typeface="Calibri" pitchFamily="34" charset="0"/>
                <a:cs typeface="Courier New" pitchFamily="49" charset="0"/>
              </a:rPr>
              <a:t>Method extensively validated through Monte Carlo simulations</a:t>
            </a:r>
            <a:endParaRPr lang="it-IT" sz="2000" u="sng" dirty="0">
              <a:latin typeface="Calibri" pitchFamily="34" charset="0"/>
              <a:cs typeface="Courier New" pitchFamily="49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634536" y="4859868"/>
            <a:ext cx="6113928" cy="1521460"/>
            <a:chOff x="2778552" y="2915652"/>
            <a:chExt cx="6113928" cy="1521460"/>
          </a:xfrm>
        </p:grpSpPr>
        <p:grpSp>
          <p:nvGrpSpPr>
            <p:cNvPr id="23" name="Group 32"/>
            <p:cNvGrpSpPr/>
            <p:nvPr/>
          </p:nvGrpSpPr>
          <p:grpSpPr>
            <a:xfrm>
              <a:off x="2778552" y="2915652"/>
              <a:ext cx="5897904" cy="1521460"/>
              <a:chOff x="2295282" y="3203684"/>
              <a:chExt cx="5897904" cy="1521460"/>
            </a:xfrm>
          </p:grpSpPr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295282" y="3203684"/>
                <a:ext cx="4522614" cy="7200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11960" y="4037967"/>
                <a:ext cx="3981226" cy="3898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9" name="Straight Arrow Connector 18"/>
              <p:cNvCxnSpPr>
                <a:endCxn id="28" idx="1"/>
              </p:cNvCxnSpPr>
              <p:nvPr/>
            </p:nvCxnSpPr>
            <p:spPr>
              <a:xfrm rot="16200000" flipH="1">
                <a:off x="3697230" y="3718163"/>
                <a:ext cx="525405" cy="504056"/>
              </a:xfrm>
              <a:prstGeom prst="bentConnector2">
                <a:avLst/>
              </a:prstGeom>
              <a:ln w="25400">
                <a:solidFill>
                  <a:schemeClr val="tx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4211960" y="4355812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>
                    <a:latin typeface="Calibri" pitchFamily="34" charset="0"/>
                    <a:cs typeface="Courier New" pitchFamily="49" charset="0"/>
                  </a:rPr>
                  <a:t>residuals</a:t>
                </a:r>
                <a:endParaRPr lang="it-IT" dirty="0">
                  <a:latin typeface="Calibri" pitchFamily="34" charset="0"/>
                  <a:cs typeface="Courier New" pitchFamily="49" charset="0"/>
                </a:endParaRPr>
              </a:p>
            </p:txBody>
          </p:sp>
        </p:grpSp>
        <p:cxnSp>
          <p:nvCxnSpPr>
            <p:cNvPr id="24" name="Straight Arrow Connector 18"/>
            <p:cNvCxnSpPr>
              <a:endCxn id="25" idx="1"/>
            </p:cNvCxnSpPr>
            <p:nvPr/>
          </p:nvCxnSpPr>
          <p:spPr>
            <a:xfrm>
              <a:off x="5292080" y="3429000"/>
              <a:ext cx="648072" cy="184666"/>
            </a:xfrm>
            <a:prstGeom prst="bentConnector3">
              <a:avLst>
                <a:gd name="adj1" fmla="val 29"/>
              </a:avLst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940152" y="3429000"/>
              <a:ext cx="2952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Calibri" pitchFamily="34" charset="0"/>
                  <a:cs typeface="Courier New" pitchFamily="49" charset="0"/>
                </a:rPr>
                <a:t>cross-PSD matrix</a:t>
              </a:r>
              <a:endParaRPr lang="it-IT" dirty="0">
                <a:latin typeface="Calibri" pitchFamily="34" charset="0"/>
                <a:cs typeface="Courier New" pitchFamily="49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07504" y="4582289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latin typeface="Calibri" pitchFamily="34" charset="0"/>
                <a:cs typeface="Courier New" pitchFamily="49" charset="0"/>
              </a:rPr>
              <a:t>Joint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(multi-experiment/multi-outputs) </a:t>
            </a:r>
            <a:r>
              <a:rPr lang="it-IT" sz="2000" b="1" dirty="0" smtClean="0">
                <a:latin typeface="Calibri" pitchFamily="34" charset="0"/>
                <a:cs typeface="Courier New" pitchFamily="49" charset="0"/>
              </a:rPr>
              <a:t>log-likelihood 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for the problem</a:t>
            </a:r>
            <a:endParaRPr lang="it-IT" sz="2000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6" grpId="0"/>
      <p:bldP spid="3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625776"/>
            <a:ext cx="5004048" cy="267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Non-Gaussianities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34</a:t>
            </a:fld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412776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Investigated the case of non-gaussianities (glitches) in the readout producing fat tails in the statistics (strong excess kurtosis) 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852936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Regularize the log-likelihood with a weighting function</a:t>
            </a: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6705" y="4149080"/>
            <a:ext cx="181714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683568" y="5229200"/>
            <a:ext cx="8352928" cy="1176838"/>
            <a:chOff x="2051720" y="3861048"/>
            <a:chExt cx="8352928" cy="1176838"/>
          </a:xfrm>
        </p:grpSpPr>
        <p:pic>
          <p:nvPicPr>
            <p:cNvPr id="8601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51720" y="3861048"/>
              <a:ext cx="2707993" cy="1176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4716016" y="3899148"/>
              <a:ext cx="56886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>
                  <a:latin typeface="Calibri" pitchFamily="34" charset="0"/>
                  <a:cs typeface="Courier New" pitchFamily="49" charset="0"/>
                </a:rPr>
                <a:t>mean squared dev. (aka, “ordinary least squares”), Gaussian distr.</a:t>
              </a:r>
              <a:endParaRPr lang="it-IT" sz="1600" dirty="0">
                <a:latin typeface="Calibri" pitchFamily="34" charset="0"/>
                <a:cs typeface="Courier New" pitchFamily="49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16016" y="4296053"/>
              <a:ext cx="5364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>
                  <a:latin typeface="Calibri" pitchFamily="34" charset="0"/>
                  <a:cs typeface="Courier New" pitchFamily="49" charset="0"/>
                </a:rPr>
                <a:t>abs. deviation, log-normal distr.</a:t>
              </a:r>
              <a:endParaRPr lang="it-IT" sz="1600" dirty="0">
                <a:latin typeface="Calibri" pitchFamily="34" charset="0"/>
                <a:cs typeface="Courier New" pitchFamily="49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16016" y="4653136"/>
              <a:ext cx="540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>
                  <a:latin typeface="Calibri" pitchFamily="34" charset="0"/>
                  <a:cs typeface="Courier New" pitchFamily="49" charset="0"/>
                </a:rPr>
                <a:t>log. deviation, Lorentzian distr.</a:t>
              </a:r>
              <a:endParaRPr lang="it-IT" sz="1600" dirty="0">
                <a:latin typeface="Calibri" pitchFamily="34" charset="0"/>
                <a:cs typeface="Courier New" pitchFamily="49" charset="0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7164288" y="4337808"/>
            <a:ext cx="1080120" cy="576064"/>
          </a:xfrm>
          <a:prstGeom prst="ellips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TextBox 15"/>
          <p:cNvSpPr txBox="1"/>
          <p:nvPr/>
        </p:nvSpPr>
        <p:spPr>
          <a:xfrm>
            <a:off x="4427984" y="2204864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dirty="0" smtClean="0">
                <a:cs typeface="Courier New" pitchFamily="49" charset="0"/>
              </a:rPr>
              <a:t>Better weighting for large deviations than squared and abs dev.</a:t>
            </a:r>
            <a:endParaRPr lang="it-IT" sz="2000" dirty="0">
              <a:cs typeface="Courier New" pitchFamily="49" charset="0"/>
            </a:endParaRPr>
          </a:p>
        </p:txBody>
      </p:sp>
      <p:cxnSp>
        <p:nvCxnSpPr>
          <p:cNvPr id="18" name="Curved Connector 17"/>
          <p:cNvCxnSpPr>
            <a:stCxn id="16" idx="3"/>
            <a:endCxn id="15" idx="6"/>
          </p:cNvCxnSpPr>
          <p:nvPr/>
        </p:nvCxnSpPr>
        <p:spPr>
          <a:xfrm flipH="1">
            <a:off x="8244408" y="2558807"/>
            <a:ext cx="360040" cy="2067033"/>
          </a:xfrm>
          <a:prstGeom prst="curvedConnector3">
            <a:avLst>
              <a:gd name="adj1" fmla="val -112771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302" y="963312"/>
            <a:ext cx="4857326" cy="259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8059" y="994376"/>
            <a:ext cx="5000485" cy="257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Non-Gaussianities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35</a:t>
            </a:fld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3131840" y="14127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latin typeface="Calibri" pitchFamily="34" charset="0"/>
                <a:cs typeface="Courier New" pitchFamily="49" charset="0"/>
              </a:rPr>
              <a:t>o</a:t>
            </a: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12</a:t>
            </a:r>
            <a:endParaRPr lang="it-IT" baseline="-25000" dirty="0">
              <a:latin typeface="Calibri" pitchFamily="34" charset="0"/>
              <a:cs typeface="Courier New" pitchFamily="49" charset="0"/>
            </a:endParaRP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573016"/>
            <a:ext cx="590086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620688" y="5517232"/>
            <a:ext cx="7523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el-GR" sz="2000" i="1" dirty="0" smtClean="0">
                <a:latin typeface="Calibri" pitchFamily="34" charset="0"/>
                <a:cs typeface="Courier New" pitchFamily="49" charset="0"/>
              </a:rPr>
              <a:t>χ</a:t>
            </a:r>
            <a:r>
              <a:rPr lang="it-IT" sz="2000" baseline="30000" dirty="0" smtClean="0">
                <a:latin typeface="Calibri" pitchFamily="34" charset="0"/>
                <a:cs typeface="Courier New" pitchFamily="49" charset="0"/>
              </a:rPr>
              <a:t>2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regularizes toward ~1</a:t>
            </a:r>
            <a:endParaRPr lang="it-IT" sz="2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20688" y="5879013"/>
            <a:ext cx="7523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the parameter bias, in average, tends to &lt;3</a:t>
            </a:r>
          </a:p>
          <a:p>
            <a:pPr>
              <a:buFont typeface="Wingdings" pitchFamily="2" charset="2"/>
              <a:buChar char="§"/>
            </a:pPr>
            <a:endParaRPr lang="it-IT" sz="2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895440" y="3970944"/>
            <a:ext cx="72008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 21"/>
          <p:cNvSpPr/>
          <p:nvPr/>
        </p:nvSpPr>
        <p:spPr>
          <a:xfrm>
            <a:off x="6423736" y="4149080"/>
            <a:ext cx="394160" cy="1296144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4611" y="3212976"/>
            <a:ext cx="3751925" cy="200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Under-performing actuators </a:t>
            </a:r>
            <a:br>
              <a:rPr lang="it-IT" dirty="0" smtClean="0"/>
            </a:br>
            <a:r>
              <a:rPr lang="it-IT" dirty="0" smtClean="0"/>
              <a:t>under-estimated couplings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36</a:t>
            </a:fld>
            <a:endParaRPr lang="it-IT" dirty="0"/>
          </a:p>
        </p:txBody>
      </p:sp>
      <p:pic>
        <p:nvPicPr>
          <p:cNvPr id="809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3356992"/>
            <a:ext cx="5805483" cy="2212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1700808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Investigated the case of a miscalibrated LPF mission, in which: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132856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the TM couplings are stronger than one may expect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2522513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the (thruster and capacitive) actuators have an appreciable loss of efficiency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403648" y="3645024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 14"/>
          <p:cNvSpPr/>
          <p:nvPr/>
        </p:nvSpPr>
        <p:spPr>
          <a:xfrm>
            <a:off x="4283968" y="3645024"/>
            <a:ext cx="504056" cy="57606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 15"/>
          <p:cNvSpPr/>
          <p:nvPr/>
        </p:nvSpPr>
        <p:spPr>
          <a:xfrm>
            <a:off x="1540282" y="4405580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 16"/>
          <p:cNvSpPr/>
          <p:nvPr/>
        </p:nvSpPr>
        <p:spPr>
          <a:xfrm>
            <a:off x="4283968" y="4405580"/>
            <a:ext cx="504056" cy="57606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extBox 17"/>
          <p:cNvSpPr txBox="1"/>
          <p:nvPr/>
        </p:nvSpPr>
        <p:spPr>
          <a:xfrm>
            <a:off x="323528" y="5622339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The parameter bias reduces from 10</a:t>
            </a:r>
            <a:r>
              <a:rPr lang="it-IT" sz="2400" b="1" baseline="30000" dirty="0" smtClean="0">
                <a:latin typeface="Calibri" pitchFamily="34" charset="0"/>
                <a:cs typeface="Courier New" pitchFamily="49" charset="0"/>
              </a:rPr>
              <a:t>3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-10</a:t>
            </a:r>
            <a:r>
              <a:rPr lang="it-IT" sz="2400" b="1" baseline="30000" dirty="0" smtClean="0">
                <a:latin typeface="Calibri" pitchFamily="34" charset="0"/>
                <a:cs typeface="Courier New" pitchFamily="49" charset="0"/>
              </a:rPr>
              <a:t>4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el-GR" sz="2400" b="1" i="1" dirty="0" smtClean="0">
                <a:latin typeface="Calibri" pitchFamily="34" charset="0"/>
                <a:cs typeface="Courier New" pitchFamily="49" charset="0"/>
              </a:rPr>
              <a:t>σ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 to &lt;2 and </a:t>
            </a:r>
          </a:p>
          <a:p>
            <a:pPr algn="ctr"/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the </a:t>
            </a:r>
            <a:r>
              <a:rPr lang="it-IT" sz="2400" b="1" i="1" dirty="0" smtClean="0">
                <a:latin typeface="Calibri" pitchFamily="34" charset="0"/>
                <a:cs typeface="Courier New" pitchFamily="49" charset="0"/>
              </a:rPr>
              <a:t>χ</a:t>
            </a:r>
            <a:r>
              <a:rPr lang="it-IT" sz="2400" b="1" baseline="30000" dirty="0" smtClean="0">
                <a:latin typeface="Calibri" pitchFamily="34" charset="0"/>
                <a:cs typeface="Courier New" pitchFamily="49" charset="0"/>
              </a:rPr>
              <a:t>2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 from ~10</a:t>
            </a:r>
            <a:r>
              <a:rPr lang="it-IT" sz="2400" b="1" baseline="30000" dirty="0" smtClean="0">
                <a:latin typeface="Calibri" pitchFamily="34" charset="0"/>
                <a:cs typeface="Courier New" pitchFamily="49" charset="0"/>
              </a:rPr>
              <a:t>5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 to ~1</a:t>
            </a:r>
            <a:endParaRPr lang="it-IT" sz="2400" b="1" baseline="30000" dirty="0" smtClean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5" grpId="0" animBg="1"/>
      <p:bldP spid="16" grpId="0" animBg="1"/>
      <p:bldP spid="17" grpId="0" animBg="1"/>
      <p:bldP spid="1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5064"/>
            <a:ext cx="4713333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0666" y="1485064"/>
            <a:ext cx="4713334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61048"/>
            <a:ext cx="4713333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861048"/>
            <a:ext cx="4713333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Under-performing actuators </a:t>
            </a:r>
            <a:br>
              <a:rPr lang="it-IT" dirty="0" smtClean="0"/>
            </a:br>
            <a:r>
              <a:rPr lang="it-IT" dirty="0" smtClean="0"/>
              <a:t>under-estimated couplings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37</a:t>
            </a:fld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3851920" y="1340768"/>
            <a:ext cx="327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Exp. 1 residuals</a:t>
            </a:r>
            <a:endParaRPr lang="it-IT" sz="2000" baseline="30000" dirty="0" smtClean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3717032"/>
            <a:ext cx="327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Exp. 2 residuals</a:t>
            </a:r>
            <a:endParaRPr lang="it-IT" sz="2000" baseline="30000" dirty="0" smtClean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357570" y="2140171"/>
            <a:ext cx="0" cy="6685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357570" y="4241560"/>
            <a:ext cx="0" cy="9361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915019" y="2450148"/>
            <a:ext cx="0" cy="4027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48264" y="1700808"/>
            <a:ext cx="327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~3 orders of </a:t>
            </a:r>
          </a:p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magnitude</a:t>
            </a:r>
            <a:endParaRPr lang="it-IT" baseline="30000" dirty="0" smtClean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0080" y="1700808"/>
            <a:ext cx="327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~2 orders of </a:t>
            </a:r>
          </a:p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magnitude</a:t>
            </a:r>
            <a:endParaRPr lang="it-IT" baseline="30000" dirty="0" smtClean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467544" y="2623543"/>
            <a:ext cx="3775998" cy="382702"/>
            <a:chOff x="467544" y="3622363"/>
            <a:chExt cx="3775998" cy="382702"/>
          </a:xfrm>
        </p:grpSpPr>
        <p:grpSp>
          <p:nvGrpSpPr>
            <p:cNvPr id="41" name="Group 40"/>
            <p:cNvGrpSpPr>
              <a:grpSpLocks noChangeAspect="1"/>
            </p:cNvGrpSpPr>
            <p:nvPr/>
          </p:nvGrpSpPr>
          <p:grpSpPr>
            <a:xfrm>
              <a:off x="467544" y="3622363"/>
              <a:ext cx="3775998" cy="382702"/>
              <a:chOff x="971600" y="3645025"/>
              <a:chExt cx="3082696" cy="312435"/>
            </a:xfrm>
          </p:grpSpPr>
          <p:pic>
            <p:nvPicPr>
              <p:cNvPr id="8806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71600" y="3645025"/>
                <a:ext cx="3082696" cy="312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3203848" y="3657724"/>
                <a:ext cx="288032" cy="288032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635896" y="3659654"/>
                <a:ext cx="333830" cy="288032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001455" y="3659654"/>
                <a:ext cx="217674" cy="288032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48" name="Rectangle 47"/>
            <p:cNvSpPr/>
            <p:nvPr/>
          </p:nvSpPr>
          <p:spPr>
            <a:xfrm>
              <a:off x="492944" y="3645903"/>
              <a:ext cx="406648" cy="352811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Equivalent acceleration noise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38</a:t>
            </a:fld>
            <a:endParaRPr lang="it-IT" dirty="0"/>
          </a:p>
        </p:txBody>
      </p:sp>
      <p:sp>
        <p:nvSpPr>
          <p:cNvPr id="16" name="TextBox 15"/>
          <p:cNvSpPr txBox="1"/>
          <p:nvPr/>
        </p:nvSpPr>
        <p:spPr>
          <a:xfrm>
            <a:off x="251520" y="1268760"/>
            <a:ext cx="86409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 smtClean="0">
                <a:latin typeface="Calibri" pitchFamily="34" charset="0"/>
                <a:cs typeface="Courier New" pitchFamily="49" charset="0"/>
              </a:rPr>
              <a:t>Inaccuracies in the estimated system parameters produce </a:t>
            </a:r>
            <a:r>
              <a:rPr lang="it-IT" sz="2600" b="1" dirty="0" smtClean="0">
                <a:latin typeface="Calibri" pitchFamily="34" charset="0"/>
                <a:cs typeface="Courier New" pitchFamily="49" charset="0"/>
              </a:rPr>
              <a:t>systematic errors</a:t>
            </a:r>
            <a:r>
              <a:rPr lang="it-IT" sz="2600" dirty="0" smtClean="0">
                <a:latin typeface="Calibri" pitchFamily="34" charset="0"/>
                <a:cs typeface="Courier New" pitchFamily="49" charset="0"/>
              </a:rPr>
              <a:t> in recovered equivalent acceleration noise</a:t>
            </a:r>
            <a:endParaRPr lang="it-IT" sz="26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0" y="206084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PSD matrix of the sensed relative motion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39952" y="3523074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“true” diff. operator, as with the perfect knowledge of the system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39952" y="3076511"/>
            <a:ext cx="500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inaccuracies of the diff. operator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22" name="Shape 21"/>
          <p:cNvCxnSpPr>
            <a:stCxn id="17" idx="1"/>
            <a:endCxn id="26" idx="0"/>
          </p:cNvCxnSpPr>
          <p:nvPr/>
        </p:nvCxnSpPr>
        <p:spPr>
          <a:xfrm rot="10800000" flipV="1">
            <a:off x="3378234" y="2245514"/>
            <a:ext cx="1193767" cy="393584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hape 31"/>
          <p:cNvCxnSpPr>
            <a:stCxn id="20" idx="1"/>
            <a:endCxn id="30" idx="2"/>
          </p:cNvCxnSpPr>
          <p:nvPr/>
        </p:nvCxnSpPr>
        <p:spPr>
          <a:xfrm rot="10800000">
            <a:off x="3087232" y="2994274"/>
            <a:ext cx="1052721" cy="851967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35"/>
          <p:cNvCxnSpPr>
            <a:stCxn id="21" idx="1"/>
            <a:endCxn id="29" idx="2"/>
          </p:cNvCxnSpPr>
          <p:nvPr/>
        </p:nvCxnSpPr>
        <p:spPr>
          <a:xfrm rot="10800000">
            <a:off x="3935498" y="2994273"/>
            <a:ext cx="204454" cy="266904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231740" y="4149080"/>
            <a:ext cx="6156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systematic errors in the estimated equivalent acceleration noise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43" name="Shape 42"/>
          <p:cNvCxnSpPr>
            <a:stCxn id="42" idx="1"/>
            <a:endCxn id="48" idx="2"/>
          </p:cNvCxnSpPr>
          <p:nvPr/>
        </p:nvCxnSpPr>
        <p:spPr>
          <a:xfrm rot="10800000">
            <a:off x="696268" y="2999894"/>
            <a:ext cx="1535472" cy="1333852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1520" y="4514344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Perform an estimation of the equivalent acceleration noise in a </a:t>
            </a:r>
            <a:r>
              <a:rPr lang="it-IT" sz="2400" u="sng" dirty="0" smtClean="0">
                <a:latin typeface="Calibri" pitchFamily="34" charset="0"/>
                <a:cs typeface="Courier New" pitchFamily="49" charset="0"/>
              </a:rPr>
              <a:t>miscalibrated LPF mission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(as in the previous example):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without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a system identification (@ initial guess)</a:t>
            </a:r>
          </a:p>
          <a:p>
            <a:pPr>
              <a:buFont typeface="Wingdings" pitchFamily="2" charset="2"/>
              <a:buChar char="§"/>
            </a:pPr>
            <a:r>
              <a:rPr lang="it-IT" sz="2400" i="1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with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a system identification (@ best-fit)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with the perfect knowledge of the system (@ true)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/>
      <p:bldP spid="42" grpId="0"/>
      <p:bldP spid="2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7202976" cy="385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Equivalent acceleration noise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39</a:t>
            </a:fld>
            <a:endParaRPr lang="it-IT" dirty="0"/>
          </a:p>
        </p:txBody>
      </p:sp>
      <p:sp>
        <p:nvSpPr>
          <p:cNvPr id="33" name="TextBox 32"/>
          <p:cNvSpPr txBox="1"/>
          <p:nvPr/>
        </p:nvSpPr>
        <p:spPr>
          <a:xfrm>
            <a:off x="0" y="501317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Thanks to system identification: 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the estimated acceleration recovers the “true” shape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improvement of a factor ~2 around 50 mHz</a:t>
            </a:r>
          </a:p>
          <a:p>
            <a:pPr>
              <a:buFont typeface="Wingdings" pitchFamily="2" charset="2"/>
              <a:buChar char="§"/>
            </a:pP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 improvement of a factor ~4 around 0.4 mHz</a:t>
            </a:r>
            <a:endParaRPr lang="it-IT" sz="2200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98896" y="169151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cs typeface="Courier New" pitchFamily="49" charset="0"/>
              </a:rPr>
              <a:t>Estimated</a:t>
            </a:r>
            <a:r>
              <a:rPr lang="it-IT" dirty="0" smtClean="0">
                <a:cs typeface="Courier New" pitchFamily="49" charset="0"/>
              </a:rPr>
              <a:t> differential acceleration noise</a:t>
            </a:r>
            <a:endParaRPr lang="it-IT" dirty="0">
              <a:cs typeface="Courier New" pitchFamily="49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072986" y="3346359"/>
            <a:ext cx="0" cy="43204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588224" y="1673513"/>
            <a:ext cx="2555776" cy="132343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Blue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estimated without sys. ident.</a:t>
            </a:r>
          </a:p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Dashed red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estimated with sys. ident.</a:t>
            </a:r>
          </a:p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Black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“true” shape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6004845" y="2341565"/>
            <a:ext cx="0" cy="28803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39752" y="31409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cs typeface="Courier New" pitchFamily="49" charset="0"/>
              </a:rPr>
              <a:t>Δ</a:t>
            </a:r>
            <a:r>
              <a:rPr lang="it-IT" dirty="0" smtClean="0">
                <a:cs typeface="Courier New" pitchFamily="49" charset="0"/>
              </a:rPr>
              <a:t>a</a:t>
            </a:r>
            <a:r>
              <a:rPr lang="en-US" dirty="0" smtClean="0">
                <a:cs typeface="Courier New" pitchFamily="49" charset="0"/>
              </a:rPr>
              <a:t>~</a:t>
            </a:r>
            <a:r>
              <a:rPr lang="it-IT" dirty="0" smtClean="0">
                <a:cs typeface="Courier New" pitchFamily="49" charset="0"/>
              </a:rPr>
              <a:t>1.5x10</a:t>
            </a:r>
            <a:r>
              <a:rPr lang="it-IT" baseline="30000" dirty="0" smtClean="0">
                <a:cs typeface="Courier New" pitchFamily="49" charset="0"/>
              </a:rPr>
              <a:t>-13</a:t>
            </a:r>
            <a:r>
              <a:rPr lang="it-IT" dirty="0" smtClean="0">
                <a:cs typeface="Courier New" pitchFamily="49" charset="0"/>
              </a:rPr>
              <a:t> m s</a:t>
            </a:r>
            <a:r>
              <a:rPr lang="it-IT" baseline="30000" dirty="0" smtClean="0">
                <a:cs typeface="Courier New" pitchFamily="49" charset="0"/>
              </a:rPr>
              <a:t>-2</a:t>
            </a:r>
            <a:r>
              <a:rPr lang="it-IT" dirty="0" smtClean="0">
                <a:cs typeface="Courier New" pitchFamily="49" charset="0"/>
              </a:rPr>
              <a:t> Hz</a:t>
            </a:r>
            <a:r>
              <a:rPr lang="it-IT" baseline="30000" dirty="0" smtClean="0">
                <a:cs typeface="Courier New" pitchFamily="49" charset="0"/>
              </a:rPr>
              <a:t>-1/2</a:t>
            </a:r>
            <a:endParaRPr lang="it-IT" baseline="30000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1008"/>
            <a:ext cx="4536214" cy="32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LISA, a space-borne GW detector</a:t>
            </a:r>
            <a:endParaRPr lang="it-IT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1520" y="1340768"/>
            <a:ext cx="4536504" cy="29809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sz="2600" dirty="0" smtClean="0"/>
              <a:t>LISA is the proposed ESA-NASA mission for GW astrophysics in 0.1 mHz – 0.1 Hz</a:t>
            </a:r>
            <a:endParaRPr lang="it-IT" sz="900" dirty="0" smtClean="0"/>
          </a:p>
          <a:p>
            <a:pPr>
              <a:buFont typeface="Wingdings" pitchFamily="2" charset="2"/>
              <a:buChar char="§"/>
            </a:pPr>
            <a:r>
              <a:rPr lang="it-IT" sz="1700" dirty="0" smtClean="0"/>
              <a:t>astrophysical sources at cosmological distances </a:t>
            </a:r>
          </a:p>
          <a:p>
            <a:pPr>
              <a:buFont typeface="Wingdings" pitchFamily="2" charset="2"/>
              <a:buChar char="§"/>
            </a:pPr>
            <a:r>
              <a:rPr lang="it-IT" sz="1700" dirty="0" smtClean="0"/>
              <a:t>merger of SMBHs in galactic nuclei</a:t>
            </a:r>
          </a:p>
          <a:p>
            <a:pPr>
              <a:buFont typeface="Wingdings" pitchFamily="2" charset="2"/>
              <a:buChar char="§"/>
            </a:pPr>
            <a:r>
              <a:rPr lang="it-IT" sz="1700" dirty="0" smtClean="0"/>
              <a:t>galactic binaries (spatially resolved and unresolved)</a:t>
            </a:r>
          </a:p>
          <a:p>
            <a:pPr>
              <a:buFont typeface="Wingdings" pitchFamily="2" charset="2"/>
              <a:buChar char="§"/>
            </a:pPr>
            <a:r>
              <a:rPr lang="it-IT" sz="1700" dirty="0" smtClean="0"/>
              <a:t>EMRIs</a:t>
            </a:r>
          </a:p>
          <a:p>
            <a:pPr>
              <a:buFont typeface="Wingdings" pitchFamily="2" charset="2"/>
              <a:buChar char="§"/>
            </a:pPr>
            <a:r>
              <a:rPr lang="it-IT" sz="1700" dirty="0" smtClean="0"/>
              <a:t>GW cosmic background radiation</a:t>
            </a:r>
          </a:p>
          <a:p>
            <a:pPr>
              <a:buNone/>
            </a:pPr>
            <a:r>
              <a:rPr lang="it-IT" sz="2000" dirty="0" smtClean="0"/>
              <a:t>  </a:t>
            </a:r>
          </a:p>
          <a:p>
            <a:pPr>
              <a:buNone/>
            </a:pPr>
            <a:endParaRPr lang="it-IT" sz="20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</a:t>
            </a:fld>
            <a:endParaRPr lang="it-IT" dirty="0"/>
          </a:p>
        </p:txBody>
      </p:sp>
      <p:grpSp>
        <p:nvGrpSpPr>
          <p:cNvPr id="74" name="Group 73"/>
          <p:cNvGrpSpPr>
            <a:grpSpLocks noChangeAspect="1"/>
          </p:cNvGrpSpPr>
          <p:nvPr/>
        </p:nvGrpSpPr>
        <p:grpSpPr>
          <a:xfrm>
            <a:off x="4860032" y="2780928"/>
            <a:ext cx="4104456" cy="3364917"/>
            <a:chOff x="4462013" y="2132856"/>
            <a:chExt cx="5006531" cy="4104456"/>
          </a:xfrm>
        </p:grpSpPr>
        <p:grpSp>
          <p:nvGrpSpPr>
            <p:cNvPr id="49" name="Group 48"/>
            <p:cNvGrpSpPr>
              <a:grpSpLocks noChangeAspect="1"/>
            </p:cNvGrpSpPr>
            <p:nvPr/>
          </p:nvGrpSpPr>
          <p:grpSpPr>
            <a:xfrm>
              <a:off x="4462013" y="3876261"/>
              <a:ext cx="5006531" cy="2361051"/>
              <a:chOff x="121152" y="2263224"/>
              <a:chExt cx="8881315" cy="4188376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914437" y="5373216"/>
                <a:ext cx="5294563" cy="1078384"/>
                <a:chOff x="1914437" y="5302944"/>
                <a:chExt cx="5294563" cy="1078384"/>
              </a:xfrm>
            </p:grpSpPr>
            <p:grpSp>
              <p:nvGrpSpPr>
                <p:cNvPr id="14" name="Group 67"/>
                <p:cNvGrpSpPr/>
                <p:nvPr/>
              </p:nvGrpSpPr>
              <p:grpSpPr>
                <a:xfrm>
                  <a:off x="1914437" y="5302944"/>
                  <a:ext cx="5294563" cy="1078384"/>
                  <a:chOff x="2448273" y="4653136"/>
                  <a:chExt cx="5294563" cy="1078384"/>
                </a:xfrm>
              </p:grpSpPr>
              <p:sp>
                <p:nvSpPr>
                  <p:cNvPr id="16" name="Rectangle 15"/>
                  <p:cNvSpPr/>
                  <p:nvPr/>
                </p:nvSpPr>
                <p:spPr>
                  <a:xfrm>
                    <a:off x="2448273" y="4653136"/>
                    <a:ext cx="1802684" cy="1078384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7" name="Rettangolo 9"/>
                  <p:cNvSpPr>
                    <a:spLocks noChangeAspect="1"/>
                  </p:cNvSpPr>
                  <p:nvPr/>
                </p:nvSpPr>
                <p:spPr bwMode="auto">
                  <a:xfrm>
                    <a:off x="2532284" y="4935700"/>
                    <a:ext cx="505492" cy="505548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>
                    <a:normAutofit fontScale="62500" lnSpcReduction="20000"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it-IT"/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3374771" y="4855333"/>
                    <a:ext cx="775088" cy="67399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5940152" y="4653136"/>
                    <a:ext cx="1802684" cy="1078384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0" name="Rettangolo 9"/>
                  <p:cNvSpPr>
                    <a:spLocks noChangeAspect="1"/>
                  </p:cNvSpPr>
                  <p:nvPr/>
                </p:nvSpPr>
                <p:spPr bwMode="auto">
                  <a:xfrm>
                    <a:off x="7153333" y="4936105"/>
                    <a:ext cx="505492" cy="505548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>
                    <a:normAutofit fontScale="62500" lnSpcReduction="20000"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it-IT"/>
                  </a:p>
                </p:txBody>
              </p:sp>
              <p:sp>
                <p:nvSpPr>
                  <p:cNvPr id="21" name="Rectangle 20"/>
                  <p:cNvSpPr/>
                  <p:nvPr/>
                </p:nvSpPr>
                <p:spPr>
                  <a:xfrm>
                    <a:off x="6041250" y="4855333"/>
                    <a:ext cx="775088" cy="67399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22" name="Connettore 2 23"/>
                  <p:cNvCxnSpPr/>
                  <p:nvPr/>
                </p:nvCxnSpPr>
                <p:spPr bwMode="auto">
                  <a:xfrm flipH="1">
                    <a:off x="4149859" y="5339227"/>
                    <a:ext cx="1891391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headEnd type="arrow"/>
                    <a:tailEnd type="none"/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Connettore 2 23"/>
                  <p:cNvCxnSpPr>
                    <a:endCxn id="18" idx="1"/>
                  </p:cNvCxnSpPr>
                  <p:nvPr/>
                </p:nvCxnSpPr>
                <p:spPr bwMode="auto">
                  <a:xfrm>
                    <a:off x="3037776" y="5192328"/>
                    <a:ext cx="336995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arrow"/>
                    <a:tailEnd type="none"/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Connettore 2 23"/>
                  <p:cNvCxnSpPr>
                    <a:endCxn id="21" idx="3"/>
                  </p:cNvCxnSpPr>
                  <p:nvPr/>
                </p:nvCxnSpPr>
                <p:spPr bwMode="auto">
                  <a:xfrm flipH="1">
                    <a:off x="6816338" y="5192328"/>
                    <a:ext cx="336995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arrow"/>
                    <a:tailEnd type="none"/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Connettore 2 23"/>
                <p:cNvCxnSpPr/>
                <p:nvPr/>
              </p:nvCxnSpPr>
              <p:spPr bwMode="auto">
                <a:xfrm flipH="1">
                  <a:off x="3619994" y="5701452"/>
                  <a:ext cx="1891391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prstDash val="dash"/>
                  <a:headEnd type="none"/>
                  <a:tailEnd type="arrow"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/>
            </p:nvGrpSpPr>
            <p:grpSpPr>
              <a:xfrm>
                <a:off x="121152" y="2263224"/>
                <a:ext cx="5294563" cy="1078384"/>
                <a:chOff x="1914437" y="5302944"/>
                <a:chExt cx="5294563" cy="1078384"/>
              </a:xfrm>
              <a:scene3d>
                <a:camera prst="orthographicFront">
                  <a:rot lat="0" lon="0" rev="3600000"/>
                </a:camera>
                <a:lightRig rig="threePt" dir="t"/>
              </a:scene3d>
            </p:grpSpPr>
            <p:grpSp>
              <p:nvGrpSpPr>
                <p:cNvPr id="26" name="Group 67"/>
                <p:cNvGrpSpPr/>
                <p:nvPr/>
              </p:nvGrpSpPr>
              <p:grpSpPr>
                <a:xfrm>
                  <a:off x="1914437" y="5302944"/>
                  <a:ext cx="5294563" cy="1078384"/>
                  <a:chOff x="2448273" y="4653136"/>
                  <a:chExt cx="5294563" cy="1078384"/>
                </a:xfrm>
              </p:grpSpPr>
              <p:sp>
                <p:nvSpPr>
                  <p:cNvPr id="28" name="Rectangle 27"/>
                  <p:cNvSpPr/>
                  <p:nvPr/>
                </p:nvSpPr>
                <p:spPr>
                  <a:xfrm>
                    <a:off x="2448273" y="4653136"/>
                    <a:ext cx="1802684" cy="1078384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9" name="Rettangolo 9"/>
                  <p:cNvSpPr>
                    <a:spLocks noChangeAspect="1"/>
                  </p:cNvSpPr>
                  <p:nvPr/>
                </p:nvSpPr>
                <p:spPr bwMode="auto">
                  <a:xfrm>
                    <a:off x="2532284" y="4935700"/>
                    <a:ext cx="505492" cy="505548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>
                    <a:normAutofit fontScale="62500" lnSpcReduction="20000"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it-IT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3374771" y="4855333"/>
                    <a:ext cx="775088" cy="67399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5940152" y="4653136"/>
                    <a:ext cx="1802684" cy="1078384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2" name="Rettangolo 9"/>
                  <p:cNvSpPr>
                    <a:spLocks noChangeAspect="1"/>
                  </p:cNvSpPr>
                  <p:nvPr/>
                </p:nvSpPr>
                <p:spPr bwMode="auto">
                  <a:xfrm>
                    <a:off x="7153333" y="4936105"/>
                    <a:ext cx="505492" cy="505548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>
                    <a:normAutofit fontScale="62500" lnSpcReduction="20000"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it-IT"/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6041250" y="4855333"/>
                    <a:ext cx="775088" cy="67399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34" name="Connettore 2 23"/>
                  <p:cNvCxnSpPr/>
                  <p:nvPr/>
                </p:nvCxnSpPr>
                <p:spPr bwMode="auto">
                  <a:xfrm flipH="1">
                    <a:off x="4149859" y="5339227"/>
                    <a:ext cx="1891391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headEnd type="arrow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Connettore 2 23"/>
                  <p:cNvCxnSpPr>
                    <a:endCxn id="30" idx="1"/>
                  </p:cNvCxnSpPr>
                  <p:nvPr/>
                </p:nvCxnSpPr>
                <p:spPr bwMode="auto">
                  <a:xfrm>
                    <a:off x="3037776" y="5192328"/>
                    <a:ext cx="336995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arrow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Connettore 2 23"/>
                  <p:cNvCxnSpPr>
                    <a:endCxn id="33" idx="3"/>
                  </p:cNvCxnSpPr>
                  <p:nvPr/>
                </p:nvCxnSpPr>
                <p:spPr bwMode="auto">
                  <a:xfrm flipH="1">
                    <a:off x="6816338" y="5192328"/>
                    <a:ext cx="336995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arrow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7" name="Connettore 2 23"/>
                <p:cNvCxnSpPr/>
                <p:nvPr/>
              </p:nvCxnSpPr>
              <p:spPr bwMode="auto">
                <a:xfrm flipH="1">
                  <a:off x="3619994" y="5701452"/>
                  <a:ext cx="1891391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prstDash val="dash"/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/>
              <p:cNvGrpSpPr/>
              <p:nvPr/>
            </p:nvGrpSpPr>
            <p:grpSpPr>
              <a:xfrm>
                <a:off x="3707904" y="2263224"/>
                <a:ext cx="5294563" cy="1078384"/>
                <a:chOff x="1914437" y="5302944"/>
                <a:chExt cx="5294563" cy="1078384"/>
              </a:xfrm>
              <a:scene3d>
                <a:camera prst="orthographicFront">
                  <a:rot lat="0" lon="0" rev="18000000"/>
                </a:camera>
                <a:lightRig rig="threePt" dir="t"/>
              </a:scene3d>
            </p:grpSpPr>
            <p:grpSp>
              <p:nvGrpSpPr>
                <p:cNvPr id="38" name="Group 67"/>
                <p:cNvGrpSpPr/>
                <p:nvPr/>
              </p:nvGrpSpPr>
              <p:grpSpPr>
                <a:xfrm>
                  <a:off x="1914437" y="5302944"/>
                  <a:ext cx="5294563" cy="1078384"/>
                  <a:chOff x="2448273" y="4653136"/>
                  <a:chExt cx="5294563" cy="1078384"/>
                </a:xfrm>
              </p:grpSpPr>
              <p:sp>
                <p:nvSpPr>
                  <p:cNvPr id="40" name="Rectangle 39"/>
                  <p:cNvSpPr/>
                  <p:nvPr/>
                </p:nvSpPr>
                <p:spPr>
                  <a:xfrm>
                    <a:off x="2448273" y="4653136"/>
                    <a:ext cx="1802684" cy="1078384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1" name="Rettangolo 9"/>
                  <p:cNvSpPr>
                    <a:spLocks noChangeAspect="1"/>
                  </p:cNvSpPr>
                  <p:nvPr/>
                </p:nvSpPr>
                <p:spPr bwMode="auto">
                  <a:xfrm>
                    <a:off x="2532284" y="4935700"/>
                    <a:ext cx="505492" cy="505548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>
                    <a:normAutofit fontScale="62500" lnSpcReduction="20000"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it-IT"/>
                  </a:p>
                </p:txBody>
              </p:sp>
              <p:sp>
                <p:nvSpPr>
                  <p:cNvPr id="42" name="Rectangle 41"/>
                  <p:cNvSpPr/>
                  <p:nvPr/>
                </p:nvSpPr>
                <p:spPr>
                  <a:xfrm>
                    <a:off x="3374771" y="4855333"/>
                    <a:ext cx="775088" cy="67399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5940152" y="4653136"/>
                    <a:ext cx="1802684" cy="1078384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4" name="Rettangolo 9"/>
                  <p:cNvSpPr>
                    <a:spLocks noChangeAspect="1"/>
                  </p:cNvSpPr>
                  <p:nvPr/>
                </p:nvSpPr>
                <p:spPr bwMode="auto">
                  <a:xfrm>
                    <a:off x="7153333" y="4936105"/>
                    <a:ext cx="505492" cy="505548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>
                    <a:normAutofit fontScale="62500" lnSpcReduction="20000"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it-IT"/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>
                  <a:xfrm>
                    <a:off x="6041250" y="4855333"/>
                    <a:ext cx="775088" cy="67399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46" name="Connettore 2 23"/>
                  <p:cNvCxnSpPr/>
                  <p:nvPr/>
                </p:nvCxnSpPr>
                <p:spPr bwMode="auto">
                  <a:xfrm flipH="1">
                    <a:off x="4149859" y="5339227"/>
                    <a:ext cx="1891391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headEnd type="arrow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Connettore 2 23"/>
                  <p:cNvCxnSpPr>
                    <a:endCxn id="42" idx="1"/>
                  </p:cNvCxnSpPr>
                  <p:nvPr/>
                </p:nvCxnSpPr>
                <p:spPr bwMode="auto">
                  <a:xfrm>
                    <a:off x="3037776" y="5192328"/>
                    <a:ext cx="336995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arrow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Connettore 2 23"/>
                  <p:cNvCxnSpPr>
                    <a:endCxn id="45" idx="3"/>
                  </p:cNvCxnSpPr>
                  <p:nvPr/>
                </p:nvCxnSpPr>
                <p:spPr bwMode="auto">
                  <a:xfrm flipH="1">
                    <a:off x="6816338" y="5192328"/>
                    <a:ext cx="336995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arrow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" name="Connettore 2 23"/>
                <p:cNvCxnSpPr/>
                <p:nvPr/>
              </p:nvCxnSpPr>
              <p:spPr bwMode="auto">
                <a:xfrm flipH="1">
                  <a:off x="3619994" y="5701452"/>
                  <a:ext cx="1891391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prstDash val="dash"/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0" name="TextBox 49"/>
            <p:cNvSpPr txBox="1"/>
            <p:nvPr/>
          </p:nvSpPr>
          <p:spPr>
            <a:xfrm>
              <a:off x="6336704" y="2298358"/>
              <a:ext cx="12596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 smtClean="0">
                  <a:cs typeface="Courier New" pitchFamily="49" charset="0"/>
                </a:rPr>
                <a:t>Test Mass</a:t>
              </a:r>
              <a:endParaRPr lang="it-IT" sz="1600" dirty="0">
                <a:cs typeface="Courier New" pitchFamily="49" charset="0"/>
              </a:endParaRPr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5796136" y="2169120"/>
              <a:ext cx="2339740" cy="234000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3" name="Straight Arrow Connector 52"/>
            <p:cNvCxnSpPr>
              <a:stCxn id="50" idx="2"/>
            </p:cNvCxnSpPr>
            <p:nvPr/>
          </p:nvCxnSpPr>
          <p:spPr>
            <a:xfrm flipH="1">
              <a:off x="6657860" y="2636911"/>
              <a:ext cx="308660" cy="26271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50" idx="2"/>
            </p:cNvCxnSpPr>
            <p:nvPr/>
          </p:nvCxnSpPr>
          <p:spPr>
            <a:xfrm>
              <a:off x="6966520" y="2636911"/>
              <a:ext cx="306177" cy="26271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6123056" y="3906855"/>
              <a:ext cx="1676644" cy="4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 smtClean="0">
                  <a:cs typeface="Courier New" pitchFamily="49" charset="0"/>
                </a:rPr>
                <a:t>Optical Bench</a:t>
              </a:r>
              <a:endParaRPr lang="it-IT" sz="1600" dirty="0">
                <a:cs typeface="Courier New" pitchFamily="49" charset="0"/>
              </a:endParaRPr>
            </a:p>
          </p:txBody>
        </p:sp>
        <p:cxnSp>
          <p:nvCxnSpPr>
            <p:cNvPr id="61" name="Straight Arrow Connector 60"/>
            <p:cNvCxnSpPr>
              <a:stCxn id="60" idx="0"/>
            </p:cNvCxnSpPr>
            <p:nvPr/>
          </p:nvCxnSpPr>
          <p:spPr>
            <a:xfrm flipH="1" flipV="1">
              <a:off x="6482192" y="3602296"/>
              <a:ext cx="479187" cy="30455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60" idx="0"/>
            </p:cNvCxnSpPr>
            <p:nvPr/>
          </p:nvCxnSpPr>
          <p:spPr>
            <a:xfrm flipV="1">
              <a:off x="6961379" y="3602296"/>
              <a:ext cx="486986" cy="30455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7668342" y="2132856"/>
              <a:ext cx="1800202" cy="4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>
                  <a:cs typeface="Courier New" pitchFamily="49" charset="0"/>
                </a:rPr>
                <a:t>SpaceCraft (SC)</a:t>
              </a:r>
              <a:endParaRPr lang="it-IT" sz="1600" dirty="0">
                <a:cs typeface="Courier New" pitchFamily="49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4932040" y="1340768"/>
            <a:ext cx="39604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dirty="0" smtClean="0">
                <a:cs typeface="Courier New" pitchFamily="49" charset="0"/>
              </a:rPr>
              <a:t>LISA measures the </a:t>
            </a:r>
            <a:r>
              <a:rPr lang="it-IT" sz="2200" b="1" dirty="0" smtClean="0">
                <a:cs typeface="Courier New" pitchFamily="49" charset="0"/>
              </a:rPr>
              <a:t>relative velocities</a:t>
            </a:r>
            <a:r>
              <a:rPr lang="it-IT" sz="2200" dirty="0" smtClean="0">
                <a:cs typeface="Courier New" pitchFamily="49" charset="0"/>
              </a:rPr>
              <a:t> between the Test Masses (TMs) as </a:t>
            </a:r>
          </a:p>
          <a:p>
            <a:pPr algn="ctr"/>
            <a:r>
              <a:rPr lang="it-IT" sz="2200" b="1" dirty="0" smtClean="0">
                <a:cs typeface="Courier New" pitchFamily="49" charset="0"/>
              </a:rPr>
              <a:t>Doppler frequency shifts</a:t>
            </a:r>
            <a:endParaRPr lang="it-IT" sz="2200" b="1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7200"/>
            <a:ext cx="7204685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Equivalent acceleration noise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40</a:t>
            </a:fld>
            <a:endParaRPr lang="it-IT" dirty="0"/>
          </a:p>
        </p:txBody>
      </p:sp>
      <p:sp>
        <p:nvSpPr>
          <p:cNvPr id="25" name="TextBox 24"/>
          <p:cNvSpPr txBox="1"/>
          <p:nvPr/>
        </p:nvSpPr>
        <p:spPr>
          <a:xfrm>
            <a:off x="997480" y="169151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cs typeface="Courier New" pitchFamily="49" charset="0"/>
              </a:rPr>
              <a:t>Estimated</a:t>
            </a:r>
            <a:r>
              <a:rPr lang="it-IT" dirty="0" smtClean="0">
                <a:cs typeface="Courier New" pitchFamily="49" charset="0"/>
              </a:rPr>
              <a:t> differential acceleration noise and </a:t>
            </a:r>
            <a:r>
              <a:rPr lang="it-IT" b="1" dirty="0" smtClean="0">
                <a:cs typeface="Courier New" pitchFamily="49" charset="0"/>
              </a:rPr>
              <a:t>models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501317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The agreement between estimated noise and models shows: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the models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explain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the estimated acceleration spectra</a:t>
            </a:r>
            <a:endParaRPr lang="it-IT" sz="2200" b="1" dirty="0" smtClean="0">
              <a:latin typeface="Calibri" pitchFamily="34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the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accuracy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of the noise generation</a:t>
            </a:r>
            <a:endParaRPr lang="it-IT" sz="2200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88224" y="1673513"/>
            <a:ext cx="2555776" cy="132343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Dashed green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estimated model without sys. ident.</a:t>
            </a:r>
          </a:p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Solid green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estimated model with sys. ident.</a:t>
            </a:r>
          </a:p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Solid black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“true” model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072986" y="3346359"/>
            <a:ext cx="0" cy="43204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004845" y="2341565"/>
            <a:ext cx="0" cy="28803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39752" y="31409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cs typeface="Courier New" pitchFamily="49" charset="0"/>
              </a:rPr>
              <a:t>Δ</a:t>
            </a:r>
            <a:r>
              <a:rPr lang="it-IT" dirty="0" smtClean="0">
                <a:cs typeface="Courier New" pitchFamily="49" charset="0"/>
              </a:rPr>
              <a:t>a</a:t>
            </a:r>
            <a:r>
              <a:rPr lang="en-US" dirty="0" smtClean="0">
                <a:cs typeface="Courier New" pitchFamily="49" charset="0"/>
              </a:rPr>
              <a:t>~</a:t>
            </a:r>
            <a:r>
              <a:rPr lang="it-IT" dirty="0" smtClean="0">
                <a:cs typeface="Courier New" pitchFamily="49" charset="0"/>
              </a:rPr>
              <a:t>1.5x10</a:t>
            </a:r>
            <a:r>
              <a:rPr lang="it-IT" baseline="30000" dirty="0" smtClean="0">
                <a:cs typeface="Courier New" pitchFamily="49" charset="0"/>
              </a:rPr>
              <a:t>-13</a:t>
            </a:r>
            <a:r>
              <a:rPr lang="it-IT" dirty="0" smtClean="0">
                <a:cs typeface="Courier New" pitchFamily="49" charset="0"/>
              </a:rPr>
              <a:t> m s</a:t>
            </a:r>
            <a:r>
              <a:rPr lang="it-IT" baseline="30000" dirty="0" smtClean="0">
                <a:cs typeface="Courier New" pitchFamily="49" charset="0"/>
              </a:rPr>
              <a:t>-2</a:t>
            </a:r>
            <a:r>
              <a:rPr lang="it-IT" dirty="0" smtClean="0">
                <a:cs typeface="Courier New" pitchFamily="49" charset="0"/>
              </a:rPr>
              <a:t> Hz</a:t>
            </a:r>
            <a:r>
              <a:rPr lang="it-IT" baseline="30000" dirty="0" smtClean="0">
                <a:cs typeface="Courier New" pitchFamily="49" charset="0"/>
              </a:rPr>
              <a:t>-1/2</a:t>
            </a:r>
            <a:endParaRPr lang="it-IT" baseline="30000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1267200"/>
            <a:ext cx="7204685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Equivalent acceleration noise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41</a:t>
            </a:fld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997480" y="1687160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cs typeface="Courier New" pitchFamily="49" charset="0"/>
              </a:rPr>
              <a:t>Estimated</a:t>
            </a:r>
            <a:r>
              <a:rPr lang="it-IT" dirty="0" smtClean="0">
                <a:cs typeface="Courier New" pitchFamily="49" charset="0"/>
              </a:rPr>
              <a:t> differential acceleration noise and </a:t>
            </a:r>
            <a:r>
              <a:rPr lang="it-IT" b="1" dirty="0" smtClean="0">
                <a:cs typeface="Courier New" pitchFamily="49" charset="0"/>
              </a:rPr>
              <a:t>models</a:t>
            </a:r>
            <a:r>
              <a:rPr lang="it-IT" dirty="0" smtClean="0">
                <a:cs typeface="Courier New" pitchFamily="49" charset="0"/>
              </a:rPr>
              <a:t> </a:t>
            </a:r>
          </a:p>
          <a:p>
            <a:r>
              <a:rPr lang="it-IT" dirty="0" smtClean="0">
                <a:cs typeface="Courier New" pitchFamily="49" charset="0"/>
              </a:rPr>
              <a:t>plus </a:t>
            </a:r>
            <a:r>
              <a:rPr lang="it-IT" b="1" dirty="0" smtClean="0">
                <a:cs typeface="Courier New" pitchFamily="49" charset="0"/>
              </a:rPr>
              <a:t>fundamental sources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1654929"/>
            <a:ext cx="2555776" cy="230832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Solid red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TM-SC coupling forces</a:t>
            </a:r>
          </a:p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Dashed red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capacitive actuation noise</a:t>
            </a:r>
          </a:p>
          <a:p>
            <a:endParaRPr lang="it-IT" sz="1600" dirty="0" smtClean="0">
              <a:latin typeface="Calibri" pitchFamily="34" charset="0"/>
              <a:cs typeface="Courier New" pitchFamily="49" charset="0"/>
            </a:endParaRPr>
          </a:p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Solid black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thruster actuation noise</a:t>
            </a:r>
          </a:p>
          <a:p>
            <a:r>
              <a:rPr lang="it-IT" sz="1600" u="sng" dirty="0" smtClean="0">
                <a:latin typeface="Calibri" pitchFamily="34" charset="0"/>
                <a:cs typeface="Courier New" pitchFamily="49" charset="0"/>
              </a:rPr>
              <a:t>Dashed black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: </a:t>
            </a:r>
            <a:r>
              <a:rPr lang="it-IT" sz="1600" i="1" dirty="0" smtClean="0">
                <a:latin typeface="Calibri" pitchFamily="34" charset="0"/>
                <a:cs typeface="Courier New" pitchFamily="49" charset="0"/>
              </a:rPr>
              <a:t>o</a:t>
            </a:r>
            <a:r>
              <a:rPr lang="it-IT" sz="1600" baseline="-25000" dirty="0" smtClean="0">
                <a:latin typeface="Calibri" pitchFamily="34" charset="0"/>
                <a:cs typeface="Courier New" pitchFamily="49" charset="0"/>
              </a:rPr>
              <a:t>12</a:t>
            </a:r>
            <a:r>
              <a:rPr lang="it-IT" sz="1600" dirty="0" smtClean="0">
                <a:latin typeface="Calibri" pitchFamily="34" charset="0"/>
                <a:cs typeface="Courier New" pitchFamily="49" charset="0"/>
              </a:rPr>
              <a:t> sensing noise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72986" y="3346359"/>
            <a:ext cx="0" cy="43204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04845" y="2341565"/>
            <a:ext cx="0" cy="28803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501317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The systematic errors are due to: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0.4 mHz, uncalibrated coupling forces (</a:t>
            </a:r>
            <a:r>
              <a:rPr lang="el-GR" sz="2200" i="1" dirty="0" smtClean="0">
                <a:latin typeface="Calibri" pitchFamily="34" charset="0"/>
                <a:cs typeface="Courier New" pitchFamily="49" charset="0"/>
              </a:rPr>
              <a:t>ω</a:t>
            </a:r>
            <a:r>
              <a:rPr lang="it-IT" sz="2200" baseline="-25000" dirty="0" smtClean="0">
                <a:latin typeface="Calibri" pitchFamily="34" charset="0"/>
                <a:cs typeface="Courier New" pitchFamily="49" charset="0"/>
              </a:rPr>
              <a:t>1</a:t>
            </a:r>
            <a:r>
              <a:rPr lang="it-IT" sz="2200" baseline="30000" dirty="0" smtClean="0">
                <a:latin typeface="Calibri" pitchFamily="34" charset="0"/>
                <a:cs typeface="Courier New" pitchFamily="49" charset="0"/>
              </a:rPr>
              <a:t>2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and </a:t>
            </a:r>
            <a:r>
              <a:rPr lang="el-GR" sz="2200" i="1" dirty="0" smtClean="0">
                <a:latin typeface="Calibri" pitchFamily="34" charset="0"/>
                <a:cs typeface="Courier New" pitchFamily="49" charset="0"/>
              </a:rPr>
              <a:t>ω</a:t>
            </a:r>
            <a:r>
              <a:rPr lang="it-IT" sz="2200" baseline="-25000" dirty="0" smtClean="0">
                <a:latin typeface="Calibri" pitchFamily="34" charset="0"/>
                <a:cs typeface="Courier New" pitchFamily="49" charset="0"/>
              </a:rPr>
              <a:t>2</a:t>
            </a:r>
            <a:r>
              <a:rPr lang="it-IT" sz="2200" baseline="30000" dirty="0" smtClean="0">
                <a:latin typeface="Calibri" pitchFamily="34" charset="0"/>
                <a:cs typeface="Courier New" pitchFamily="49" charset="0"/>
              </a:rPr>
              <a:t>2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) and capacitive actuation (</a:t>
            </a:r>
            <a:r>
              <a:rPr lang="it-IT" sz="2200" i="1" dirty="0" smtClean="0">
                <a:latin typeface="Calibri" pitchFamily="34" charset="0"/>
                <a:cs typeface="Courier New" pitchFamily="49" charset="0"/>
              </a:rPr>
              <a:t>A</a:t>
            </a:r>
            <a:r>
              <a:rPr lang="it-IT" sz="2200" baseline="-25000" dirty="0" smtClean="0">
                <a:latin typeface="Calibri" pitchFamily="34" charset="0"/>
                <a:cs typeface="Courier New" pitchFamily="49" charset="0"/>
              </a:rPr>
              <a:t>sus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)</a:t>
            </a:r>
            <a:endParaRPr lang="it-IT" sz="2200" b="1" dirty="0" smtClean="0">
              <a:latin typeface="Calibri" pitchFamily="34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50 mHz, uncalibrated thruster actuation (</a:t>
            </a:r>
            <a:r>
              <a:rPr lang="it-IT" sz="2200" i="1" dirty="0" smtClean="0">
                <a:latin typeface="Calibri" pitchFamily="34" charset="0"/>
                <a:cs typeface="Courier New" pitchFamily="49" charset="0"/>
              </a:rPr>
              <a:t>A</a:t>
            </a:r>
            <a:r>
              <a:rPr lang="it-IT" sz="2200" baseline="-25000" dirty="0" smtClean="0">
                <a:latin typeface="Calibri" pitchFamily="34" charset="0"/>
                <a:cs typeface="Courier New" pitchFamily="49" charset="0"/>
              </a:rPr>
              <a:t>df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) and sensing noise (</a:t>
            </a:r>
            <a:r>
              <a:rPr lang="it-IT" sz="2200" i="1" dirty="0" smtClean="0">
                <a:latin typeface="Calibri" pitchFamily="34" charset="0"/>
                <a:cs typeface="Courier New" pitchFamily="49" charset="0"/>
              </a:rPr>
              <a:t>S</a:t>
            </a:r>
            <a:r>
              <a:rPr lang="it-IT" sz="2200" baseline="-25000" dirty="0" smtClean="0">
                <a:latin typeface="Calibri" pitchFamily="34" charset="0"/>
                <a:cs typeface="Courier New" pitchFamily="49" charset="0"/>
              </a:rPr>
              <a:t>21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)  </a:t>
            </a:r>
            <a:endParaRPr lang="it-IT" sz="2200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9752" y="31409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cs typeface="Courier New" pitchFamily="49" charset="0"/>
              </a:rPr>
              <a:t>Δ</a:t>
            </a:r>
            <a:r>
              <a:rPr lang="it-IT" dirty="0" smtClean="0">
                <a:cs typeface="Courier New" pitchFamily="49" charset="0"/>
              </a:rPr>
              <a:t>a</a:t>
            </a:r>
            <a:r>
              <a:rPr lang="en-US" dirty="0" smtClean="0">
                <a:cs typeface="Courier New" pitchFamily="49" charset="0"/>
              </a:rPr>
              <a:t>~</a:t>
            </a:r>
            <a:r>
              <a:rPr lang="it-IT" dirty="0" smtClean="0">
                <a:cs typeface="Courier New" pitchFamily="49" charset="0"/>
              </a:rPr>
              <a:t>1.5x10</a:t>
            </a:r>
            <a:r>
              <a:rPr lang="it-IT" baseline="30000" dirty="0" smtClean="0">
                <a:cs typeface="Courier New" pitchFamily="49" charset="0"/>
              </a:rPr>
              <a:t>-13</a:t>
            </a:r>
            <a:r>
              <a:rPr lang="it-IT" dirty="0" smtClean="0">
                <a:cs typeface="Courier New" pitchFamily="49" charset="0"/>
              </a:rPr>
              <a:t> m s</a:t>
            </a:r>
            <a:r>
              <a:rPr lang="it-IT" baseline="30000" dirty="0" smtClean="0">
                <a:cs typeface="Courier New" pitchFamily="49" charset="0"/>
              </a:rPr>
              <a:t>-2</a:t>
            </a:r>
            <a:r>
              <a:rPr lang="it-IT" dirty="0" smtClean="0">
                <a:cs typeface="Courier New" pitchFamily="49" charset="0"/>
              </a:rPr>
              <a:t> Hz</a:t>
            </a:r>
            <a:r>
              <a:rPr lang="it-IT" baseline="30000" dirty="0" smtClean="0">
                <a:cs typeface="Courier New" pitchFamily="49" charset="0"/>
              </a:rPr>
              <a:t>-1/2</a:t>
            </a:r>
            <a:endParaRPr lang="it-IT" baseline="30000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Suppressing transients in the acceleration noise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42</a:t>
            </a:fld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723455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As a consequence of changes of state and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non-zero initial conditions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, the presence of transients in the data is an expected behavior.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8032" y="2506544"/>
            <a:ext cx="579131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411760" y="5877272"/>
            <a:ext cx="8640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Transients last for about 2 hours in o</a:t>
            </a:r>
            <a:r>
              <a:rPr lang="it-IT" sz="2200" baseline="-25000" dirty="0" smtClean="0">
                <a:latin typeface="Calibri" pitchFamily="34" charset="0"/>
                <a:cs typeface="Courier New" pitchFamily="49" charset="0"/>
              </a:rPr>
              <a:t>12</a:t>
            </a:r>
            <a:endParaRPr lang="it-IT" sz="2200" baseline="-25000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067944" y="4077072"/>
            <a:ext cx="360040" cy="172819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Suppressing transients in the acceleration noise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43</a:t>
            </a:fld>
            <a:endParaRPr lang="it-IT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6599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51520" y="148478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Comparison:</a:t>
            </a:r>
          </a:p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(i) between the acceleration estimated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at the transitory 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(first 3x10</a:t>
            </a:r>
            <a:r>
              <a:rPr lang="it-IT" baseline="30000" dirty="0" smtClean="0">
                <a:latin typeface="Calibri" pitchFamily="34" charset="0"/>
                <a:cs typeface="Courier New" pitchFamily="49" charset="0"/>
              </a:rPr>
              <a:t>4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s)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 and steady state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; </a:t>
            </a:r>
          </a:p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(ii) between the acceleration estimated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without and with system identification</a:t>
            </a:r>
            <a:endParaRPr lang="it-IT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553000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System identification helps in mitigating the transitory in the estimated acceleration noise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917776" y="4149080"/>
            <a:ext cx="0" cy="57606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44208" y="2507412"/>
            <a:ext cx="2483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cs typeface="Courier New" pitchFamily="49" charset="0"/>
              </a:rPr>
              <a:t>Dashed: steady state</a:t>
            </a:r>
          </a:p>
          <a:p>
            <a:r>
              <a:rPr lang="it-IT" dirty="0" smtClean="0">
                <a:cs typeface="Courier New" pitchFamily="49" charset="0"/>
              </a:rPr>
              <a:t>Solid: transitory</a:t>
            </a:r>
          </a:p>
          <a:p>
            <a:endParaRPr lang="it-IT" dirty="0" smtClean="0">
              <a:cs typeface="Courier New" pitchFamily="49" charset="0"/>
            </a:endParaRPr>
          </a:p>
          <a:p>
            <a:r>
              <a:rPr lang="it-IT" dirty="0" smtClean="0">
                <a:cs typeface="Courier New" pitchFamily="49" charset="0"/>
              </a:rPr>
              <a:t>Blue: without sys. ident.</a:t>
            </a:r>
          </a:p>
          <a:p>
            <a:r>
              <a:rPr lang="it-IT" dirty="0" smtClean="0">
                <a:cs typeface="Courier New" pitchFamily="49" charset="0"/>
              </a:rPr>
              <a:t>Red: with sys. ident.</a:t>
            </a:r>
            <a:endParaRPr lang="it-IT" dirty="0"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4208" y="4077072"/>
            <a:ext cx="2699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cs typeface="Courier New" pitchFamily="49" charset="0"/>
              </a:rPr>
              <a:t>Data simulated with ESA simulator: </a:t>
            </a:r>
            <a:r>
              <a:rPr lang="it-IT" sz="2000" u="sng" dirty="0" smtClean="0">
                <a:cs typeface="Courier New" pitchFamily="49" charset="0"/>
              </a:rPr>
              <a:t>suppression is not perfect since the limitation of the model</a:t>
            </a:r>
            <a:endParaRPr lang="it-IT" sz="2000" u="sng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71" y="3994031"/>
            <a:ext cx="413500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Design of optimal experiments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44</a:t>
            </a:fld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41277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Goal: find optimal experiment designs allowing for an 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optimal determination of the system parameters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520" y="2132856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The LPF experiments can be </a:t>
            </a:r>
            <a:r>
              <a:rPr lang="it-IT" sz="2400" u="sng" dirty="0" smtClean="0">
                <a:latin typeface="Calibri" pitchFamily="34" charset="0"/>
                <a:cs typeface="Courier New" pitchFamily="49" charset="0"/>
              </a:rPr>
              <a:t>optimized within the system contraints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shape of the input signals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sensing range of the interferometer 100 </a:t>
            </a:r>
            <a:r>
              <a:rPr lang="it-IT" sz="2400" i="1" dirty="0" smtClean="0">
                <a:latin typeface="Calibri" pitchFamily="34" charset="0"/>
                <a:cs typeface="Courier New" pitchFamily="49" charset="0"/>
              </a:rPr>
              <a:t>µ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m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thruster authority 100 </a:t>
            </a:r>
            <a:r>
              <a:rPr lang="it-IT" sz="2400" i="1" dirty="0" smtClean="0">
                <a:latin typeface="Calibri" pitchFamily="34" charset="0"/>
                <a:cs typeface="Courier New" pitchFamily="49" charset="0"/>
              </a:rPr>
              <a:t>µ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N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capacitive authority 2.5 nN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4699010"/>
            <a:ext cx="8964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latin typeface="Calibri" pitchFamily="34" charset="0"/>
                <a:cs typeface="Courier New" pitchFamily="49" charset="0"/>
              </a:rPr>
              <a:t> T &lt; 3h (experiment duration): fixed</a:t>
            </a:r>
          </a:p>
          <a:p>
            <a:pPr>
              <a:buFont typeface="Wingdings" pitchFamily="2" charset="2"/>
              <a:buChar char="§"/>
            </a:pPr>
            <a:r>
              <a:rPr lang="it-IT" i="1" dirty="0" smtClean="0">
                <a:latin typeface="Calibri" pitchFamily="34" charset="0"/>
                <a:cs typeface="Courier New" pitchFamily="49" charset="0"/>
              </a:rPr>
              <a:t> N</a:t>
            </a: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inj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= 7: fixed to meet the exp. duration</a:t>
            </a:r>
          </a:p>
          <a:p>
            <a:pPr>
              <a:buFont typeface="Wingdings" pitchFamily="2" charset="2"/>
              <a:buChar char="§"/>
            </a:pP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it-IT" i="1" dirty="0" smtClean="0">
                <a:latin typeface="Calibri" pitchFamily="34" charset="0"/>
                <a:cs typeface="Courier New" pitchFamily="49" charset="0"/>
              </a:rPr>
              <a:t>δt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= 1200 s (duration of each sine wave): fixed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it-IT" i="1" dirty="0" smtClean="0">
                <a:latin typeface="Calibri" pitchFamily="34" charset="0"/>
                <a:cs typeface="Courier New" pitchFamily="49" charset="0"/>
              </a:rPr>
              <a:t>δt</a:t>
            </a: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gap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= 150 s (gap between two sine waves): fixed for transitory decay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it-IT" i="1" dirty="0" smtClean="0">
                <a:latin typeface="Calibri" pitchFamily="34" charset="0"/>
                <a:cs typeface="Courier New" pitchFamily="49" charset="0"/>
              </a:rPr>
              <a:t>f</a:t>
            </a:r>
            <a:r>
              <a:rPr lang="it-IT" i="1" baseline="-25000" dirty="0" smtClean="0">
                <a:latin typeface="Calibri" pitchFamily="34" charset="0"/>
                <a:cs typeface="Courier New" pitchFamily="49" charset="0"/>
              </a:rPr>
              <a:t>n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(injection freq.):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optimized</a:t>
            </a:r>
          </a:p>
          <a:p>
            <a:pPr>
              <a:buFont typeface="Wingdings" pitchFamily="2" charset="2"/>
              <a:buChar char="§"/>
            </a:pPr>
            <a:r>
              <a:rPr lang="it-IT" i="1" dirty="0" smtClean="0">
                <a:latin typeface="Calibri" pitchFamily="34" charset="0"/>
                <a:cs typeface="Courier New" pitchFamily="49" charset="0"/>
              </a:rPr>
              <a:t> a</a:t>
            </a:r>
            <a:r>
              <a:rPr lang="it-IT" i="1" baseline="-25000" dirty="0" smtClean="0">
                <a:latin typeface="Calibri" pitchFamily="34" charset="0"/>
                <a:cs typeface="Courier New" pitchFamily="49" charset="0"/>
              </a:rPr>
              <a:t>n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(injection ampl.): varied according to </a:t>
            </a:r>
            <a:r>
              <a:rPr lang="it-IT" i="1" dirty="0" smtClean="0">
                <a:latin typeface="Calibri" pitchFamily="34" charset="0"/>
                <a:cs typeface="Courier New" pitchFamily="49" charset="0"/>
              </a:rPr>
              <a:t>f</a:t>
            </a:r>
            <a:r>
              <a:rPr lang="it-IT" i="1" baseline="-25000" dirty="0" smtClean="0">
                <a:latin typeface="Calibri" pitchFamily="34" charset="0"/>
                <a:cs typeface="Courier New" pitchFamily="49" charset="0"/>
              </a:rPr>
              <a:t>n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and the (sensing/actuation) contraints</a:t>
            </a:r>
            <a:endParaRPr lang="it-IT" baseline="-25000" dirty="0" smtClean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4008" y="3994031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input signals: series of sine waves with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discrete frequencies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(we require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integer number of cycles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539552" y="2592635"/>
            <a:ext cx="6984776" cy="622082"/>
            <a:chOff x="1070904" y="2001182"/>
            <a:chExt cx="6984776" cy="62208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0904" y="2001182"/>
              <a:ext cx="6984776" cy="622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3203848" y="2132856"/>
              <a:ext cx="1296144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44008" y="2132856"/>
              <a:ext cx="576064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20272" y="2132856"/>
              <a:ext cx="720080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16216" y="2132856"/>
              <a:ext cx="360040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31640" y="2132856"/>
              <a:ext cx="144016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Design of optimal experiments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45</a:t>
            </a:fld>
            <a:endParaRPr lang="it-IT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273714"/>
            <a:ext cx="2304256" cy="963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184664" y="4150821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modeled transfer matrix </a:t>
            </a:r>
            <a:r>
              <a:rPr lang="it-IT" i="1" dirty="0" smtClean="0">
                <a:latin typeface="Calibri" pitchFamily="34" charset="0"/>
                <a:cs typeface="Courier New" pitchFamily="49" charset="0"/>
              </a:rPr>
              <a:t>with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system identification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88720" y="1558533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noise cross PSD matrix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84664" y="335873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 smtClean="0">
                <a:latin typeface="Calibri" pitchFamily="34" charset="0"/>
                <a:cs typeface="Courier New" pitchFamily="49" charset="0"/>
              </a:rPr>
              <a:t>input signals </a:t>
            </a:r>
          </a:p>
          <a:p>
            <a:pPr algn="r"/>
            <a:r>
              <a:rPr lang="it-IT" dirty="0" smtClean="0">
                <a:latin typeface="Calibri" pitchFamily="34" charset="0"/>
                <a:cs typeface="Courier New" pitchFamily="49" charset="0"/>
              </a:rPr>
              <a:t>being optimized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16" name="Shape 15"/>
          <p:cNvCxnSpPr>
            <a:stCxn id="12" idx="1"/>
            <a:endCxn id="9" idx="2"/>
          </p:cNvCxnSpPr>
          <p:nvPr/>
        </p:nvCxnSpPr>
        <p:spPr>
          <a:xfrm rot="10800000">
            <a:off x="3320568" y="3084349"/>
            <a:ext cx="864096" cy="1389638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14" idx="3"/>
            <a:endCxn id="11" idx="2"/>
          </p:cNvCxnSpPr>
          <p:nvPr/>
        </p:nvCxnSpPr>
        <p:spPr>
          <a:xfrm flipV="1">
            <a:off x="6488920" y="3084349"/>
            <a:ext cx="360040" cy="597550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stCxn id="13" idx="1"/>
            <a:endCxn id="10" idx="0"/>
          </p:cNvCxnSpPr>
          <p:nvPr/>
        </p:nvCxnSpPr>
        <p:spPr>
          <a:xfrm rot="10800000" flipV="1">
            <a:off x="4400688" y="1743199"/>
            <a:ext cx="288032" cy="981110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hape 22"/>
          <p:cNvCxnSpPr>
            <a:stCxn id="25" idx="1"/>
            <a:endCxn id="24" idx="0"/>
          </p:cNvCxnSpPr>
          <p:nvPr/>
        </p:nvCxnSpPr>
        <p:spPr>
          <a:xfrm rot="10800000" flipV="1">
            <a:off x="6164884" y="2241739"/>
            <a:ext cx="323528" cy="482570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88412" y="1918573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estimated </a:t>
            </a:r>
          </a:p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system parameters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cxnSp>
        <p:nvCxnSpPr>
          <p:cNvPr id="29" name="Shape 28"/>
          <p:cNvCxnSpPr>
            <a:stCxn id="30" idx="1"/>
            <a:endCxn id="28" idx="0"/>
          </p:cNvCxnSpPr>
          <p:nvPr/>
        </p:nvCxnSpPr>
        <p:spPr>
          <a:xfrm rot="10800000" flipV="1">
            <a:off x="872296" y="2169731"/>
            <a:ext cx="216024" cy="554578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88320" y="1846565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input parameters </a:t>
            </a:r>
          </a:p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(injection frequencies)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grpSp>
        <p:nvGrpSpPr>
          <p:cNvPr id="48" name="Group 47"/>
          <p:cNvGrpSpPr>
            <a:grpSpLocks noChangeAspect="1"/>
          </p:cNvGrpSpPr>
          <p:nvPr/>
        </p:nvGrpSpPr>
        <p:grpSpPr>
          <a:xfrm>
            <a:off x="6084169" y="4941168"/>
            <a:ext cx="2736303" cy="1380956"/>
            <a:chOff x="5004048" y="4941168"/>
            <a:chExt cx="4175158" cy="2107117"/>
          </a:xfrm>
        </p:grpSpPr>
        <p:grpSp>
          <p:nvGrpSpPr>
            <p:cNvPr id="43" name="Group 42"/>
            <p:cNvGrpSpPr>
              <a:grpSpLocks noChangeAspect="1"/>
            </p:cNvGrpSpPr>
            <p:nvPr/>
          </p:nvGrpSpPr>
          <p:grpSpPr>
            <a:xfrm>
              <a:off x="5004048" y="4941168"/>
              <a:ext cx="3969997" cy="1224136"/>
              <a:chOff x="-506680" y="2924944"/>
              <a:chExt cx="7706464" cy="2376264"/>
            </a:xfrm>
          </p:grpSpPr>
          <p:pic>
            <p:nvPicPr>
              <p:cNvPr id="44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-506680" y="2924944"/>
                <a:ext cx="4200698" cy="2376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</p:pic>
          <p:pic>
            <p:nvPicPr>
              <p:cNvPr id="45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932040" y="2924944"/>
                <a:ext cx="2267744" cy="2376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</p:pic>
        </p:grpSp>
        <p:sp>
          <p:nvSpPr>
            <p:cNvPr id="46" name="Right Arrow 45"/>
            <p:cNvSpPr/>
            <p:nvPr/>
          </p:nvSpPr>
          <p:spPr>
            <a:xfrm>
              <a:off x="7164288" y="5445224"/>
              <a:ext cx="648072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218766" y="6156012"/>
              <a:ext cx="3960440" cy="892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>
                  <a:latin typeface="Calibri" pitchFamily="34" charset="0"/>
                  <a:cs typeface="Courier New" pitchFamily="49" charset="0"/>
                </a:rPr>
                <a:t>minimizes </a:t>
              </a:r>
            </a:p>
            <a:p>
              <a:r>
                <a:rPr lang="it-IT" sz="1600" dirty="0" smtClean="0">
                  <a:latin typeface="Calibri" pitchFamily="34" charset="0"/>
                  <a:cs typeface="Courier New" pitchFamily="49" charset="0"/>
                </a:rPr>
                <a:t>“covariance volume”</a:t>
              </a:r>
              <a:endParaRPr lang="it-IT" sz="1600" dirty="0">
                <a:latin typeface="Calibri" pitchFamily="34" charset="0"/>
                <a:cs typeface="Courier New" pitchFamily="49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51520" y="4509120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latin typeface="Calibri" pitchFamily="34" charset="0"/>
                <a:cs typeface="Courier New" pitchFamily="49" charset="0"/>
              </a:rPr>
              <a:t>Perform (non-linear discrete) optimization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of the scalar estimator</a:t>
            </a:r>
            <a:endParaRPr lang="it-IT" sz="2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1520" y="1412776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cs typeface="Courier New" pitchFamily="49" charset="0"/>
              </a:rPr>
              <a:t>Fisher information matrix</a:t>
            </a:r>
            <a:endParaRPr lang="it-IT" sz="2000" dirty="0">
              <a:cs typeface="Courier New" pitchFamily="49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47864" y="5373216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cs typeface="Courier New" pitchFamily="49" charset="0"/>
              </a:rPr>
              <a:t>optimization criteria</a:t>
            </a:r>
            <a:endParaRPr lang="it-IT" sz="2000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25" grpId="0"/>
      <p:bldP spid="30" grpId="0"/>
      <p:bldP spid="49" grpId="0"/>
      <p:bldP spid="3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Design of optimal experiments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46</a:t>
            </a:fld>
            <a:endParaRPr lang="it-IT" dirty="0"/>
          </a:p>
        </p:txBody>
      </p:sp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7963"/>
            <a:ext cx="44196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437112"/>
            <a:ext cx="3200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499992" y="2060848"/>
            <a:ext cx="46440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u="sng" dirty="0" smtClean="0">
                <a:latin typeface="Calibri" pitchFamily="34" charset="0"/>
                <a:cs typeface="Courier New" pitchFamily="49" charset="0"/>
              </a:rPr>
              <a:t>With the optimized design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Improvement in precision:</a:t>
            </a:r>
          </a:p>
          <a:p>
            <a:pPr marL="273050">
              <a:buFont typeface="Courier New" pitchFamily="49" charset="0"/>
              <a:buChar char="─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factor 2 for </a:t>
            </a:r>
            <a:r>
              <a:rPr lang="el-GR" sz="2000" i="1" dirty="0" smtClean="0">
                <a:latin typeface="Calibri" pitchFamily="34" charset="0"/>
                <a:cs typeface="Courier New" pitchFamily="49" charset="0"/>
              </a:rPr>
              <a:t>ω</a:t>
            </a:r>
            <a:r>
              <a:rPr lang="it-IT" sz="2000" baseline="-25000" dirty="0" smtClean="0">
                <a:latin typeface="Calibri" pitchFamily="34" charset="0"/>
                <a:cs typeface="Courier New" pitchFamily="49" charset="0"/>
              </a:rPr>
              <a:t>1</a:t>
            </a:r>
            <a:r>
              <a:rPr lang="it-IT" sz="2000" baseline="30000" dirty="0" smtClean="0">
                <a:latin typeface="Calibri" pitchFamily="34" charset="0"/>
                <a:cs typeface="Courier New" pitchFamily="49" charset="0"/>
              </a:rPr>
              <a:t>2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and </a:t>
            </a:r>
            <a:r>
              <a:rPr lang="el-GR" sz="2000" i="1" dirty="0" smtClean="0">
                <a:latin typeface="Calibri" pitchFamily="34" charset="0"/>
                <a:cs typeface="Courier New" pitchFamily="49" charset="0"/>
              </a:rPr>
              <a:t>ω</a:t>
            </a:r>
            <a:r>
              <a:rPr lang="it-IT" sz="2000" baseline="-25000" dirty="0" smtClean="0">
                <a:latin typeface="Calibri" pitchFamily="34" charset="0"/>
                <a:cs typeface="Courier New" pitchFamily="49" charset="0"/>
              </a:rPr>
              <a:t>12</a:t>
            </a:r>
            <a:r>
              <a:rPr lang="it-IT" sz="2000" baseline="30000" dirty="0" smtClean="0">
                <a:latin typeface="Calibri" pitchFamily="34" charset="0"/>
                <a:cs typeface="Courier New" pitchFamily="49" charset="0"/>
              </a:rPr>
              <a:t>2</a:t>
            </a:r>
          </a:p>
          <a:p>
            <a:pPr marL="273050">
              <a:buFont typeface="Courier New" pitchFamily="49" charset="0"/>
              <a:buChar char="─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factor 4 for </a:t>
            </a:r>
            <a:r>
              <a:rPr lang="it-IT" sz="2000" i="1" dirty="0" smtClean="0">
                <a:latin typeface="Calibri" pitchFamily="34" charset="0"/>
                <a:cs typeface="Courier New" pitchFamily="49" charset="0"/>
              </a:rPr>
              <a:t>S</a:t>
            </a:r>
            <a:r>
              <a:rPr lang="it-IT" sz="2000" baseline="-25000" dirty="0" smtClean="0">
                <a:latin typeface="Calibri" pitchFamily="34" charset="0"/>
                <a:cs typeface="Courier New" pitchFamily="49" charset="0"/>
              </a:rPr>
              <a:t>21</a:t>
            </a:r>
            <a:endParaRPr lang="it-IT" sz="2000" baseline="30000" dirty="0" smtClean="0">
              <a:latin typeface="Calibri" pitchFamily="34" charset="0"/>
              <a:cs typeface="Courier New" pitchFamily="49" charset="0"/>
            </a:endParaRPr>
          </a:p>
          <a:p>
            <a:pPr marL="273050">
              <a:buFont typeface="Courier New" pitchFamily="49" charset="0"/>
              <a:buChar char="─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factor 5-7 for </a:t>
            </a:r>
            <a:r>
              <a:rPr lang="it-IT" sz="2000" i="1" dirty="0" smtClean="0">
                <a:latin typeface="Calibri" pitchFamily="34" charset="0"/>
                <a:cs typeface="Courier New" pitchFamily="49" charset="0"/>
              </a:rPr>
              <a:t>A</a:t>
            </a:r>
            <a:r>
              <a:rPr lang="it-IT" sz="2000" baseline="-25000" dirty="0" smtClean="0">
                <a:latin typeface="Calibri" pitchFamily="34" charset="0"/>
                <a:cs typeface="Courier New" pitchFamily="49" charset="0"/>
              </a:rPr>
              <a:t>sus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, </a:t>
            </a:r>
            <a:r>
              <a:rPr lang="it-IT" sz="2000" i="1" dirty="0" smtClean="0">
                <a:latin typeface="Calibri" pitchFamily="34" charset="0"/>
                <a:cs typeface="Courier New" pitchFamily="49" charset="0"/>
              </a:rPr>
              <a:t>A</a:t>
            </a:r>
            <a:r>
              <a:rPr lang="it-IT" sz="2000" baseline="-25000" dirty="0" smtClean="0">
                <a:latin typeface="Calibri" pitchFamily="34" charset="0"/>
                <a:cs typeface="Courier New" pitchFamily="49" charset="0"/>
              </a:rPr>
              <a:t>df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: </a:t>
            </a:r>
            <a:r>
              <a:rPr lang="it-IT" sz="2000" u="sng" dirty="0" smtClean="0">
                <a:latin typeface="Calibri" pitchFamily="34" charset="0"/>
                <a:cs typeface="Courier New" pitchFamily="49" charset="0"/>
              </a:rPr>
              <a:t>important for compensating the SC jitter</a:t>
            </a:r>
            <a:endParaRPr lang="it-IT" sz="2000" dirty="0" smtClean="0">
              <a:latin typeface="Calibri" pitchFamily="34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Some parameters show </a:t>
            </a:r>
            <a:r>
              <a:rPr lang="it-IT" sz="2000" u="sng" dirty="0" smtClean="0">
                <a:latin typeface="Calibri" pitchFamily="34" charset="0"/>
                <a:cs typeface="Courier New" pitchFamily="49" charset="0"/>
              </a:rPr>
              <a:t>lower correlation</a:t>
            </a: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than the standard experiments</a:t>
            </a:r>
          </a:p>
          <a:p>
            <a:pPr>
              <a:buFont typeface="Wingdings" pitchFamily="2" charset="2"/>
              <a:buChar char="§"/>
            </a:pPr>
            <a:r>
              <a:rPr lang="it-IT" sz="2000" dirty="0" smtClean="0">
                <a:latin typeface="Calibri" pitchFamily="34" charset="0"/>
                <a:cs typeface="Courier New" pitchFamily="49" charset="0"/>
              </a:rPr>
              <a:t> The optimization converged to only two injection frequencies (0.83 mHz, 50 mHz)</a:t>
            </a:r>
          </a:p>
        </p:txBody>
      </p:sp>
      <p:sp>
        <p:nvSpPr>
          <p:cNvPr id="9" name="Oval 8"/>
          <p:cNvSpPr/>
          <p:nvPr/>
        </p:nvSpPr>
        <p:spPr>
          <a:xfrm>
            <a:off x="1043608" y="3473712"/>
            <a:ext cx="3456384" cy="720080"/>
          </a:xfrm>
          <a:prstGeom prst="ellipse">
            <a:avLst/>
          </a:prstGeom>
          <a:ln w="254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 9"/>
          <p:cNvSpPr/>
          <p:nvPr/>
        </p:nvSpPr>
        <p:spPr>
          <a:xfrm>
            <a:off x="6444208" y="3284984"/>
            <a:ext cx="864096" cy="432048"/>
          </a:xfrm>
          <a:prstGeom prst="ellipse">
            <a:avLst/>
          </a:prstGeom>
          <a:ln w="254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 10"/>
          <p:cNvSpPr/>
          <p:nvPr/>
        </p:nvSpPr>
        <p:spPr>
          <a:xfrm>
            <a:off x="2483768" y="4725144"/>
            <a:ext cx="1944216" cy="864096"/>
          </a:xfrm>
          <a:prstGeom prst="ellipse">
            <a:avLst/>
          </a:prstGeom>
          <a:ln w="254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Concluding remarks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/>
              <a:t>Theoretical contribution to the foundations of spacetime metrology with the LPF differential accelerometer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Modeling of the dynamics of the LISA arm implemented in LPF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Development of the parameter estimation method employed for system calibration and subtraction of different effects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Relevance of system identification for LPF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47</a:t>
            </a:fld>
            <a:endParaRPr lang="it-IT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Future perspectives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/>
              <a:t>More investigation in the reformulation of the Doppler link as a differential accelerometer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Application of system identification to the analysis of some cross-talk experiments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Investigation of non-stationary (transient) components in the noise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Application of the proposed optimal design to the ESA simulator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Currently under investigation, the application of system identification in the domain of equivalent acceleration</a:t>
            </a:r>
            <a:endParaRPr lang="it-IT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48</a:t>
            </a:fld>
            <a:endParaRPr lang="it-IT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146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4400" dirty="0" smtClean="0"/>
              <a:t>Thanks for your attention!</a:t>
            </a:r>
            <a:endParaRPr lang="it-IT" sz="4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49</a:t>
            </a:fld>
            <a:endParaRPr lang="it-IT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7528" y="3681384"/>
            <a:ext cx="4026472" cy="284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7802" y="1089096"/>
            <a:ext cx="4536198" cy="32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LISA Pathfinder,</a:t>
            </a:r>
            <a:br>
              <a:rPr lang="it-IT" dirty="0" smtClean="0"/>
            </a:br>
            <a:r>
              <a:rPr lang="it-IT" dirty="0" smtClean="0"/>
              <a:t>in-flight test of geodesic motion</a:t>
            </a:r>
            <a:endParaRPr lang="it-IT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4762872" cy="453650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it-IT" sz="2600" b="1" dirty="0" smtClean="0"/>
              <a:t>Down-scaled version of LISA arm</a:t>
            </a:r>
            <a:r>
              <a:rPr lang="it-IT" sz="2600" dirty="0" smtClean="0"/>
              <a:t> </a:t>
            </a:r>
            <a:r>
              <a:rPr lang="it-IT" sz="2800" dirty="0" smtClean="0"/>
              <a:t>~40 cm</a:t>
            </a:r>
            <a:endParaRPr lang="it-IT" sz="2600" dirty="0" smtClean="0"/>
          </a:p>
          <a:p>
            <a:pPr>
              <a:buFont typeface="Wingdings" pitchFamily="2" charset="2"/>
              <a:buChar char="§"/>
            </a:pPr>
            <a:r>
              <a:rPr lang="it-IT" sz="2600" dirty="0" smtClean="0"/>
              <a:t>In-flight test of the LISA hardware (sensors, actuators and controllers)</a:t>
            </a:r>
          </a:p>
          <a:p>
            <a:pPr>
              <a:buFont typeface="Wingdings" pitchFamily="2" charset="2"/>
              <a:buChar char="§"/>
            </a:pPr>
            <a:r>
              <a:rPr lang="it-IT" sz="2600" dirty="0" smtClean="0"/>
              <a:t>Prove geodesic motion of TMs to within </a:t>
            </a:r>
            <a:r>
              <a:rPr lang="it-IT" sz="2600" b="1" dirty="0" smtClean="0"/>
              <a:t>3x10</a:t>
            </a:r>
            <a:r>
              <a:rPr lang="it-IT" sz="2600" b="1" baseline="30000" dirty="0" smtClean="0"/>
              <a:t>-14</a:t>
            </a:r>
            <a:r>
              <a:rPr lang="it-IT" sz="2600" b="1" dirty="0" smtClean="0"/>
              <a:t> ms</a:t>
            </a:r>
            <a:r>
              <a:rPr lang="it-IT" sz="2600" b="1" baseline="30000" dirty="0" smtClean="0"/>
              <a:t>-2</a:t>
            </a:r>
            <a:r>
              <a:rPr lang="it-IT" sz="2600" b="1" dirty="0" smtClean="0"/>
              <a:t>/√Hz @1mHz</a:t>
            </a:r>
            <a:r>
              <a:rPr lang="it-IT" sz="2600" dirty="0" smtClean="0"/>
              <a:t>    </a:t>
            </a:r>
            <a:r>
              <a:rPr lang="it-IT" sz="2600" i="1" dirty="0" smtClean="0"/>
              <a:t>differential acceleration noise requirement</a:t>
            </a:r>
          </a:p>
          <a:p>
            <a:pPr>
              <a:buFont typeface="Wingdings" pitchFamily="2" charset="2"/>
              <a:buChar char="§"/>
            </a:pPr>
            <a:r>
              <a:rPr lang="it-IT" sz="2600" dirty="0" smtClean="0"/>
              <a:t>Optically track the relative motion to within </a:t>
            </a:r>
            <a:r>
              <a:rPr lang="it-IT" sz="2600" b="1" dirty="0" smtClean="0"/>
              <a:t>9x10</a:t>
            </a:r>
            <a:r>
              <a:rPr lang="it-IT" sz="2600" b="1" baseline="30000" dirty="0" smtClean="0"/>
              <a:t>-12</a:t>
            </a:r>
            <a:r>
              <a:rPr lang="it-IT" sz="2600" b="1" dirty="0" smtClean="0"/>
              <a:t> m/√Hz @1mHz </a:t>
            </a:r>
            <a:r>
              <a:rPr lang="it-IT" sz="2600" i="1" dirty="0" smtClean="0"/>
              <a:t>differential displacement noise</a:t>
            </a:r>
            <a:endParaRPr lang="it-IT" sz="2600" b="1" i="1" dirty="0" smtClean="0"/>
          </a:p>
          <a:p>
            <a:pPr>
              <a:buNone/>
            </a:pPr>
            <a:endParaRPr lang="it-IT" sz="2600" i="1" dirty="0" smtClean="0"/>
          </a:p>
          <a:p>
            <a:pPr>
              <a:buNone/>
            </a:pPr>
            <a:endParaRPr lang="it-IT" sz="2600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13" name="Right Brace 12"/>
          <p:cNvSpPr/>
          <p:nvPr/>
        </p:nvSpPr>
        <p:spPr>
          <a:xfrm rot="16200000">
            <a:off x="6804248" y="1737168"/>
            <a:ext cx="144016" cy="720080"/>
          </a:xfrm>
          <a:prstGeom prst="rightBrac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6465011" y="1701735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cs typeface="Courier New" pitchFamily="49" charset="0"/>
              </a:rPr>
              <a:t>~40 cm</a:t>
            </a:r>
            <a:endParaRPr lang="it-IT" sz="1600" dirty="0"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00392" y="2730191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cs typeface="Courier New" pitchFamily="49" charset="0"/>
              </a:rPr>
              <a:t>~5 cm</a:t>
            </a:r>
            <a:endParaRPr lang="it-IT" sz="1600" dirty="0">
              <a:cs typeface="Courier New" pitchFamily="49" charset="0"/>
            </a:endParaRPr>
          </a:p>
        </p:txBody>
      </p:sp>
      <p:sp>
        <p:nvSpPr>
          <p:cNvPr id="17" name="Right Brace 16"/>
          <p:cNvSpPr/>
          <p:nvPr/>
        </p:nvSpPr>
        <p:spPr>
          <a:xfrm>
            <a:off x="7949061" y="2579319"/>
            <a:ext cx="144016" cy="576064"/>
          </a:xfrm>
          <a:prstGeom prst="rightBrac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Additional slides...</a:t>
            </a:r>
            <a:endParaRPr lang="it-IT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50</a:t>
            </a:fld>
            <a:endParaRPr lang="it-IT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6494"/>
            <a:ext cx="4713333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996494"/>
            <a:ext cx="4713332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Monte Carlo validation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51</a:t>
            </a:fld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3519006"/>
            <a:ext cx="896448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1000 noise realizations, true (7) parameters kept fixed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all parameters are in good agreement with a Gaussian PDF, as well as correlations and variances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parameters are unbiased to within 1-2 standard deviations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expected (Fisher) errors are approximately in agreement with the noise fluctuation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the method statistically suppresses the signals (see above)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11967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 smtClean="0">
                <a:latin typeface="Calibri" pitchFamily="34" charset="0"/>
                <a:cs typeface="Courier New" pitchFamily="49" charset="0"/>
              </a:rPr>
              <a:t>fit log-likelihood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1196752"/>
            <a:ext cx="20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noise log-likelihood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296"/>
            <a:ext cx="4713333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Monte Carlo validation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52</a:t>
            </a:fld>
            <a:endParaRPr lang="it-IT" dirty="0"/>
          </a:p>
        </p:txBody>
      </p: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4" y="1068502"/>
            <a:ext cx="471331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068502"/>
            <a:ext cx="471331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7344" y="3717032"/>
            <a:ext cx="453116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Whitening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53</a:t>
            </a:fld>
            <a:endParaRPr lang="it-IT" dirty="0"/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272" y="1557192"/>
            <a:ext cx="673335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1520" y="5157192"/>
            <a:ext cx="8640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cs typeface="Courier New" pitchFamily="49" charset="0"/>
              </a:rPr>
              <a:t>System identification relies upon a proper estimation of whitening filters</a:t>
            </a:r>
            <a:endParaRPr lang="it-IT" sz="2200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07" y="1989120"/>
            <a:ext cx="471331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0690" y="1988840"/>
            <a:ext cx="471331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Design of optimal experiments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54</a:t>
            </a:fld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827584" y="4869160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For almost the entire frequency band, the maximum amplitudes are limited by the interferometer sensing</a:t>
            </a:r>
            <a:endParaRPr lang="it-IT" sz="2200" baseline="-25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48760" y="1844824"/>
            <a:ext cx="146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latin typeface="Calibri" pitchFamily="34" charset="0"/>
                <a:cs typeface="Courier New" pitchFamily="49" charset="0"/>
              </a:rPr>
              <a:t>o</a:t>
            </a: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i,12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inj.</a:t>
            </a:r>
            <a:endParaRPr lang="it-IT" baseline="-250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264" y="1844824"/>
            <a:ext cx="146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latin typeface="Calibri" pitchFamily="34" charset="0"/>
                <a:cs typeface="Courier New" pitchFamily="49" charset="0"/>
              </a:rPr>
              <a:t>o</a:t>
            </a:r>
            <a:r>
              <a:rPr lang="it-IT" baseline="-25000" dirty="0" smtClean="0">
                <a:latin typeface="Calibri" pitchFamily="34" charset="0"/>
                <a:cs typeface="Courier New" pitchFamily="49" charset="0"/>
              </a:rPr>
              <a:t>i,1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inj.</a:t>
            </a:r>
            <a:endParaRPr lang="it-IT" baseline="-25000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Identification in the acceleration domain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55</a:t>
            </a:fld>
            <a:endParaRPr lang="it-IT" dirty="0"/>
          </a:p>
        </p:txBody>
      </p:sp>
      <p:grpSp>
        <p:nvGrpSpPr>
          <p:cNvPr id="10" name="Group 9"/>
          <p:cNvGrpSpPr/>
          <p:nvPr/>
        </p:nvGrpSpPr>
        <p:grpSpPr>
          <a:xfrm>
            <a:off x="1604586" y="2420888"/>
            <a:ext cx="5919742" cy="1679054"/>
            <a:chOff x="1604586" y="2542034"/>
            <a:chExt cx="5919742" cy="1679054"/>
          </a:xfrm>
        </p:grpSpPr>
        <p:pic>
          <p:nvPicPr>
            <p:cNvPr id="839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04586" y="2542034"/>
              <a:ext cx="5919742" cy="1679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5766876" y="3890308"/>
              <a:ext cx="216024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971600" y="4293096"/>
            <a:ext cx="7200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u="sng" dirty="0" smtClean="0">
                <a:cs typeface="Courier New" pitchFamily="49" charset="0"/>
              </a:rPr>
              <a:t>Comment</a:t>
            </a:r>
            <a:r>
              <a:rPr lang="it-IT" sz="2000" dirty="0" smtClean="0">
                <a:cs typeface="Courier New" pitchFamily="49" charset="0"/>
              </a:rPr>
              <a:t>: formally equivalent to standard identification in displacement, but the transitory is mitigated in equivalent acceleration.</a:t>
            </a:r>
          </a:p>
          <a:p>
            <a:r>
              <a:rPr lang="it-IT" sz="2000" u="sng" dirty="0" smtClean="0">
                <a:cs typeface="Courier New" pitchFamily="49" charset="0"/>
              </a:rPr>
              <a:t>Implementation</a:t>
            </a:r>
            <a:r>
              <a:rPr lang="it-IT" sz="2000" dirty="0" smtClean="0">
                <a:cs typeface="Courier New" pitchFamily="49" charset="0"/>
              </a:rPr>
              <a:t>: closed-loop optimization where the parameters enter into the estimated acceleration</a:t>
            </a:r>
            <a:endParaRPr lang="it-IT" sz="2000" dirty="0"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Transient analysis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56</a:t>
            </a:fld>
            <a:endParaRPr lang="it-IT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" y="1268760"/>
            <a:ext cx="471331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3717032"/>
            <a:ext cx="5040560" cy="2694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60032" y="1556792"/>
            <a:ext cx="40324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injected a (Gaussian) force signal of amplitude 1.6x10</a:t>
            </a:r>
            <a:r>
              <a:rPr lang="it-IT" sz="2200" baseline="30000" dirty="0" smtClean="0">
                <a:latin typeface="Calibri" pitchFamily="34" charset="0"/>
                <a:cs typeface="Courier New" pitchFamily="49" charset="0"/>
              </a:rPr>
              <a:t>-13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ms</a:t>
            </a:r>
            <a:r>
              <a:rPr lang="it-IT" sz="2200" baseline="30000" dirty="0" smtClean="0">
                <a:latin typeface="Calibri" pitchFamily="34" charset="0"/>
                <a:cs typeface="Courier New" pitchFamily="49" charset="0"/>
              </a:rPr>
              <a:t>-2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and duration </a:t>
            </a:r>
            <a:r>
              <a:rPr lang="en-US" sz="2200" dirty="0" smtClean="0">
                <a:latin typeface="Calibri" pitchFamily="34" charset="0"/>
                <a:cs typeface="Courier New" pitchFamily="49" charset="0"/>
              </a:rPr>
              <a:t>~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1 h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PSD estimation does not detect any (statistically significant) excess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time-frequency wavelet spectrogram: a factor &gt;2 noise excess</a:t>
            </a:r>
          </a:p>
          <a:p>
            <a:pPr>
              <a:buFont typeface="Wingdings" pitchFamily="2" charset="2"/>
              <a:buChar char="§"/>
            </a:pP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can be applied to the search of transients in LPF noise, like “modified gravity” signals</a:t>
            </a:r>
            <a:endParaRPr lang="it-IT" sz="2200" dirty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682" y="1628800"/>
            <a:ext cx="8869827" cy="474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LISA Pathfinder,</a:t>
            </a:r>
            <a:br>
              <a:rPr lang="it-IT" dirty="0" smtClean="0"/>
            </a:br>
            <a:r>
              <a:rPr lang="it-IT" dirty="0" smtClean="0"/>
              <a:t>in-flight test of geodesic motion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2204864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Residual acceleration noise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3522944" y="4365104"/>
            <a:ext cx="144016" cy="648000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2699792" y="3140968"/>
            <a:ext cx="2376264" cy="646331"/>
          </a:xfrm>
          <a:prstGeom prst="rect">
            <a:avLst/>
          </a:prstGeom>
          <a:solidFill>
            <a:schemeClr val="bg1">
              <a:alpha val="70000"/>
            </a:schemeClr>
          </a:solidFill>
          <a:effectLst>
            <a:outerShdw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~ 1 order of magnitude relaxation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16" name="Down Arrow 15"/>
          <p:cNvSpPr>
            <a:spLocks/>
          </p:cNvSpPr>
          <p:nvPr/>
        </p:nvSpPr>
        <p:spPr>
          <a:xfrm>
            <a:off x="2356119" y="3212976"/>
            <a:ext cx="144000" cy="2196000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5364088" y="2348880"/>
            <a:ext cx="2880320" cy="400110"/>
          </a:xfrm>
          <a:prstGeom prst="rect">
            <a:avLst/>
          </a:prstGeom>
          <a:noFill/>
          <a:scene3d>
            <a:camera prst="orthographicFront">
              <a:rot lat="0" lon="0" rev="219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9x10</a:t>
            </a:r>
            <a:r>
              <a:rPr lang="it-IT" sz="2000" b="1" baseline="30000" dirty="0" smtClean="0"/>
              <a:t>-12</a:t>
            </a:r>
            <a:r>
              <a:rPr lang="it-IT" sz="2000" b="1" dirty="0" smtClean="0"/>
              <a:t> m/√Hz</a:t>
            </a:r>
            <a:endParaRPr lang="it-IT" sz="2000" dirty="0"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28184" y="396499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3x10</a:t>
            </a:r>
            <a:r>
              <a:rPr lang="it-IT" sz="2000" b="1" baseline="30000" dirty="0" smtClean="0"/>
              <a:t>-14</a:t>
            </a:r>
            <a:r>
              <a:rPr lang="it-IT" sz="2000" b="1" dirty="0" smtClean="0"/>
              <a:t> ms</a:t>
            </a:r>
            <a:r>
              <a:rPr lang="it-IT" sz="2000" b="1" baseline="30000" dirty="0" smtClean="0"/>
              <a:t>-2</a:t>
            </a:r>
            <a:r>
              <a:rPr lang="it-IT" sz="2000" b="1" dirty="0" smtClean="0"/>
              <a:t>/√Hz</a:t>
            </a:r>
            <a:endParaRPr lang="it-IT" sz="2000" dirty="0">
              <a:cs typeface="Courier New" pitchFamily="49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3635896" y="4293096"/>
            <a:ext cx="4536504" cy="0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270655"/>
            <a:ext cx="5400600" cy="381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Spacetime metrology without noise</a:t>
            </a:r>
            <a:endParaRPr lang="it-IT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7296" y="2513452"/>
            <a:ext cx="1978325" cy="469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807" y="3731821"/>
            <a:ext cx="374451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2296" y="4398690"/>
            <a:ext cx="3096344" cy="655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0" y="2852936"/>
            <a:ext cx="594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The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differential operator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implementing the parallel transport of the emitter 4-velocity along the photon geodesic can be defined as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4079594"/>
            <a:ext cx="52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and one can show that it is given by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494116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The Doppler link measures </a:t>
            </a:r>
          </a:p>
          <a:p>
            <a:pPr>
              <a:buFont typeface="Wingdings" pitchFamily="2" charset="2"/>
              <a:buChar char="§"/>
            </a:pP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 relative velocity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between the particles (without parallel transport) 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the integral of the </a:t>
            </a:r>
            <a:r>
              <a:rPr lang="it-IT" sz="2400" b="1" dirty="0" smtClean="0">
                <a:latin typeface="Calibri" pitchFamily="34" charset="0"/>
                <a:cs typeface="Courier New" pitchFamily="49" charset="0"/>
              </a:rPr>
              <a:t>affine connection</a:t>
            </a:r>
            <a:r>
              <a:rPr lang="it-IT" sz="2400" dirty="0" smtClean="0">
                <a:latin typeface="Calibri" pitchFamily="34" charset="0"/>
                <a:cs typeface="Courier New" pitchFamily="49" charset="0"/>
              </a:rPr>
              <a:t> (i.e., curvature + gauge effects)</a:t>
            </a:r>
            <a:endParaRPr lang="it-IT" sz="240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615152"/>
            <a:ext cx="63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It is well-known in General Relativity that the </a:t>
            </a:r>
            <a:r>
              <a:rPr lang="it-IT" u="sng" dirty="0" smtClean="0">
                <a:latin typeface="Calibri" pitchFamily="34" charset="0"/>
                <a:cs typeface="Courier New" pitchFamily="49" charset="0"/>
              </a:rPr>
              <a:t>Doppler frequency shift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measured between an emitter sending photons to a receiver – we name it </a:t>
            </a:r>
            <a:r>
              <a:rPr lang="it-IT" b="1" dirty="0" smtClean="0">
                <a:latin typeface="Calibri" pitchFamily="34" charset="0"/>
                <a:cs typeface="Courier New" pitchFamily="49" charset="0"/>
              </a:rPr>
              <a:t>Doppler link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– is</a:t>
            </a:r>
            <a:endParaRPr lang="it-IT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36512" y="1167135"/>
            <a:ext cx="5508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u="sng" dirty="0" smtClean="0">
                <a:latin typeface="Calibri" pitchFamily="34" charset="0"/>
                <a:cs typeface="Courier New" pitchFamily="49" charset="0"/>
              </a:rPr>
              <a:t>How does the LISA arm work?</a:t>
            </a:r>
            <a:endParaRPr lang="it-IT" sz="2400" u="sng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064984" y="1990735"/>
            <a:ext cx="648072" cy="576064"/>
          </a:xfrm>
          <a:prstGeom prst="ellips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 19"/>
          <p:cNvSpPr/>
          <p:nvPr/>
        </p:nvSpPr>
        <p:spPr>
          <a:xfrm>
            <a:off x="7596336" y="2422783"/>
            <a:ext cx="1368152" cy="576064"/>
          </a:xfrm>
          <a:prstGeom prst="ellips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urved Connector 21"/>
          <p:cNvCxnSpPr>
            <a:stCxn id="16" idx="7"/>
            <a:endCxn id="20" idx="0"/>
          </p:cNvCxnSpPr>
          <p:nvPr/>
        </p:nvCxnSpPr>
        <p:spPr>
          <a:xfrm rot="16200000" flipH="1">
            <a:off x="7775437" y="1917808"/>
            <a:ext cx="347685" cy="662264"/>
          </a:xfrm>
          <a:prstGeom prst="curvedConnector3">
            <a:avLst>
              <a:gd name="adj1" fmla="val -90013"/>
            </a:avLst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16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6969" y="5620304"/>
            <a:ext cx="5536455" cy="7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Doppler link as </a:t>
            </a:r>
            <a:br>
              <a:rPr lang="it-IT" dirty="0" smtClean="0"/>
            </a:br>
            <a:r>
              <a:rPr lang="it-IT" dirty="0" smtClean="0"/>
              <a:t>differential accelerometer</a:t>
            </a:r>
            <a:endParaRPr lang="it-IT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51520" y="3356992"/>
            <a:ext cx="8640960" cy="31292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1800" dirty="0" smtClean="0"/>
              <a:t>The Doppler link (and the LISA arm) can be reformulated as a </a:t>
            </a:r>
          </a:p>
          <a:p>
            <a:pPr algn="ctr">
              <a:buNone/>
            </a:pPr>
            <a:r>
              <a:rPr lang="it-IT" sz="2400" b="1" dirty="0" smtClean="0"/>
              <a:t>differential time-delayed accelerometer</a:t>
            </a:r>
            <a:endParaRPr lang="it-IT" sz="2400" dirty="0" smtClean="0"/>
          </a:p>
          <a:p>
            <a:pPr>
              <a:buNone/>
            </a:pPr>
            <a:r>
              <a:rPr lang="it-IT" sz="1800" dirty="0" smtClean="0"/>
              <a:t>measuring:</a:t>
            </a:r>
          </a:p>
          <a:p>
            <a:pPr>
              <a:buFont typeface="Wingdings" pitchFamily="2" charset="2"/>
              <a:buChar char="§"/>
            </a:pPr>
            <a:r>
              <a:rPr lang="it-IT" sz="1800" dirty="0" smtClean="0"/>
              <a:t>The spacetime curvature along the beam</a:t>
            </a:r>
          </a:p>
          <a:p>
            <a:pPr>
              <a:buNone/>
            </a:pPr>
            <a:endParaRPr lang="it-IT" sz="1800" dirty="0" smtClean="0"/>
          </a:p>
          <a:p>
            <a:pPr>
              <a:buFont typeface="Wingdings" pitchFamily="2" charset="2"/>
              <a:buChar char="§"/>
            </a:pPr>
            <a:r>
              <a:rPr lang="it-IT" sz="1800" dirty="0" smtClean="0"/>
              <a:t>Parasitic differential accelerations</a:t>
            </a:r>
          </a:p>
          <a:p>
            <a:pPr>
              <a:buFont typeface="Wingdings" pitchFamily="2" charset="2"/>
              <a:buChar char="§"/>
            </a:pPr>
            <a:endParaRPr lang="it-IT" sz="1800" dirty="0" smtClean="0"/>
          </a:p>
          <a:p>
            <a:pPr>
              <a:buFont typeface="Wingdings" pitchFamily="2" charset="2"/>
              <a:buChar char="§"/>
            </a:pPr>
            <a:r>
              <a:rPr lang="it-IT" sz="1800" dirty="0" smtClean="0"/>
              <a:t>Gauge “non-inertial” effects</a:t>
            </a:r>
            <a:endParaRPr lang="it-IT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0530" y="2460958"/>
            <a:ext cx="3935926" cy="71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4770" y="4320392"/>
            <a:ext cx="2209478" cy="696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51520" y="1763524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For low velocities and </a:t>
            </a:r>
            <a:r>
              <a:rPr lang="it-IT" i="1" dirty="0" smtClean="0">
                <a:latin typeface="Calibri" pitchFamily="34" charset="0"/>
                <a:cs typeface="Courier New" pitchFamily="49" charset="0"/>
              </a:rPr>
              <a:t>along the optical axis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, differentiating the Doppler link it turns out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37576" y="5129896"/>
            <a:ext cx="888099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604974"/>
            <a:ext cx="1978325" cy="469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>
            <a:off x="2483768" y="2748990"/>
            <a:ext cx="2088232" cy="144016"/>
          </a:xfrm>
          <a:prstGeom prst="rightArrow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3131840" y="242088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cs typeface="Courier New" pitchFamily="49" charset="0"/>
              </a:rPr>
              <a:t>d\d</a:t>
            </a:r>
            <a:r>
              <a:rPr lang="el-GR" sz="2000" i="1" dirty="0" smtClean="0">
                <a:cs typeface="Courier New" pitchFamily="49" charset="0"/>
              </a:rPr>
              <a:t>τ</a:t>
            </a:r>
            <a:endParaRPr lang="it-IT" sz="2000" i="1" dirty="0"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24328" y="3284984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cs typeface="Courier New" pitchFamily="49" charset="0"/>
              </a:rPr>
              <a:t>~(c,0,0,0) </a:t>
            </a:r>
          </a:p>
          <a:p>
            <a:r>
              <a:rPr lang="it-IT" sz="1600" dirty="0" smtClean="0">
                <a:cs typeface="Courier New" pitchFamily="49" charset="0"/>
              </a:rPr>
              <a:t>to 1st order</a:t>
            </a:r>
            <a:endParaRPr lang="it-IT" sz="1600" dirty="0">
              <a:cs typeface="Courier New" pitchFamily="49" charset="0"/>
            </a:endParaRPr>
          </a:p>
        </p:txBody>
      </p:sp>
      <p:cxnSp>
        <p:nvCxnSpPr>
          <p:cNvPr id="20" name="Straight Arrow Connector 19"/>
          <p:cNvCxnSpPr>
            <a:stCxn id="15" idx="0"/>
          </p:cNvCxnSpPr>
          <p:nvPr/>
        </p:nvCxnSpPr>
        <p:spPr>
          <a:xfrm flipH="1" flipV="1">
            <a:off x="8100392" y="2996952"/>
            <a:ext cx="36004" cy="2880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28184" y="2060848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cs typeface="Courier New" pitchFamily="49" charset="0"/>
              </a:rPr>
              <a:t>~</a:t>
            </a:r>
            <a:r>
              <a:rPr lang="el-GR" sz="1600" i="1" dirty="0" smtClean="0">
                <a:cs typeface="Courier New" pitchFamily="49" charset="0"/>
              </a:rPr>
              <a:t>ω</a:t>
            </a:r>
            <a:r>
              <a:rPr lang="it-IT" sz="1600" dirty="0" smtClean="0">
                <a:cs typeface="Courier New" pitchFamily="49" charset="0"/>
              </a:rPr>
              <a:t>/</a:t>
            </a:r>
            <a:r>
              <a:rPr lang="it-IT" sz="1600" i="1" dirty="0" smtClean="0">
                <a:cs typeface="Courier New" pitchFamily="49" charset="0"/>
              </a:rPr>
              <a:t>c </a:t>
            </a:r>
            <a:r>
              <a:rPr lang="it-IT" sz="1600" dirty="0" smtClean="0">
                <a:cs typeface="Courier New" pitchFamily="49" charset="0"/>
              </a:rPr>
              <a:t>(1,1,0,0)</a:t>
            </a:r>
            <a:endParaRPr lang="it-IT" sz="1600" dirty="0">
              <a:cs typeface="Courier New" pitchFamily="49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804248" y="2420888"/>
            <a:ext cx="72008" cy="2880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389506"/>
            <a:ext cx="4824536" cy="340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Doppler response to GWs in the weak field limit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26/03/2012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Giuseppe Congedo - PhD oral defense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8E85-256A-4B4C-8643-13A9CAB844B0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5248" y="2045496"/>
            <a:ext cx="2828330" cy="129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5379119"/>
            <a:ext cx="4420607" cy="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51520" y="3430741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obtaining the standard result already found in literature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5805264"/>
            <a:ext cx="8640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The parallel tranport induces a </a:t>
            </a:r>
            <a:r>
              <a:rPr lang="it-IT" sz="2200" b="1" dirty="0" smtClean="0">
                <a:latin typeface="Calibri" pitchFamily="34" charset="0"/>
                <a:cs typeface="Courier New" pitchFamily="49" charset="0"/>
              </a:rPr>
              <a:t>time delay</a:t>
            </a:r>
            <a:r>
              <a:rPr lang="it-IT" sz="2200" dirty="0" smtClean="0">
                <a:latin typeface="Calibri" pitchFamily="34" charset="0"/>
                <a:cs typeface="Courier New" pitchFamily="49" charset="0"/>
              </a:rPr>
              <a:t> to the time of the emitter</a:t>
            </a:r>
            <a:endParaRPr lang="it-IT" sz="2200" b="1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4869160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  <a:cs typeface="Courier New" pitchFamily="49" charset="0"/>
              </a:rPr>
              <a:t>where </a:t>
            </a:r>
            <a:r>
              <a:rPr lang="it-IT" i="1" dirty="0" smtClean="0">
                <a:latin typeface="Calibri" pitchFamily="34" charset="0"/>
                <a:cs typeface="Courier New" pitchFamily="49" charset="0"/>
              </a:rPr>
              <a:t>h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 is the “convolution” with the directional sensitivities and the GW polarizations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520" y="1486525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smtClean="0">
                <a:latin typeface="Calibri" pitchFamily="34" charset="0"/>
                <a:cs typeface="Courier New" pitchFamily="49" charset="0"/>
              </a:rPr>
              <a:t>To prove that this reasoning is correct</a:t>
            </a:r>
            <a:r>
              <a:rPr lang="it-IT" dirty="0" smtClean="0">
                <a:latin typeface="Calibri" pitchFamily="34" charset="0"/>
                <a:cs typeface="Courier New" pitchFamily="49" charset="0"/>
              </a:rPr>
              <a:t>, it is possible to evaluate the Doppler response to GWs in the TT gauge</a:t>
            </a:r>
            <a:endParaRPr lang="it-IT" dirty="0">
              <a:latin typeface="Calibri" pitchFamily="34" charset="0"/>
              <a:cs typeface="Courier New" pitchFamily="49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187624" y="4145823"/>
            <a:ext cx="2927760" cy="651329"/>
            <a:chOff x="1801192" y="3929799"/>
            <a:chExt cx="2927760" cy="651329"/>
          </a:xfrm>
        </p:grpSpPr>
        <p:grpSp>
          <p:nvGrpSpPr>
            <p:cNvPr id="21" name="Group 20"/>
            <p:cNvGrpSpPr/>
            <p:nvPr/>
          </p:nvGrpSpPr>
          <p:grpSpPr>
            <a:xfrm>
              <a:off x="2771800" y="4077072"/>
              <a:ext cx="1957152" cy="373063"/>
              <a:chOff x="6012160" y="4965021"/>
              <a:chExt cx="1957152" cy="373063"/>
            </a:xfrm>
          </p:grpSpPr>
          <p:pic>
            <p:nvPicPr>
              <p:cNvPr id="34822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084168" y="5013176"/>
                <a:ext cx="1800200" cy="283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34820" name="Object 4"/>
              <p:cNvGraphicFramePr>
                <a:graphicFrameLocks noChangeAspect="1"/>
              </p:cNvGraphicFramePr>
              <p:nvPr/>
            </p:nvGraphicFramePr>
            <p:xfrm>
              <a:off x="6012160" y="4965021"/>
              <a:ext cx="139700" cy="373063"/>
            </p:xfrm>
            <a:graphic>
              <a:graphicData uri="http://schemas.openxmlformats.org/presentationml/2006/ole">
                <p:oleObj spid="_x0000_s34820" name="Equation" r:id="rId7" imgW="75960" imgH="203040" progId="Equation.3">
                  <p:embed/>
                </p:oleObj>
              </a:graphicData>
            </a:graphic>
          </p:graphicFrame>
          <p:graphicFrame>
            <p:nvGraphicFramePr>
              <p:cNvPr id="34821" name="Object 5"/>
              <p:cNvGraphicFramePr>
                <a:graphicFrameLocks noChangeAspect="1"/>
              </p:cNvGraphicFramePr>
              <p:nvPr/>
            </p:nvGraphicFramePr>
            <p:xfrm>
              <a:off x="7829612" y="4965021"/>
              <a:ext cx="139700" cy="373062"/>
            </p:xfrm>
            <a:graphic>
              <a:graphicData uri="http://schemas.openxmlformats.org/presentationml/2006/ole">
                <p:oleObj spid="_x0000_s34821" name="Equation" r:id="rId8" imgW="75960" imgH="203040" progId="Equation.3">
                  <p:embed/>
                </p:oleObj>
              </a:graphicData>
            </a:graphic>
          </p:graphicFrame>
        </p:grpSp>
        <p:pic>
          <p:nvPicPr>
            <p:cNvPr id="34824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801192" y="3929799"/>
              <a:ext cx="970608" cy="651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ools for non-linear fitting in LTPDA &amp;amp; perspectives for STOC exericises&amp;quot;&quot;/&gt;&lt;property id=&quot;20307&quot; value=&quot;256&quot;/&gt;&lt;/object&gt;&lt;object type=&quot;3&quot; unique_id=&quot;10015&quot;&gt;&lt;property id=&quot;20148&quot; value=&quot;5&quot;/&gt;&lt;property id=&quot;20300&quot; value=&quot;Slide 2 - &amp;quot;Outline of the talk&amp;quot;&quot;/&gt;&lt;property id=&quot;20307&quot; value=&quot;257&quot;/&gt;&lt;/object&gt;&lt;object type=&quot;3&quot; unique_id=&quot;10046&quot;&gt;&lt;property id=&quot;20148&quot; value=&quot;5&quot;/&gt;&lt;property id=&quot;20300&quot; value=&quot;Slide 3 - &amp;quot;1st tool: ao\xfit&amp;quot;&quot;/&gt;&lt;property id=&quot;20307&quot; value=&quot;258&quot;/&gt;&lt;/object&gt;&lt;object type=&quot;3&quot; unique_id=&quot;10062&quot;&gt;&lt;property id=&quot;20148&quot; value=&quot;5&quot;/&gt;&lt;property id=&quot;20300&quot; value=&quot;Slide 5 - &amp;quot;2nd tool: ao\tdfit&amp;quot;&quot;/&gt;&lt;property id=&quot;20307&quot; value=&quot;259&quot;/&gt;&lt;/object&gt;&lt;object type=&quot;3&quot; unique_id=&quot;11061&quot;&gt;&lt;property id=&quot;20148&quot; value=&quot;5&quot;/&gt;&lt;property id=&quot;20300&quot; value=&quot;Slide 8 - &amp;quot;Thanks for your attention!&amp;quot;&quot;/&gt;&lt;property id=&quot;20307&quot; value=&quot;274&quot;/&gt;&lt;/object&gt;&lt;object type=&quot;3&quot; unique_id=&quot;11419&quot;&gt;&lt;property id=&quot;20148&quot; value=&quot;5&quot;/&gt;&lt;property id=&quot;20300&quot; value=&quot;Slide 4 - &amp;quot;Validation tests on ao\xfit&amp;quot;&quot;/&gt;&lt;property id=&quot;20307&quot; value=&quot;275&quot;/&gt;&lt;/object&gt;&lt;object type=&quot;3&quot; unique_id=&quot;11706&quot;&gt;&lt;property id=&quot;20148&quot; value=&quot;5&quot;/&gt;&lt;property id=&quot;20300&quot; value=&quot;Slide 6 - &amp;quot;Validation tests on ao\tdfit&amp;quot;&quot;/&gt;&lt;property id=&quot;20307&quot; value=&quot;276&quot;/&gt;&lt;/object&gt;&lt;object type=&quot;3&quot; unique_id=&quot;11914&quot;&gt;&lt;property id=&quot;20148&quot; value=&quot;5&quot;/&gt;&lt;property id=&quot;20300&quot; value=&quot;Slide 7 - &amp;quot;Next targets&amp;quot;&quot;/&gt;&lt;property id=&quot;20307&quot; value=&quot;27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>
            <a:cs typeface="Courier New" pitchFamily="4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43012</TotalTime>
  <Words>3487</Words>
  <Application>Microsoft Office PowerPoint</Application>
  <PresentationFormat>On-screen Show (4:3)</PresentationFormat>
  <Paragraphs>600</Paragraphs>
  <Slides>56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8" baseType="lpstr">
      <vt:lpstr>Office Theme</vt:lpstr>
      <vt:lpstr>Equation</vt:lpstr>
      <vt:lpstr>Spacetime metrology  with LISA Pathfinder</vt:lpstr>
      <vt:lpstr>LISA Pathfinder</vt:lpstr>
      <vt:lpstr>Outline of the talk</vt:lpstr>
      <vt:lpstr>LISA, a space-borne GW detector</vt:lpstr>
      <vt:lpstr>LISA Pathfinder, in-flight test of geodesic motion</vt:lpstr>
      <vt:lpstr>LISA Pathfinder, in-flight test of geodesic motion</vt:lpstr>
      <vt:lpstr>Spacetime metrology without noise</vt:lpstr>
      <vt:lpstr>Doppler link as  differential accelerometer</vt:lpstr>
      <vt:lpstr>Doppler response to GWs in the weak field limit</vt:lpstr>
      <vt:lpstr>Noise sources  within the LISA arm</vt:lpstr>
      <vt:lpstr>Laser frequency noise</vt:lpstr>
      <vt:lpstr>Total equivalent acceleration noise</vt:lpstr>
      <vt:lpstr>Dynamics of fiducial points</vt:lpstr>
      <vt:lpstr>LISA Technology Package</vt:lpstr>
      <vt:lpstr>Degrees of freedom</vt:lpstr>
      <vt:lpstr>Closed-loop dynamics</vt:lpstr>
      <vt:lpstr>Closed-loop dynamics</vt:lpstr>
      <vt:lpstr>Dynamical model along the optical axis</vt:lpstr>
      <vt:lpstr>Dynamical model along the optical axis</vt:lpstr>
      <vt:lpstr>Two operators</vt:lpstr>
      <vt:lpstr>Suppressing  system transients</vt:lpstr>
      <vt:lpstr>Suppressing  system transients</vt:lpstr>
      <vt:lpstr>Cross-talk from  other degrees of freedom</vt:lpstr>
      <vt:lpstr>Data analysis during the mission</vt:lpstr>
      <vt:lpstr>Data analysis during the mission</vt:lpstr>
      <vt:lpstr>Multi-input/Multi-Output analysis</vt:lpstr>
      <vt:lpstr>LPF model along the optical axis</vt:lpstr>
      <vt:lpstr>LPF parameters along the optical axis</vt:lpstr>
      <vt:lpstr>Equivalent acceleration noise</vt:lpstr>
      <vt:lpstr>Estimation of  equivalent acceleration noise</vt:lpstr>
      <vt:lpstr>Identification experiment #1</vt:lpstr>
      <vt:lpstr>Identification experiment #2</vt:lpstr>
      <vt:lpstr>Parameter estimation</vt:lpstr>
      <vt:lpstr>Non-Gaussianities</vt:lpstr>
      <vt:lpstr>Non-Gaussianities</vt:lpstr>
      <vt:lpstr>Under-performing actuators  under-estimated couplings</vt:lpstr>
      <vt:lpstr>Under-performing actuators  under-estimated couplings</vt:lpstr>
      <vt:lpstr>Equivalent acceleration noise</vt:lpstr>
      <vt:lpstr>Equivalent acceleration noise</vt:lpstr>
      <vt:lpstr>Equivalent acceleration noise</vt:lpstr>
      <vt:lpstr>Equivalent acceleration noise</vt:lpstr>
      <vt:lpstr>Suppressing transients in the acceleration noise</vt:lpstr>
      <vt:lpstr>Suppressing transients in the acceleration noise</vt:lpstr>
      <vt:lpstr>Design of optimal experiments</vt:lpstr>
      <vt:lpstr>Design of optimal experiments</vt:lpstr>
      <vt:lpstr>Design of optimal experiments</vt:lpstr>
      <vt:lpstr>Concluding remarks</vt:lpstr>
      <vt:lpstr>Future perspectives</vt:lpstr>
      <vt:lpstr>Slide 49</vt:lpstr>
      <vt:lpstr>Additional slides...</vt:lpstr>
      <vt:lpstr>Monte Carlo validation</vt:lpstr>
      <vt:lpstr>Monte Carlo validation</vt:lpstr>
      <vt:lpstr>Whitening</vt:lpstr>
      <vt:lpstr>Design of optimal experiments</vt:lpstr>
      <vt:lpstr>Identification in the acceleration domain</vt:lpstr>
      <vt:lpstr>Transient analysis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Mock Lisa-Pathfinder Data Challenge</dc:title>
  <dc:creator>Giuseppe Congedo</dc:creator>
  <cp:lastModifiedBy>Giuseppe Congedo</cp:lastModifiedBy>
  <cp:revision>1208</cp:revision>
  <dcterms:created xsi:type="dcterms:W3CDTF">2009-03-12T13:37:40Z</dcterms:created>
  <dcterms:modified xsi:type="dcterms:W3CDTF">2012-03-25T17:59:35Z</dcterms:modified>
</cp:coreProperties>
</file>