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avi" ContentType="video/x-msvide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93"/>
  </p:notesMasterIdLst>
  <p:handoutMasterIdLst>
    <p:handoutMasterId r:id="rId94"/>
  </p:handoutMasterIdLst>
  <p:sldIdLst>
    <p:sldId id="256" r:id="rId2"/>
    <p:sldId id="258" r:id="rId3"/>
    <p:sldId id="406" r:id="rId4"/>
    <p:sldId id="439" r:id="rId5"/>
    <p:sldId id="371" r:id="rId6"/>
    <p:sldId id="262" r:id="rId7"/>
    <p:sldId id="411" r:id="rId8"/>
    <p:sldId id="318" r:id="rId9"/>
    <p:sldId id="286" r:id="rId10"/>
    <p:sldId id="412" r:id="rId11"/>
    <p:sldId id="290" r:id="rId12"/>
    <p:sldId id="414" r:id="rId13"/>
    <p:sldId id="413" r:id="rId14"/>
    <p:sldId id="415" r:id="rId15"/>
    <p:sldId id="401" r:id="rId16"/>
    <p:sldId id="416" r:id="rId17"/>
    <p:sldId id="402" r:id="rId18"/>
    <p:sldId id="417" r:id="rId19"/>
    <p:sldId id="403" r:id="rId20"/>
    <p:sldId id="418" r:id="rId21"/>
    <p:sldId id="419" r:id="rId22"/>
    <p:sldId id="432" r:id="rId23"/>
    <p:sldId id="404" r:id="rId24"/>
    <p:sldId id="377" r:id="rId25"/>
    <p:sldId id="293" r:id="rId26"/>
    <p:sldId id="405" r:id="rId27"/>
    <p:sldId id="294" r:id="rId28"/>
    <p:sldId id="324" r:id="rId29"/>
    <p:sldId id="296" r:id="rId30"/>
    <p:sldId id="334" r:id="rId31"/>
    <p:sldId id="297" r:id="rId32"/>
    <p:sldId id="378" r:id="rId33"/>
    <p:sldId id="407" r:id="rId34"/>
    <p:sldId id="421" r:id="rId35"/>
    <p:sldId id="433" r:id="rId36"/>
    <p:sldId id="344" r:id="rId37"/>
    <p:sldId id="345" r:id="rId38"/>
    <p:sldId id="304" r:id="rId39"/>
    <p:sldId id="346" r:id="rId40"/>
    <p:sldId id="306" r:id="rId41"/>
    <p:sldId id="349" r:id="rId42"/>
    <p:sldId id="382" r:id="rId43"/>
    <p:sldId id="354" r:id="rId44"/>
    <p:sldId id="424" r:id="rId45"/>
    <p:sldId id="355" r:id="rId46"/>
    <p:sldId id="342" r:id="rId47"/>
    <p:sldId id="357" r:id="rId48"/>
    <p:sldId id="387" r:id="rId49"/>
    <p:sldId id="309" r:id="rId50"/>
    <p:sldId id="434" r:id="rId51"/>
    <p:sldId id="310" r:id="rId52"/>
    <p:sldId id="388" r:id="rId53"/>
    <p:sldId id="359" r:id="rId54"/>
    <p:sldId id="313" r:id="rId55"/>
    <p:sldId id="319" r:id="rId56"/>
    <p:sldId id="320" r:id="rId57"/>
    <p:sldId id="314" r:id="rId58"/>
    <p:sldId id="360" r:id="rId59"/>
    <p:sldId id="425" r:id="rId60"/>
    <p:sldId id="389" r:id="rId61"/>
    <p:sldId id="364" r:id="rId62"/>
    <p:sldId id="392" r:id="rId63"/>
    <p:sldId id="275" r:id="rId64"/>
    <p:sldId id="435" r:id="rId65"/>
    <p:sldId id="430" r:id="rId66"/>
    <p:sldId id="276" r:id="rId67"/>
    <p:sldId id="426" r:id="rId68"/>
    <p:sldId id="437" r:id="rId69"/>
    <p:sldId id="279" r:id="rId70"/>
    <p:sldId id="429" r:id="rId71"/>
    <p:sldId id="431" r:id="rId72"/>
    <p:sldId id="441" r:id="rId73"/>
    <p:sldId id="397" r:id="rId74"/>
    <p:sldId id="440" r:id="rId75"/>
    <p:sldId id="436" r:id="rId76"/>
    <p:sldId id="273" r:id="rId77"/>
    <p:sldId id="274" r:id="rId78"/>
    <p:sldId id="325" r:id="rId79"/>
    <p:sldId id="272" r:id="rId80"/>
    <p:sldId id="438" r:id="rId81"/>
    <p:sldId id="343" r:id="rId82"/>
    <p:sldId id="423" r:id="rId83"/>
    <p:sldId id="379" r:id="rId84"/>
    <p:sldId id="383" r:id="rId85"/>
    <p:sldId id="384" r:id="rId86"/>
    <p:sldId id="380" r:id="rId87"/>
    <p:sldId id="386" r:id="rId88"/>
    <p:sldId id="391" r:id="rId89"/>
    <p:sldId id="408" r:id="rId90"/>
    <p:sldId id="409" r:id="rId91"/>
    <p:sldId id="410" r:id="rId92"/>
  </p:sldIdLst>
  <p:sldSz cx="9144000" cy="6858000" type="screen4x3"/>
  <p:notesSz cx="7099300" cy="10234613"/>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26"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BAB"/>
    <a:srgbClr val="FFAFAF"/>
    <a:srgbClr val="CCE3F5"/>
    <a:srgbClr val="D2F4DC"/>
    <a:srgbClr val="E7F1FA"/>
    <a:srgbClr val="003366"/>
    <a:srgbClr val="CC3300"/>
    <a:srgbClr val="1CADE4"/>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13" autoAdjust="0"/>
    <p:restoredTop sz="87228" autoAdjust="0"/>
  </p:normalViewPr>
  <p:slideViewPr>
    <p:cSldViewPr snapToGrid="0" snapToObjects="1">
      <p:cViewPr>
        <p:scale>
          <a:sx n="66" d="100"/>
          <a:sy n="66" d="100"/>
        </p:scale>
        <p:origin x="2340" y="384"/>
      </p:cViewPr>
      <p:guideLst>
        <p:guide orient="horz" pos="1026"/>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7140"/>
    </p:cViewPr>
  </p:sorterViewPr>
  <p:notesViewPr>
    <p:cSldViewPr snapToGrid="0" snapToObjects="1">
      <p:cViewPr varScale="1">
        <p:scale>
          <a:sx n="54" d="100"/>
          <a:sy n="54" d="100"/>
        </p:scale>
        <p:origin x="-2796" y="-90"/>
      </p:cViewPr>
      <p:guideLst>
        <p:guide orient="horz" pos="3224"/>
        <p:guide pos="2236"/>
      </p:guideLst>
    </p:cSldViewPr>
  </p:notesViewPr>
  <p:gridSpacing cx="38405" cy="38405"/>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notesMaster" Target="notesMasters/notesMaster1.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 Id="rId5" Type="http://schemas.openxmlformats.org/officeDocument/2006/relationships/image" Target="../media/image51.wmf"/><Relationship Id="rId4" Type="http://schemas.openxmlformats.org/officeDocument/2006/relationships/image" Target="../media/image5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85.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95.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101.wmf"/><Relationship Id="rId1" Type="http://schemas.openxmlformats.org/officeDocument/2006/relationships/image" Target="../media/image100.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111.wmf"/><Relationship Id="rId2" Type="http://schemas.openxmlformats.org/officeDocument/2006/relationships/image" Target="../media/image110.wmf"/><Relationship Id="rId1" Type="http://schemas.openxmlformats.org/officeDocument/2006/relationships/image" Target="../media/image109.wmf"/><Relationship Id="rId4" Type="http://schemas.openxmlformats.org/officeDocument/2006/relationships/image" Target="../media/image112.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117.wmf"/><Relationship Id="rId1" Type="http://schemas.openxmlformats.org/officeDocument/2006/relationships/image" Target="../media/image116.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2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2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40.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145.wmf"/><Relationship Id="rId2" Type="http://schemas.openxmlformats.org/officeDocument/2006/relationships/image" Target="../media/image144.wmf"/><Relationship Id="rId1" Type="http://schemas.openxmlformats.org/officeDocument/2006/relationships/image" Target="../media/image143.wmf"/><Relationship Id="rId4" Type="http://schemas.openxmlformats.org/officeDocument/2006/relationships/image" Target="../media/image146.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45.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54.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157.wmf"/><Relationship Id="rId1" Type="http://schemas.openxmlformats.org/officeDocument/2006/relationships/image" Target="../media/image156.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8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6" Type="http://schemas.openxmlformats.org/officeDocument/2006/relationships/image" Target="../media/image26.wmf"/><Relationship Id="rId5" Type="http://schemas.openxmlformats.org/officeDocument/2006/relationships/image" Target="../media/image25.wmf"/><Relationship Id="rId4" Type="http://schemas.openxmlformats.org/officeDocument/2006/relationships/image" Target="../media/image2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5" Type="http://schemas.openxmlformats.org/officeDocument/2006/relationships/image" Target="../media/image40.wmf"/><Relationship Id="rId4" Type="http://schemas.openxmlformats.org/officeDocument/2006/relationships/image" Target="../media/image3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Segnaposto data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8330EC73-4028-48BB-B571-42C9344BD0CC}" type="datetimeFigureOut">
              <a:rPr lang="en-US" smtClean="0"/>
              <a:t>4/21/2015</a:t>
            </a:fld>
            <a:endParaRPr lang="en-US"/>
          </a:p>
        </p:txBody>
      </p:sp>
      <p:sp>
        <p:nvSpPr>
          <p:cNvPr id="4" name="Segnaposto piè di pagina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5" name="Segnaposto numero diapositiva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8506498C-FCFA-4FA8-83F9-D37E3FDEFBA2}" type="slidenum">
              <a:rPr lang="en-US" smtClean="0"/>
              <a:t>‹N›</a:t>
            </a:fld>
            <a:endParaRPr lang="en-US"/>
          </a:p>
        </p:txBody>
      </p:sp>
    </p:spTree>
    <p:extLst>
      <p:ext uri="{BB962C8B-B14F-4D97-AF65-F5344CB8AC3E}">
        <p14:creationId xmlns:p14="http://schemas.microsoft.com/office/powerpoint/2010/main" val="23134688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it-IT"/>
          </a:p>
        </p:txBody>
      </p:sp>
      <p:sp>
        <p:nvSpPr>
          <p:cNvPr id="3" name="Segnaposto data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A4494E9C-CCB8-4791-8C29-968F3A18C5EF}" type="datetimeFigureOut">
              <a:rPr lang="it-IT" smtClean="0"/>
              <a:t>21/04/2015</a:t>
            </a:fld>
            <a:endParaRPr lang="it-IT"/>
          </a:p>
        </p:txBody>
      </p:sp>
      <p:sp>
        <p:nvSpPr>
          <p:cNvPr id="4" name="Segnaposto immagine diapositiva 3"/>
          <p:cNvSpPr>
            <a:spLocks noGrp="1" noRot="1" noChangeAspect="1"/>
          </p:cNvSpPr>
          <p:nvPr>
            <p:ph type="sldImg" idx="2"/>
          </p:nvPr>
        </p:nvSpPr>
        <p:spPr>
          <a:xfrm>
            <a:off x="1247775" y="1279525"/>
            <a:ext cx="4603750" cy="3454400"/>
          </a:xfrm>
          <a:prstGeom prst="rect">
            <a:avLst/>
          </a:prstGeom>
          <a:noFill/>
          <a:ln w="12700">
            <a:solidFill>
              <a:prstClr val="black"/>
            </a:solidFill>
          </a:ln>
        </p:spPr>
        <p:txBody>
          <a:bodyPr vert="horz" lIns="99048" tIns="49524" rIns="99048" bIns="49524" rtlCol="0" anchor="ctr"/>
          <a:lstStyle/>
          <a:p>
            <a:endParaRPr lang="it-IT"/>
          </a:p>
        </p:txBody>
      </p:sp>
      <p:sp>
        <p:nvSpPr>
          <p:cNvPr id="5" name="Segnaposto note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lang="it-IT"/>
          </a:p>
        </p:txBody>
      </p:sp>
      <p:sp>
        <p:nvSpPr>
          <p:cNvPr id="7" name="Segnaposto numero diapositiva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B70E04EC-9722-4388-9715-74B711376DC3}" type="slidenum">
              <a:rPr lang="it-IT" smtClean="0"/>
              <a:t>‹N›</a:t>
            </a:fld>
            <a:endParaRPr lang="it-IT"/>
          </a:p>
        </p:txBody>
      </p:sp>
    </p:spTree>
    <p:extLst>
      <p:ext uri="{BB962C8B-B14F-4D97-AF65-F5344CB8AC3E}">
        <p14:creationId xmlns:p14="http://schemas.microsoft.com/office/powerpoint/2010/main" val="3400258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1</a:t>
            </a:fld>
            <a:endParaRPr lang="it-IT" dirty="0"/>
          </a:p>
        </p:txBody>
      </p:sp>
    </p:spTree>
    <p:extLst>
      <p:ext uri="{BB962C8B-B14F-4D97-AF65-F5344CB8AC3E}">
        <p14:creationId xmlns:p14="http://schemas.microsoft.com/office/powerpoint/2010/main" val="2219302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 first </a:t>
            </a:r>
            <a:r>
              <a:rPr lang="it-IT" dirty="0" err="1" smtClean="0"/>
              <a:t>step</a:t>
            </a:r>
            <a:r>
              <a:rPr lang="it-IT" dirty="0" smtClean="0"/>
              <a:t> </a:t>
            </a:r>
            <a:r>
              <a:rPr lang="it-IT" dirty="0" err="1" smtClean="0"/>
              <a:t>is</a:t>
            </a:r>
            <a:r>
              <a:rPr lang="it-IT" dirty="0" smtClean="0"/>
              <a:t> the </a:t>
            </a:r>
            <a:r>
              <a:rPr lang="it-IT" dirty="0" err="1" smtClean="0"/>
              <a:t>ciois</a:t>
            </a:r>
            <a:r>
              <a:rPr lang="it-IT" baseline="0" dirty="0" smtClean="0"/>
              <a:t> of the state </a:t>
            </a:r>
            <a:r>
              <a:rPr lang="it-IT" baseline="0" dirty="0" err="1" smtClean="0"/>
              <a:t>variable</a:t>
            </a:r>
            <a:r>
              <a:rPr lang="it-IT" baseline="0" dirty="0" smtClean="0"/>
              <a:t> </a:t>
            </a:r>
            <a:r>
              <a:rPr lang="it-IT" baseline="0" dirty="0" err="1" smtClean="0"/>
              <a:t>which</a:t>
            </a:r>
            <a:r>
              <a:rPr lang="it-IT" baseline="0" dirty="0" smtClean="0"/>
              <a:t> </a:t>
            </a:r>
            <a:r>
              <a:rPr lang="it-IT" baseline="0" dirty="0" err="1" smtClean="0"/>
              <a:t>is</a:t>
            </a:r>
            <a:r>
              <a:rPr lang="it-IT" baseline="0" dirty="0" smtClean="0"/>
              <a:t> the </a:t>
            </a:r>
            <a:r>
              <a:rPr lang="it-IT" baseline="0" dirty="0" err="1" smtClean="0"/>
              <a:t>logical</a:t>
            </a:r>
            <a:r>
              <a:rPr lang="it-IT" baseline="0" dirty="0" smtClean="0"/>
              <a:t> or </a:t>
            </a:r>
            <a:r>
              <a:rPr lang="it-IT" baseline="0" dirty="0" err="1" smtClean="0"/>
              <a:t>numerical</a:t>
            </a:r>
            <a:r>
              <a:rPr lang="it-IT" baseline="0" dirty="0" smtClean="0"/>
              <a:t> </a:t>
            </a:r>
            <a:r>
              <a:rPr lang="it-IT" baseline="0" dirty="0" err="1" smtClean="0"/>
              <a:t>variable</a:t>
            </a:r>
            <a:r>
              <a:rPr lang="it-IT" baseline="0" dirty="0" smtClean="0"/>
              <a:t> </a:t>
            </a:r>
            <a:r>
              <a:rPr lang="it-IT" baseline="0" dirty="0" err="1" smtClean="0"/>
              <a:t>representing</a:t>
            </a:r>
            <a:r>
              <a:rPr lang="it-IT" baseline="0" dirty="0" smtClean="0"/>
              <a:t> the state of </a:t>
            </a:r>
            <a:r>
              <a:rPr lang="it-IT" baseline="0" dirty="0" err="1" smtClean="0"/>
              <a:t>condition</a:t>
            </a:r>
            <a:r>
              <a:rPr lang="it-IT" baseline="0" dirty="0" smtClean="0"/>
              <a:t> of the </a:t>
            </a:r>
            <a:r>
              <a:rPr lang="it-IT" baseline="0" dirty="0" err="1" smtClean="0"/>
              <a:t>monitored</a:t>
            </a:r>
            <a:r>
              <a:rPr lang="it-IT" baseline="0" dirty="0" smtClean="0"/>
              <a:t> </a:t>
            </a:r>
            <a:r>
              <a:rPr lang="it-IT" baseline="0" dirty="0" err="1" smtClean="0"/>
              <a:t>structure</a:t>
            </a:r>
            <a:r>
              <a:rPr lang="it-IT" baseline="0" dirty="0" smtClean="0"/>
              <a:t>. The </a:t>
            </a:r>
            <a:r>
              <a:rPr lang="it-IT" baseline="0" dirty="0" err="1" smtClean="0"/>
              <a:t>most</a:t>
            </a:r>
            <a:r>
              <a:rPr lang="it-IT" baseline="0" dirty="0" smtClean="0"/>
              <a:t> </a:t>
            </a:r>
            <a:r>
              <a:rPr lang="it-IT" baseline="0" dirty="0" err="1" smtClean="0"/>
              <a:t>widely</a:t>
            </a:r>
            <a:r>
              <a:rPr lang="it-IT" baseline="0" dirty="0" smtClean="0"/>
              <a:t> </a:t>
            </a:r>
            <a:r>
              <a:rPr lang="it-IT" baseline="0" dirty="0" err="1" smtClean="0"/>
              <a:t>used</a:t>
            </a:r>
            <a:r>
              <a:rPr lang="it-IT" baseline="0" dirty="0" smtClean="0"/>
              <a:t> state </a:t>
            </a:r>
            <a:r>
              <a:rPr lang="it-IT" baseline="0" dirty="0" err="1" smtClean="0"/>
              <a:t>variables</a:t>
            </a:r>
            <a:r>
              <a:rPr lang="it-IT" baseline="0" dirty="0" smtClean="0"/>
              <a:t> </a:t>
            </a:r>
            <a:r>
              <a:rPr lang="it-IT" baseline="0" dirty="0" err="1" smtClean="0"/>
              <a:t>used</a:t>
            </a:r>
            <a:r>
              <a:rPr lang="it-IT" baseline="0" dirty="0" smtClean="0"/>
              <a:t> in </a:t>
            </a:r>
            <a:r>
              <a:rPr lang="it-IT" baseline="0" dirty="0" err="1" smtClean="0"/>
              <a:t>seismic</a:t>
            </a:r>
            <a:r>
              <a:rPr lang="it-IT" baseline="0" dirty="0" smtClean="0"/>
              <a:t> </a:t>
            </a:r>
            <a:r>
              <a:rPr lang="it-IT" baseline="0" dirty="0" err="1" smtClean="0"/>
              <a:t>monitoring</a:t>
            </a:r>
            <a:r>
              <a:rPr lang="it-IT" baseline="0" dirty="0" smtClean="0"/>
              <a:t> are </a:t>
            </a:r>
            <a:r>
              <a:rPr lang="it-IT" baseline="0" dirty="0" err="1" smtClean="0"/>
              <a:t>response</a:t>
            </a:r>
            <a:r>
              <a:rPr lang="it-IT" baseline="0" dirty="0" smtClean="0"/>
              <a:t> </a:t>
            </a:r>
            <a:r>
              <a:rPr lang="it-IT" baseline="0" dirty="0" err="1" smtClean="0"/>
              <a:t>paramaters</a:t>
            </a:r>
            <a:r>
              <a:rPr lang="it-IT" baseline="0" dirty="0" smtClean="0"/>
              <a:t>, </a:t>
            </a:r>
            <a:r>
              <a:rPr lang="it-IT" baseline="0" dirty="0" err="1" smtClean="0"/>
              <a:t>such</a:t>
            </a:r>
            <a:r>
              <a:rPr lang="it-IT" baseline="0" dirty="0" smtClean="0"/>
              <a:t> </a:t>
            </a:r>
            <a:r>
              <a:rPr lang="it-IT" baseline="0" dirty="0" err="1" smtClean="0"/>
              <a:t>as</a:t>
            </a:r>
            <a:r>
              <a:rPr lang="it-IT" baseline="0" dirty="0" smtClean="0"/>
              <a:t> maximum </a:t>
            </a:r>
            <a:r>
              <a:rPr lang="it-IT" baseline="0" dirty="0" err="1" smtClean="0"/>
              <a:t>accelerations</a:t>
            </a:r>
            <a:r>
              <a:rPr lang="it-IT" baseline="0" dirty="0" smtClean="0"/>
              <a:t> and maximum </a:t>
            </a:r>
            <a:r>
              <a:rPr lang="it-IT" baseline="0" dirty="0" err="1" smtClean="0"/>
              <a:t>displacements</a:t>
            </a:r>
            <a:r>
              <a:rPr lang="it-IT" baseline="0" dirty="0" smtClean="0"/>
              <a:t> and </a:t>
            </a:r>
            <a:r>
              <a:rPr lang="it-IT" baseline="0" dirty="0" err="1" smtClean="0"/>
              <a:t>modal</a:t>
            </a:r>
            <a:r>
              <a:rPr lang="it-IT" baseline="0" dirty="0" smtClean="0"/>
              <a:t> </a:t>
            </a:r>
            <a:r>
              <a:rPr lang="it-IT" baseline="0" dirty="0" err="1" smtClean="0"/>
              <a:t>parameters</a:t>
            </a:r>
            <a:r>
              <a:rPr lang="it-IT" baseline="0" dirty="0" smtClean="0"/>
              <a:t>, </a:t>
            </a:r>
            <a:r>
              <a:rPr lang="it-IT" baseline="0" dirty="0" err="1" smtClean="0"/>
              <a:t>such</a:t>
            </a:r>
            <a:r>
              <a:rPr lang="it-IT" baseline="0" dirty="0" smtClean="0"/>
              <a:t> </a:t>
            </a:r>
            <a:r>
              <a:rPr lang="it-IT" baseline="0" dirty="0" err="1" smtClean="0"/>
              <a:t>as</a:t>
            </a:r>
            <a:r>
              <a:rPr lang="it-IT" baseline="0" dirty="0" smtClean="0"/>
              <a:t> </a:t>
            </a:r>
            <a:r>
              <a:rPr lang="it-IT" baseline="0" dirty="0" err="1" smtClean="0"/>
              <a:t>frequencies</a:t>
            </a:r>
            <a:r>
              <a:rPr lang="it-IT" baseline="0" dirty="0" smtClean="0"/>
              <a:t>, mode </a:t>
            </a:r>
            <a:r>
              <a:rPr lang="it-IT" baseline="0" dirty="0" err="1" smtClean="0"/>
              <a:t>shapes</a:t>
            </a:r>
            <a:r>
              <a:rPr lang="it-IT" baseline="0" dirty="0" smtClean="0"/>
              <a:t> and </a:t>
            </a:r>
            <a:r>
              <a:rPr lang="it-IT" baseline="0" dirty="0" err="1" smtClean="0"/>
              <a:t>damping</a:t>
            </a:r>
            <a:r>
              <a:rPr lang="it-IT" baseline="0" dirty="0" smtClean="0"/>
              <a:t> </a:t>
            </a:r>
            <a:r>
              <a:rPr lang="it-IT" baseline="0" dirty="0" err="1" smtClean="0"/>
              <a:t>ratios</a:t>
            </a:r>
            <a:r>
              <a:rPr lang="it-IT" baseline="0" dirty="0" smtClean="0"/>
              <a:t>. </a:t>
            </a:r>
            <a:r>
              <a:rPr lang="it-IT" baseline="0" dirty="0" err="1" smtClean="0"/>
              <a:t>Another</a:t>
            </a:r>
            <a:r>
              <a:rPr lang="it-IT" baseline="0" dirty="0" smtClean="0"/>
              <a:t> </a:t>
            </a:r>
            <a:r>
              <a:rPr lang="it-IT" baseline="0" dirty="0" err="1" smtClean="0"/>
              <a:t>possibility</a:t>
            </a:r>
            <a:r>
              <a:rPr lang="it-IT" baseline="0" dirty="0" smtClean="0"/>
              <a:t> </a:t>
            </a:r>
            <a:r>
              <a:rPr lang="it-IT" baseline="0" dirty="0" err="1" smtClean="0"/>
              <a:t>is</a:t>
            </a:r>
            <a:r>
              <a:rPr lang="it-IT" baseline="0" dirty="0" smtClean="0"/>
              <a:t> </a:t>
            </a:r>
            <a:r>
              <a:rPr lang="it-IT" baseline="0" dirty="0" err="1" smtClean="0"/>
              <a:t>assuming</a:t>
            </a:r>
            <a:r>
              <a:rPr lang="it-IT" baseline="0" dirty="0" smtClean="0"/>
              <a:t> an </a:t>
            </a:r>
            <a:r>
              <a:rPr lang="it-IT" baseline="0" dirty="0" err="1" smtClean="0"/>
              <a:t>index</a:t>
            </a:r>
            <a:r>
              <a:rPr lang="it-IT" baseline="0" dirty="0" smtClean="0"/>
              <a:t> of </a:t>
            </a:r>
            <a:r>
              <a:rPr lang="it-IT" baseline="0" dirty="0" err="1" smtClean="0"/>
              <a:t>classification</a:t>
            </a:r>
            <a:r>
              <a:rPr lang="it-IT" baseline="0" dirty="0" smtClean="0"/>
              <a:t>, </a:t>
            </a:r>
            <a:r>
              <a:rPr lang="it-IT" baseline="0" dirty="0" err="1" smtClean="0"/>
              <a:t>such</a:t>
            </a:r>
            <a:r>
              <a:rPr lang="it-IT" baseline="0" dirty="0" smtClean="0"/>
              <a:t> </a:t>
            </a:r>
            <a:r>
              <a:rPr lang="it-IT" baseline="0" dirty="0" err="1" smtClean="0"/>
              <a:t>as</a:t>
            </a:r>
            <a:r>
              <a:rPr lang="it-IT" baseline="0" dirty="0" smtClean="0"/>
              <a:t> the standard </a:t>
            </a:r>
            <a:r>
              <a:rPr lang="it-IT" baseline="0" dirty="0" err="1" smtClean="0"/>
              <a:t>classification</a:t>
            </a:r>
            <a:r>
              <a:rPr lang="it-IT" baseline="0" dirty="0" smtClean="0"/>
              <a:t> </a:t>
            </a:r>
            <a:r>
              <a:rPr lang="it-IT" baseline="0" dirty="0" err="1" smtClean="0"/>
              <a:t>reported</a:t>
            </a:r>
            <a:r>
              <a:rPr lang="it-IT" baseline="0" dirty="0" smtClean="0"/>
              <a:t> in </a:t>
            </a:r>
            <a:r>
              <a:rPr lang="it-IT" baseline="0" dirty="0" err="1" smtClean="0"/>
              <a:t>codes</a:t>
            </a:r>
            <a:r>
              <a:rPr lang="it-IT" baseline="0" dirty="0" smtClean="0"/>
              <a:t> (no </a:t>
            </a:r>
            <a:r>
              <a:rPr lang="it-IT" baseline="0" dirty="0" err="1" smtClean="0"/>
              <a:t>damage</a:t>
            </a:r>
            <a:r>
              <a:rPr lang="it-IT" baseline="0" dirty="0" smtClean="0"/>
              <a:t>, moderate </a:t>
            </a:r>
            <a:r>
              <a:rPr lang="it-IT" baseline="0" dirty="0" err="1" smtClean="0"/>
              <a:t>damage</a:t>
            </a:r>
            <a:r>
              <a:rPr lang="it-IT" baseline="0" dirty="0" smtClean="0"/>
              <a:t>, severe </a:t>
            </a:r>
            <a:r>
              <a:rPr lang="it-IT" baseline="0" dirty="0" err="1" smtClean="0"/>
              <a:t>damage</a:t>
            </a:r>
            <a:r>
              <a:rPr lang="it-IT" baseline="0" dirty="0" smtClean="0"/>
              <a:t> and </a:t>
            </a:r>
            <a:r>
              <a:rPr lang="it-IT" baseline="0" dirty="0" err="1" smtClean="0"/>
              <a:t>collapse</a:t>
            </a:r>
            <a:r>
              <a:rPr lang="it-IT" baseline="0" dirty="0" smtClean="0"/>
              <a:t>) or </a:t>
            </a:r>
            <a:r>
              <a:rPr lang="it-IT" baseline="0" dirty="0" err="1" smtClean="0"/>
              <a:t>others</a:t>
            </a:r>
            <a:r>
              <a:rPr lang="it-IT" baseline="0" dirty="0" smtClean="0"/>
              <a:t> </a:t>
            </a:r>
            <a:r>
              <a:rPr lang="it-IT" baseline="0" dirty="0" err="1" smtClean="0"/>
              <a:t>indices</a:t>
            </a:r>
            <a:r>
              <a:rPr lang="it-IT" baseline="0" dirty="0" smtClean="0"/>
              <a:t> </a:t>
            </a:r>
            <a:r>
              <a:rPr lang="it-IT" baseline="0" dirty="0" err="1" smtClean="0"/>
              <a:t>such</a:t>
            </a:r>
            <a:r>
              <a:rPr lang="it-IT" baseline="0" dirty="0" smtClean="0"/>
              <a:t> </a:t>
            </a:r>
            <a:r>
              <a:rPr lang="it-IT" baseline="0" dirty="0" err="1" smtClean="0"/>
              <a:t>as</a:t>
            </a:r>
            <a:r>
              <a:rPr lang="it-IT" baseline="0" dirty="0" smtClean="0"/>
              <a:t> the Park &amp; </a:t>
            </a:r>
            <a:r>
              <a:rPr lang="it-IT" baseline="0" dirty="0" err="1" smtClean="0"/>
              <a:t>Ang</a:t>
            </a:r>
            <a:r>
              <a:rPr lang="it-IT" baseline="0" dirty="0" smtClean="0"/>
              <a:t> </a:t>
            </a:r>
            <a:r>
              <a:rPr lang="it-IT" baseline="0" dirty="0" err="1" smtClean="0"/>
              <a:t>index</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11</a:t>
            </a:fld>
            <a:endParaRPr lang="it-IT"/>
          </a:p>
        </p:txBody>
      </p:sp>
    </p:spTree>
    <p:extLst>
      <p:ext uri="{BB962C8B-B14F-4D97-AF65-F5344CB8AC3E}">
        <p14:creationId xmlns:p14="http://schemas.microsoft.com/office/powerpoint/2010/main" val="444015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 </a:t>
            </a:r>
            <a:r>
              <a:rPr lang="it-IT" dirty="0" err="1" smtClean="0"/>
              <a:t>our</a:t>
            </a:r>
            <a:r>
              <a:rPr lang="it-IT" dirty="0" smtClean="0"/>
              <a:t> </a:t>
            </a:r>
            <a:r>
              <a:rPr lang="it-IT" dirty="0" err="1" smtClean="0"/>
              <a:t>example</a:t>
            </a:r>
            <a:r>
              <a:rPr lang="it-IT" dirty="0" smtClean="0"/>
              <a:t> </a:t>
            </a:r>
            <a:r>
              <a:rPr lang="it-IT" dirty="0" err="1" smtClean="0"/>
              <a:t>we</a:t>
            </a:r>
            <a:r>
              <a:rPr lang="it-IT" dirty="0" smtClean="0"/>
              <a:t> </a:t>
            </a:r>
            <a:r>
              <a:rPr lang="it-IT" dirty="0" err="1" smtClean="0"/>
              <a:t>have</a:t>
            </a:r>
            <a:r>
              <a:rPr lang="it-IT" baseline="0" dirty="0" smtClean="0"/>
              <a:t> to </a:t>
            </a:r>
            <a:r>
              <a:rPr lang="it-IT" baseline="0" dirty="0" err="1" smtClean="0"/>
              <a:t>say</a:t>
            </a:r>
            <a:r>
              <a:rPr lang="it-IT" baseline="0" dirty="0" smtClean="0"/>
              <a:t> </a:t>
            </a:r>
            <a:r>
              <a:rPr lang="it-IT" baseline="0" dirty="0" err="1" smtClean="0"/>
              <a:t>if</a:t>
            </a:r>
            <a:r>
              <a:rPr lang="it-IT" baseline="0" dirty="0" smtClean="0"/>
              <a:t> </a:t>
            </a:r>
            <a:r>
              <a:rPr lang="it-IT" baseline="0" dirty="0" err="1" smtClean="0"/>
              <a:t>there</a:t>
            </a:r>
            <a:r>
              <a:rPr lang="it-IT" baseline="0" dirty="0" smtClean="0"/>
              <a:t> </a:t>
            </a:r>
            <a:r>
              <a:rPr lang="it-IT" baseline="0" dirty="0" err="1" smtClean="0"/>
              <a:t>is</a:t>
            </a:r>
            <a:r>
              <a:rPr lang="it-IT" baseline="0" dirty="0" smtClean="0"/>
              <a:t> a </a:t>
            </a:r>
            <a:r>
              <a:rPr lang="it-IT" baseline="0" dirty="0" err="1" smtClean="0"/>
              <a:t>lean</a:t>
            </a:r>
            <a:r>
              <a:rPr lang="it-IT" baseline="0" dirty="0" smtClean="0"/>
              <a:t> in the frame </a:t>
            </a:r>
            <a:r>
              <a:rPr lang="it-IT" baseline="0" dirty="0" err="1" smtClean="0"/>
              <a:t>at</a:t>
            </a:r>
            <a:r>
              <a:rPr lang="it-IT" baseline="0" dirty="0" smtClean="0"/>
              <a:t> the end of </a:t>
            </a:r>
            <a:r>
              <a:rPr lang="it-IT" baseline="0" dirty="0" err="1" smtClean="0"/>
              <a:t>motion</a:t>
            </a:r>
            <a:r>
              <a:rPr lang="it-IT" baseline="0" dirty="0" smtClean="0"/>
              <a:t> and </a:t>
            </a:r>
            <a:r>
              <a:rPr lang="it-IT" baseline="0" dirty="0" err="1" smtClean="0"/>
              <a:t>we</a:t>
            </a:r>
            <a:r>
              <a:rPr lang="it-IT" baseline="0" dirty="0" smtClean="0"/>
              <a:t> can </a:t>
            </a:r>
            <a:r>
              <a:rPr lang="it-IT" baseline="0" dirty="0" err="1" smtClean="0"/>
              <a:t>choose</a:t>
            </a:r>
            <a:r>
              <a:rPr lang="it-IT" baseline="0" dirty="0" smtClean="0"/>
              <a:t> </a:t>
            </a:r>
            <a:r>
              <a:rPr lang="it-IT" baseline="0" dirty="0" err="1" smtClean="0"/>
              <a:t>as</a:t>
            </a:r>
            <a:r>
              <a:rPr lang="it-IT" baseline="0" dirty="0" smtClean="0"/>
              <a:t> state </a:t>
            </a:r>
            <a:r>
              <a:rPr lang="it-IT" baseline="0" dirty="0" err="1" smtClean="0"/>
              <a:t>variable</a:t>
            </a:r>
            <a:r>
              <a:rPr lang="it-IT" baseline="0" dirty="0" smtClean="0"/>
              <a:t> the relative </a:t>
            </a:r>
            <a:r>
              <a:rPr lang="it-IT" baseline="0" dirty="0" err="1" smtClean="0"/>
              <a:t>residual</a:t>
            </a:r>
            <a:r>
              <a:rPr lang="it-IT" baseline="0" dirty="0" smtClean="0"/>
              <a:t> </a:t>
            </a:r>
            <a:r>
              <a:rPr lang="it-IT" baseline="0" dirty="0" err="1" smtClean="0"/>
              <a:t>displacement</a:t>
            </a:r>
            <a:r>
              <a:rPr lang="it-IT" baseline="0" dirty="0" smtClean="0"/>
              <a:t> delta </a:t>
            </a:r>
            <a:r>
              <a:rPr lang="it-IT" baseline="0" dirty="0" err="1" smtClean="0"/>
              <a:t>between</a:t>
            </a:r>
            <a:r>
              <a:rPr lang="it-IT" baseline="0" dirty="0" smtClean="0"/>
              <a:t> the </a:t>
            </a:r>
            <a:r>
              <a:rPr lang="it-IT" baseline="0" dirty="0" err="1" smtClean="0"/>
              <a:t>floors</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12</a:t>
            </a:fld>
            <a:endParaRPr lang="it-IT"/>
          </a:p>
        </p:txBody>
      </p:sp>
    </p:spTree>
    <p:extLst>
      <p:ext uri="{BB962C8B-B14F-4D97-AF65-F5344CB8AC3E}">
        <p14:creationId xmlns:p14="http://schemas.microsoft.com/office/powerpoint/2010/main" val="972127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At </a:t>
            </a:r>
            <a:r>
              <a:rPr lang="it-IT" dirty="0" err="1" smtClean="0"/>
              <a:t>this</a:t>
            </a:r>
            <a:r>
              <a:rPr lang="it-IT" dirty="0" smtClean="0"/>
              <a:t> </a:t>
            </a:r>
            <a:r>
              <a:rPr lang="it-IT" dirty="0" err="1" smtClean="0"/>
              <a:t>point</a:t>
            </a:r>
            <a:r>
              <a:rPr lang="it-IT" dirty="0" smtClean="0"/>
              <a:t> </a:t>
            </a:r>
            <a:r>
              <a:rPr lang="it-IT" dirty="0" err="1" smtClean="0"/>
              <a:t>we</a:t>
            </a:r>
            <a:r>
              <a:rPr lang="it-IT" dirty="0" smtClean="0"/>
              <a:t> </a:t>
            </a:r>
            <a:r>
              <a:rPr lang="it-IT" dirty="0" err="1" smtClean="0"/>
              <a:t>have</a:t>
            </a:r>
            <a:r>
              <a:rPr lang="it-IT" dirty="0" smtClean="0"/>
              <a:t> to</a:t>
            </a:r>
            <a:r>
              <a:rPr lang="it-IT" baseline="0" dirty="0" smtClean="0"/>
              <a:t> </a:t>
            </a:r>
            <a:r>
              <a:rPr lang="it-IT" baseline="0" dirty="0" err="1" smtClean="0"/>
              <a:t>define</a:t>
            </a:r>
            <a:r>
              <a:rPr lang="it-IT" baseline="0" dirty="0" smtClean="0"/>
              <a:t> the </a:t>
            </a:r>
            <a:r>
              <a:rPr lang="it-IT" baseline="0" dirty="0" err="1" smtClean="0"/>
              <a:t>accuracy</a:t>
            </a:r>
            <a:r>
              <a:rPr lang="it-IT" baseline="0" dirty="0" smtClean="0"/>
              <a:t> </a:t>
            </a:r>
            <a:r>
              <a:rPr lang="it-IT" baseline="0" dirty="0" err="1" smtClean="0"/>
              <a:t>demand</a:t>
            </a:r>
            <a:r>
              <a:rPr lang="it-IT" baseline="0" dirty="0" smtClean="0"/>
              <a:t>. The way </a:t>
            </a:r>
            <a:r>
              <a:rPr lang="it-IT" baseline="0" dirty="0" err="1" smtClean="0"/>
              <a:t>we</a:t>
            </a:r>
            <a:r>
              <a:rPr lang="it-IT" baseline="0" dirty="0" smtClean="0"/>
              <a:t> </a:t>
            </a:r>
            <a:r>
              <a:rPr lang="it-IT" baseline="0" dirty="0" err="1" smtClean="0"/>
              <a:t>define</a:t>
            </a:r>
            <a:r>
              <a:rPr lang="it-IT" baseline="0" dirty="0" smtClean="0"/>
              <a:t> the </a:t>
            </a:r>
            <a:r>
              <a:rPr lang="it-IT" baseline="0" dirty="0" err="1" smtClean="0"/>
              <a:t>accuracy</a:t>
            </a:r>
            <a:r>
              <a:rPr lang="it-IT" baseline="0" dirty="0" smtClean="0"/>
              <a:t> </a:t>
            </a:r>
            <a:r>
              <a:rPr lang="it-IT" baseline="0" dirty="0" err="1" smtClean="0"/>
              <a:t>depend</a:t>
            </a:r>
            <a:r>
              <a:rPr lang="it-IT" baseline="0" dirty="0" smtClean="0"/>
              <a:t> on the nature of the state </a:t>
            </a:r>
            <a:r>
              <a:rPr lang="it-IT" baseline="0" dirty="0" err="1" smtClean="0"/>
              <a:t>variable</a:t>
            </a:r>
            <a:r>
              <a:rPr lang="it-IT" baseline="0" dirty="0" smtClean="0"/>
              <a:t>, and in </a:t>
            </a:r>
            <a:r>
              <a:rPr lang="it-IT" baseline="0" dirty="0" err="1" smtClean="0"/>
              <a:t>particular</a:t>
            </a:r>
            <a:r>
              <a:rPr lang="it-IT" baseline="0" dirty="0" smtClean="0"/>
              <a:t> </a:t>
            </a:r>
            <a:r>
              <a:rPr lang="it-IT" baseline="0" dirty="0" err="1" smtClean="0"/>
              <a:t>if</a:t>
            </a:r>
            <a:r>
              <a:rPr lang="it-IT" baseline="0" dirty="0" smtClean="0"/>
              <a:t> the state </a:t>
            </a:r>
            <a:r>
              <a:rPr lang="it-IT" baseline="0" dirty="0" err="1" smtClean="0"/>
              <a:t>variable</a:t>
            </a:r>
            <a:r>
              <a:rPr lang="it-IT" baseline="0" dirty="0" smtClean="0"/>
              <a:t> </a:t>
            </a:r>
            <a:r>
              <a:rPr lang="it-IT" baseline="0" dirty="0" err="1" smtClean="0"/>
              <a:t>is</a:t>
            </a:r>
            <a:r>
              <a:rPr lang="it-IT" baseline="0" dirty="0" smtClean="0"/>
              <a:t> a </a:t>
            </a:r>
            <a:r>
              <a:rPr lang="it-IT" baseline="0" dirty="0" err="1" smtClean="0"/>
              <a:t>number</a:t>
            </a:r>
            <a:r>
              <a:rPr lang="it-IT" baseline="0" dirty="0" smtClean="0"/>
              <a:t> </a:t>
            </a:r>
            <a:r>
              <a:rPr lang="it-IT" baseline="0" dirty="0" err="1" smtClean="0"/>
              <a:t>we</a:t>
            </a:r>
            <a:r>
              <a:rPr lang="it-IT" baseline="0" dirty="0" smtClean="0"/>
              <a:t> can express the </a:t>
            </a:r>
            <a:r>
              <a:rPr lang="it-IT" baseline="0" dirty="0" err="1" smtClean="0"/>
              <a:t>accuracy</a:t>
            </a:r>
            <a:r>
              <a:rPr lang="it-IT" baseline="0" dirty="0" smtClean="0"/>
              <a:t> in </a:t>
            </a:r>
            <a:r>
              <a:rPr lang="it-IT" baseline="0" dirty="0" err="1" smtClean="0"/>
              <a:t>terms</a:t>
            </a:r>
            <a:r>
              <a:rPr lang="it-IT" baseline="0" dirty="0" smtClean="0"/>
              <a:t> of maximum </a:t>
            </a:r>
            <a:r>
              <a:rPr lang="it-IT" baseline="0" dirty="0" err="1" smtClean="0"/>
              <a:t>error</a:t>
            </a:r>
            <a:r>
              <a:rPr lang="it-IT" baseline="0" dirty="0" smtClean="0"/>
              <a:t>, standard </a:t>
            </a:r>
            <a:r>
              <a:rPr lang="it-IT" baseline="0" dirty="0" err="1" smtClean="0"/>
              <a:t>deviation</a:t>
            </a:r>
            <a:r>
              <a:rPr lang="it-IT" baseline="0" dirty="0" smtClean="0"/>
              <a:t>, </a:t>
            </a:r>
            <a:r>
              <a:rPr lang="it-IT" baseline="0" dirty="0" err="1" smtClean="0"/>
              <a:t>coefficient</a:t>
            </a:r>
            <a:r>
              <a:rPr lang="it-IT" baseline="0" dirty="0" smtClean="0"/>
              <a:t> of </a:t>
            </a:r>
            <a:r>
              <a:rPr lang="it-IT" baseline="0" dirty="0" err="1" smtClean="0"/>
              <a:t>variation</a:t>
            </a:r>
            <a:r>
              <a:rPr lang="it-IT" baseline="0" dirty="0" smtClean="0"/>
              <a:t>. </a:t>
            </a:r>
            <a:r>
              <a:rPr lang="it-IT" baseline="0" dirty="0" err="1" smtClean="0"/>
              <a:t>If</a:t>
            </a:r>
            <a:r>
              <a:rPr lang="it-IT" baseline="0" dirty="0" smtClean="0"/>
              <a:t> the state </a:t>
            </a:r>
            <a:r>
              <a:rPr lang="it-IT" baseline="0" dirty="0" err="1" smtClean="0"/>
              <a:t>variable</a:t>
            </a:r>
            <a:r>
              <a:rPr lang="it-IT" baseline="0" dirty="0" smtClean="0"/>
              <a:t> </a:t>
            </a:r>
            <a:r>
              <a:rPr lang="it-IT" baseline="0" dirty="0" err="1" smtClean="0"/>
              <a:t>is</a:t>
            </a:r>
            <a:r>
              <a:rPr lang="it-IT" baseline="0" dirty="0" smtClean="0"/>
              <a:t> an </a:t>
            </a:r>
            <a:r>
              <a:rPr lang="it-IT" baseline="0" dirty="0" err="1" smtClean="0"/>
              <a:t>index</a:t>
            </a:r>
            <a:r>
              <a:rPr lang="it-IT" baseline="0" dirty="0" smtClean="0"/>
              <a:t> of </a:t>
            </a:r>
            <a:r>
              <a:rPr lang="it-IT" baseline="0" dirty="0" err="1" smtClean="0"/>
              <a:t>classification</a:t>
            </a:r>
            <a:r>
              <a:rPr lang="it-IT" baseline="0" dirty="0" smtClean="0"/>
              <a:t>, the </a:t>
            </a:r>
            <a:r>
              <a:rPr lang="it-IT" baseline="0" dirty="0" err="1" smtClean="0"/>
              <a:t>accuracy</a:t>
            </a:r>
            <a:r>
              <a:rPr lang="it-IT" baseline="0" dirty="0" smtClean="0"/>
              <a:t> can be </a:t>
            </a:r>
            <a:r>
              <a:rPr lang="it-IT" baseline="0" dirty="0" err="1" smtClean="0"/>
              <a:t>expressed</a:t>
            </a:r>
            <a:r>
              <a:rPr lang="it-IT" baseline="0" dirty="0" smtClean="0"/>
              <a:t> in </a:t>
            </a:r>
            <a:r>
              <a:rPr lang="it-IT" baseline="0" dirty="0" err="1" smtClean="0"/>
              <a:t>terms</a:t>
            </a:r>
            <a:r>
              <a:rPr lang="it-IT" baseline="0" dirty="0" smtClean="0"/>
              <a:t> of </a:t>
            </a:r>
            <a:r>
              <a:rPr lang="it-IT" baseline="0" dirty="0" err="1" smtClean="0"/>
              <a:t>probability</a:t>
            </a:r>
            <a:r>
              <a:rPr lang="it-IT" baseline="0" dirty="0" smtClean="0"/>
              <a:t> of </a:t>
            </a:r>
            <a:r>
              <a:rPr lang="it-IT" baseline="0" dirty="0" err="1" smtClean="0"/>
              <a:t>misclassification</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13</a:t>
            </a:fld>
            <a:endParaRPr lang="it-IT"/>
          </a:p>
        </p:txBody>
      </p:sp>
    </p:spTree>
    <p:extLst>
      <p:ext uri="{BB962C8B-B14F-4D97-AF65-F5344CB8AC3E}">
        <p14:creationId xmlns:p14="http://schemas.microsoft.com/office/powerpoint/2010/main" val="1092660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 </a:t>
            </a:r>
            <a:r>
              <a:rPr lang="it-IT" dirty="0" err="1" smtClean="0"/>
              <a:t>our</a:t>
            </a:r>
            <a:r>
              <a:rPr lang="it-IT" dirty="0" smtClean="0"/>
              <a:t> </a:t>
            </a:r>
            <a:r>
              <a:rPr lang="it-IT" dirty="0" err="1" smtClean="0"/>
              <a:t>example</a:t>
            </a:r>
            <a:r>
              <a:rPr lang="it-IT" dirty="0" smtClean="0"/>
              <a:t> </a:t>
            </a:r>
            <a:r>
              <a:rPr lang="it-IT" dirty="0" err="1" smtClean="0"/>
              <a:t>we</a:t>
            </a:r>
            <a:r>
              <a:rPr lang="it-IT" dirty="0" smtClean="0"/>
              <a:t> </a:t>
            </a:r>
            <a:r>
              <a:rPr lang="it-IT" dirty="0" err="1" smtClean="0"/>
              <a:t>have</a:t>
            </a:r>
            <a:r>
              <a:rPr lang="it-IT" dirty="0" smtClean="0"/>
              <a:t> a state </a:t>
            </a:r>
            <a:r>
              <a:rPr lang="it-IT" dirty="0" err="1" smtClean="0"/>
              <a:t>variable</a:t>
            </a:r>
            <a:r>
              <a:rPr lang="it-IT" dirty="0" smtClean="0"/>
              <a:t> </a:t>
            </a:r>
            <a:r>
              <a:rPr lang="it-IT" dirty="0" err="1" smtClean="0"/>
              <a:t>which</a:t>
            </a:r>
            <a:r>
              <a:rPr lang="it-IT" dirty="0" smtClean="0"/>
              <a:t> </a:t>
            </a:r>
            <a:r>
              <a:rPr lang="it-IT" dirty="0" err="1" smtClean="0"/>
              <a:t>is</a:t>
            </a:r>
            <a:r>
              <a:rPr lang="it-IT" dirty="0" smtClean="0"/>
              <a:t> a </a:t>
            </a:r>
            <a:r>
              <a:rPr lang="it-IT" dirty="0" err="1" smtClean="0"/>
              <a:t>response</a:t>
            </a:r>
            <a:r>
              <a:rPr lang="it-IT" baseline="0" dirty="0" smtClean="0"/>
              <a:t> </a:t>
            </a:r>
            <a:r>
              <a:rPr lang="it-IT" baseline="0" dirty="0" err="1" smtClean="0"/>
              <a:t>paramater</a:t>
            </a:r>
            <a:r>
              <a:rPr lang="it-IT" baseline="0" dirty="0" smtClean="0"/>
              <a:t>, so </a:t>
            </a:r>
            <a:r>
              <a:rPr lang="it-IT" baseline="0" dirty="0" err="1" smtClean="0"/>
              <a:t>we</a:t>
            </a:r>
            <a:r>
              <a:rPr lang="it-IT" baseline="0" dirty="0" smtClean="0"/>
              <a:t> </a:t>
            </a:r>
            <a:r>
              <a:rPr lang="it-IT" baseline="0" dirty="0" err="1" smtClean="0"/>
              <a:t>define</a:t>
            </a:r>
            <a:r>
              <a:rPr lang="it-IT" baseline="0" dirty="0" smtClean="0"/>
              <a:t> the </a:t>
            </a:r>
            <a:r>
              <a:rPr lang="it-IT" baseline="0" dirty="0" err="1" smtClean="0"/>
              <a:t>accuracy</a:t>
            </a:r>
            <a:r>
              <a:rPr lang="it-IT" baseline="0" dirty="0" smtClean="0"/>
              <a:t> in </a:t>
            </a:r>
            <a:r>
              <a:rPr lang="it-IT" baseline="0" dirty="0" err="1" smtClean="0"/>
              <a:t>terms</a:t>
            </a:r>
            <a:r>
              <a:rPr lang="it-IT" baseline="0" dirty="0" smtClean="0"/>
              <a:t> of standard </a:t>
            </a:r>
            <a:r>
              <a:rPr lang="it-IT" baseline="0" dirty="0" err="1" smtClean="0"/>
              <a:t>deviation</a:t>
            </a:r>
            <a:r>
              <a:rPr lang="it-IT" baseline="0" dirty="0" smtClean="0"/>
              <a:t> of the </a:t>
            </a:r>
            <a:r>
              <a:rPr lang="it-IT" baseline="0" dirty="0" err="1" smtClean="0"/>
              <a:t>estimation</a:t>
            </a:r>
            <a:r>
              <a:rPr lang="it-IT" baseline="0" dirty="0" smtClean="0"/>
              <a:t> of delta.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14</a:t>
            </a:fld>
            <a:endParaRPr lang="it-IT"/>
          </a:p>
        </p:txBody>
      </p:sp>
    </p:spTree>
    <p:extLst>
      <p:ext uri="{BB962C8B-B14F-4D97-AF65-F5344CB8AC3E}">
        <p14:creationId xmlns:p14="http://schemas.microsoft.com/office/powerpoint/2010/main" val="27168032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Now</a:t>
            </a:r>
            <a:r>
              <a:rPr lang="it-IT" baseline="0" dirty="0" smtClean="0"/>
              <a:t> </a:t>
            </a:r>
            <a:r>
              <a:rPr lang="it-IT" baseline="0" dirty="0" err="1" smtClean="0"/>
              <a:t>we</a:t>
            </a:r>
            <a:r>
              <a:rPr lang="it-IT" baseline="0" dirty="0" smtClean="0"/>
              <a:t> </a:t>
            </a:r>
            <a:r>
              <a:rPr lang="it-IT" baseline="0" dirty="0" err="1" smtClean="0"/>
              <a:t>have</a:t>
            </a:r>
            <a:r>
              <a:rPr lang="it-IT" baseline="0" dirty="0" smtClean="0"/>
              <a:t> to </a:t>
            </a:r>
            <a:r>
              <a:rPr lang="it-IT" baseline="0" dirty="0" err="1" smtClean="0"/>
              <a:t>define</a:t>
            </a:r>
            <a:r>
              <a:rPr lang="it-IT" baseline="0" dirty="0" smtClean="0"/>
              <a:t> the </a:t>
            </a:r>
            <a:r>
              <a:rPr lang="it-IT" baseline="0" dirty="0" err="1" smtClean="0"/>
              <a:t>monitoring</a:t>
            </a:r>
            <a:r>
              <a:rPr lang="it-IT" baseline="0" dirty="0" smtClean="0"/>
              <a:t> </a:t>
            </a:r>
            <a:r>
              <a:rPr lang="it-IT" baseline="0" dirty="0" err="1" smtClean="0"/>
              <a:t>strategy</a:t>
            </a:r>
            <a:r>
              <a:rPr lang="it-IT" baseline="0" dirty="0" smtClean="0"/>
              <a:t>. The </a:t>
            </a:r>
            <a:r>
              <a:rPr lang="it-IT" baseline="0" dirty="0" err="1" smtClean="0"/>
              <a:t>definition</a:t>
            </a:r>
            <a:r>
              <a:rPr lang="it-IT" baseline="0" dirty="0" smtClean="0"/>
              <a:t> of the </a:t>
            </a:r>
            <a:r>
              <a:rPr lang="it-IT" baseline="0" dirty="0" err="1" smtClean="0"/>
              <a:t>monitoring</a:t>
            </a:r>
            <a:r>
              <a:rPr lang="it-IT" baseline="0" dirty="0" smtClean="0"/>
              <a:t> </a:t>
            </a:r>
            <a:r>
              <a:rPr lang="it-IT" baseline="0" dirty="0" err="1" smtClean="0"/>
              <a:t>strategy</a:t>
            </a:r>
            <a:r>
              <a:rPr lang="it-IT" baseline="0" dirty="0" smtClean="0"/>
              <a:t> </a:t>
            </a:r>
            <a:r>
              <a:rPr lang="it-IT" baseline="0" dirty="0" err="1" smtClean="0"/>
              <a:t>includes</a:t>
            </a:r>
            <a:r>
              <a:rPr lang="it-IT" baseline="0" dirty="0" smtClean="0"/>
              <a:t> the </a:t>
            </a:r>
            <a:r>
              <a:rPr lang="it-IT" baseline="0" dirty="0" err="1" smtClean="0"/>
              <a:t>definition</a:t>
            </a:r>
            <a:r>
              <a:rPr lang="it-IT" baseline="0" dirty="0" smtClean="0"/>
              <a:t> of the </a:t>
            </a:r>
            <a:r>
              <a:rPr lang="it-IT" baseline="0" dirty="0" err="1" smtClean="0"/>
              <a:t>physical</a:t>
            </a:r>
            <a:r>
              <a:rPr lang="it-IT" baseline="0" dirty="0" smtClean="0"/>
              <a:t> </a:t>
            </a:r>
            <a:r>
              <a:rPr lang="it-IT" baseline="0" dirty="0" err="1" smtClean="0"/>
              <a:t>quantity</a:t>
            </a:r>
            <a:r>
              <a:rPr lang="it-IT" baseline="0" dirty="0" smtClean="0"/>
              <a:t> to be </a:t>
            </a:r>
            <a:r>
              <a:rPr lang="it-IT" baseline="0" dirty="0" err="1" smtClean="0"/>
              <a:t>observed</a:t>
            </a:r>
            <a:r>
              <a:rPr lang="it-IT" baseline="0" dirty="0" smtClean="0"/>
              <a:t>, the </a:t>
            </a:r>
            <a:r>
              <a:rPr lang="it-IT" baseline="0" dirty="0" err="1" smtClean="0"/>
              <a:t>definition</a:t>
            </a:r>
            <a:r>
              <a:rPr lang="it-IT" baseline="0" dirty="0" smtClean="0"/>
              <a:t> of the </a:t>
            </a:r>
            <a:r>
              <a:rPr lang="it-IT" baseline="0" dirty="0" err="1" smtClean="0"/>
              <a:t>measurement</a:t>
            </a:r>
            <a:r>
              <a:rPr lang="it-IT" baseline="0" dirty="0" smtClean="0"/>
              <a:t> </a:t>
            </a:r>
            <a:r>
              <a:rPr lang="it-IT" baseline="0" dirty="0" err="1" smtClean="0"/>
              <a:t>range</a:t>
            </a:r>
            <a:r>
              <a:rPr lang="it-IT" baseline="0" dirty="0" smtClean="0"/>
              <a:t> and the </a:t>
            </a:r>
            <a:r>
              <a:rPr lang="it-IT" baseline="0" dirty="0" err="1" smtClean="0"/>
              <a:t>definition</a:t>
            </a:r>
            <a:r>
              <a:rPr lang="it-IT" baseline="0" dirty="0" smtClean="0"/>
              <a:t> and </a:t>
            </a:r>
            <a:r>
              <a:rPr lang="it-IT" baseline="0" dirty="0" err="1" smtClean="0"/>
              <a:t>number</a:t>
            </a:r>
            <a:r>
              <a:rPr lang="it-IT" baseline="0" dirty="0" smtClean="0"/>
              <a:t> of </a:t>
            </a:r>
            <a:r>
              <a:rPr lang="it-IT" baseline="0" dirty="0" err="1" smtClean="0"/>
              <a:t>observations</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15</a:t>
            </a:fld>
            <a:endParaRPr lang="it-IT"/>
          </a:p>
        </p:txBody>
      </p:sp>
    </p:spTree>
    <p:extLst>
      <p:ext uri="{BB962C8B-B14F-4D97-AF65-F5344CB8AC3E}">
        <p14:creationId xmlns:p14="http://schemas.microsoft.com/office/powerpoint/2010/main" val="34234439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smtClean="0"/>
              <a:t>In our example we decide to observe the inclination PSI of</a:t>
            </a:r>
            <a:r>
              <a:rPr lang="en-GB" baseline="0" dirty="0" smtClean="0"/>
              <a:t> a shaft linking the floors in the range plus minus </a:t>
            </a:r>
            <a:r>
              <a:rPr lang="en-GB" baseline="0" dirty="0" err="1" smtClean="0"/>
              <a:t>tirty</a:t>
            </a:r>
            <a:r>
              <a:rPr lang="en-GB" baseline="0" dirty="0" smtClean="0"/>
              <a:t> </a:t>
            </a:r>
            <a:r>
              <a:rPr lang="en-GB" baseline="0" dirty="0" err="1" smtClean="0"/>
              <a:t>milliradian</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16</a:t>
            </a:fld>
            <a:endParaRPr lang="it-IT"/>
          </a:p>
        </p:txBody>
      </p:sp>
    </p:spTree>
    <p:extLst>
      <p:ext uri="{BB962C8B-B14F-4D97-AF65-F5344CB8AC3E}">
        <p14:creationId xmlns:p14="http://schemas.microsoft.com/office/powerpoint/2010/main" val="38168545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 last </a:t>
            </a:r>
            <a:r>
              <a:rPr lang="it-IT" dirty="0" err="1" smtClean="0"/>
              <a:t>aspect</a:t>
            </a:r>
            <a:r>
              <a:rPr lang="it-IT" dirty="0" smtClean="0"/>
              <a:t> to be </a:t>
            </a:r>
            <a:r>
              <a:rPr lang="it-IT" dirty="0" err="1" smtClean="0"/>
              <a:t>defined</a:t>
            </a:r>
            <a:r>
              <a:rPr lang="it-IT" dirty="0" smtClean="0"/>
              <a:t> </a:t>
            </a:r>
            <a:r>
              <a:rPr lang="it-IT" dirty="0" err="1" smtClean="0"/>
              <a:t>is</a:t>
            </a:r>
            <a:r>
              <a:rPr lang="it-IT" baseline="0" dirty="0" smtClean="0"/>
              <a:t> the model. The model </a:t>
            </a:r>
            <a:r>
              <a:rPr lang="it-IT" baseline="0" dirty="0" err="1" smtClean="0"/>
              <a:t>is</a:t>
            </a:r>
            <a:r>
              <a:rPr lang="it-IT" baseline="0" dirty="0" smtClean="0"/>
              <a:t> the </a:t>
            </a:r>
            <a:r>
              <a:rPr lang="it-IT" baseline="0" dirty="0" err="1" smtClean="0"/>
              <a:t>logical</a:t>
            </a:r>
            <a:r>
              <a:rPr lang="it-IT" baseline="0" dirty="0" smtClean="0"/>
              <a:t> relation </a:t>
            </a:r>
            <a:r>
              <a:rPr lang="it-IT" baseline="0" dirty="0" err="1" smtClean="0"/>
              <a:t>between</a:t>
            </a:r>
            <a:r>
              <a:rPr lang="it-IT" baseline="0" dirty="0" smtClean="0"/>
              <a:t> the </a:t>
            </a:r>
            <a:r>
              <a:rPr lang="it-IT" baseline="0" dirty="0" err="1" smtClean="0"/>
              <a:t>observations</a:t>
            </a:r>
            <a:r>
              <a:rPr lang="it-IT" baseline="0" dirty="0" smtClean="0"/>
              <a:t> UAI and the state </a:t>
            </a:r>
            <a:r>
              <a:rPr lang="it-IT" baseline="0" dirty="0" err="1" smtClean="0"/>
              <a:t>variable</a:t>
            </a:r>
            <a:r>
              <a:rPr lang="it-IT" baseline="0" dirty="0" smtClean="0"/>
              <a:t> FITA. In the </a:t>
            </a:r>
            <a:r>
              <a:rPr lang="it-IT" baseline="0" dirty="0" err="1" smtClean="0"/>
              <a:t>definition</a:t>
            </a:r>
            <a:r>
              <a:rPr lang="it-IT" baseline="0" dirty="0" smtClean="0"/>
              <a:t> of the model </a:t>
            </a:r>
            <a:r>
              <a:rPr lang="it-IT" baseline="0" dirty="0" err="1" smtClean="0"/>
              <a:t>we</a:t>
            </a:r>
            <a:r>
              <a:rPr lang="it-IT" baseline="0" dirty="0" smtClean="0"/>
              <a:t> </a:t>
            </a:r>
            <a:r>
              <a:rPr lang="it-IT" baseline="0" dirty="0" err="1" smtClean="0"/>
              <a:t>have</a:t>
            </a:r>
            <a:r>
              <a:rPr lang="it-IT" baseline="0" dirty="0" smtClean="0"/>
              <a:t> to include </a:t>
            </a:r>
            <a:r>
              <a:rPr lang="it-IT" baseline="0" dirty="0" err="1" smtClean="0"/>
              <a:t>assumptions</a:t>
            </a:r>
            <a:r>
              <a:rPr lang="it-IT" baseline="0" dirty="0" smtClean="0"/>
              <a:t>, </a:t>
            </a:r>
            <a:r>
              <a:rPr lang="it-IT" baseline="0" dirty="0" err="1" smtClean="0"/>
              <a:t>signal</a:t>
            </a:r>
            <a:r>
              <a:rPr lang="it-IT" baseline="0" dirty="0" smtClean="0"/>
              <a:t> processing </a:t>
            </a:r>
            <a:r>
              <a:rPr lang="it-IT" baseline="0" dirty="0" err="1" smtClean="0"/>
              <a:t>techniques</a:t>
            </a:r>
            <a:r>
              <a:rPr lang="it-IT" baseline="0" dirty="0" smtClean="0"/>
              <a:t> and </a:t>
            </a:r>
            <a:r>
              <a:rPr lang="it-IT" baseline="0" dirty="0" err="1" smtClean="0"/>
              <a:t>numerical</a:t>
            </a:r>
            <a:r>
              <a:rPr lang="it-IT" baseline="0" dirty="0" smtClean="0"/>
              <a:t> </a:t>
            </a:r>
            <a:r>
              <a:rPr lang="it-IT" baseline="0" dirty="0" err="1" smtClean="0"/>
              <a:t>algorithms</a:t>
            </a:r>
            <a:r>
              <a:rPr lang="it-IT" baseline="0" dirty="0" smtClean="0"/>
              <a:t>. </a:t>
            </a:r>
            <a:r>
              <a:rPr lang="it-IT" baseline="0" dirty="0" err="1" smtClean="0"/>
              <a:t>Possible</a:t>
            </a:r>
            <a:r>
              <a:rPr lang="it-IT" baseline="0" dirty="0" smtClean="0"/>
              <a:t> </a:t>
            </a:r>
            <a:r>
              <a:rPr lang="it-IT" baseline="0" dirty="0" err="1" smtClean="0"/>
              <a:t>types</a:t>
            </a:r>
            <a:r>
              <a:rPr lang="it-IT" baseline="0" dirty="0" smtClean="0"/>
              <a:t> of </a:t>
            </a:r>
            <a:r>
              <a:rPr lang="it-IT" baseline="0" dirty="0" err="1" smtClean="0"/>
              <a:t>models</a:t>
            </a:r>
            <a:r>
              <a:rPr lang="it-IT" baseline="0" dirty="0" smtClean="0"/>
              <a:t>  are </a:t>
            </a:r>
            <a:r>
              <a:rPr lang="it-IT" baseline="0" dirty="0" err="1" smtClean="0"/>
              <a:t>kinematic</a:t>
            </a:r>
            <a:r>
              <a:rPr lang="it-IT" baseline="0" dirty="0" smtClean="0"/>
              <a:t> </a:t>
            </a:r>
            <a:r>
              <a:rPr lang="it-IT" baseline="0" dirty="0" err="1" smtClean="0"/>
              <a:t>models</a:t>
            </a:r>
            <a:r>
              <a:rPr lang="it-IT" baseline="0" dirty="0" smtClean="0"/>
              <a:t>, </a:t>
            </a:r>
            <a:r>
              <a:rPr lang="it-IT" baseline="0" dirty="0" err="1" smtClean="0"/>
              <a:t>physical</a:t>
            </a:r>
            <a:r>
              <a:rPr lang="it-IT" baseline="0" dirty="0" smtClean="0"/>
              <a:t> and </a:t>
            </a:r>
            <a:r>
              <a:rPr lang="it-IT" baseline="0" dirty="0" err="1" smtClean="0"/>
              <a:t>mechanical</a:t>
            </a:r>
            <a:r>
              <a:rPr lang="it-IT" baseline="0" dirty="0" smtClean="0"/>
              <a:t> </a:t>
            </a:r>
            <a:r>
              <a:rPr lang="it-IT" baseline="0" dirty="0" err="1" smtClean="0"/>
              <a:t>models</a:t>
            </a:r>
            <a:r>
              <a:rPr lang="it-IT" baseline="0" dirty="0" smtClean="0"/>
              <a:t> and </a:t>
            </a:r>
            <a:r>
              <a:rPr lang="it-IT" baseline="0" dirty="0" err="1" smtClean="0"/>
              <a:t>heuristic</a:t>
            </a:r>
            <a:r>
              <a:rPr lang="it-IT" baseline="0" dirty="0" smtClean="0"/>
              <a:t> </a:t>
            </a:r>
            <a:r>
              <a:rPr lang="it-IT" baseline="0" dirty="0" err="1" smtClean="0"/>
              <a:t>models</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17</a:t>
            </a:fld>
            <a:endParaRPr lang="it-IT"/>
          </a:p>
        </p:txBody>
      </p:sp>
    </p:spTree>
    <p:extLst>
      <p:ext uri="{BB962C8B-B14F-4D97-AF65-F5344CB8AC3E}">
        <p14:creationId xmlns:p14="http://schemas.microsoft.com/office/powerpoint/2010/main" val="3388087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a:t>
            </a:r>
            <a:r>
              <a:rPr lang="it-IT" baseline="0" dirty="0" smtClean="0"/>
              <a:t> </a:t>
            </a:r>
            <a:r>
              <a:rPr lang="it-IT" baseline="0" dirty="0" err="1" smtClean="0"/>
              <a:t>our</a:t>
            </a:r>
            <a:r>
              <a:rPr lang="it-IT" baseline="0" dirty="0" smtClean="0"/>
              <a:t> </a:t>
            </a:r>
            <a:r>
              <a:rPr lang="it-IT" baseline="0" dirty="0" err="1" smtClean="0"/>
              <a:t>example</a:t>
            </a:r>
            <a:r>
              <a:rPr lang="it-IT" baseline="0" dirty="0" smtClean="0"/>
              <a:t> </a:t>
            </a:r>
            <a:r>
              <a:rPr lang="it-IT" baseline="0" dirty="0" err="1" smtClean="0"/>
              <a:t>we</a:t>
            </a:r>
            <a:r>
              <a:rPr lang="it-IT" baseline="0" dirty="0" smtClean="0"/>
              <a:t> use a </a:t>
            </a:r>
            <a:r>
              <a:rPr lang="it-IT" baseline="0" dirty="0" err="1" smtClean="0"/>
              <a:t>simple</a:t>
            </a:r>
            <a:r>
              <a:rPr lang="it-IT" baseline="0" dirty="0" smtClean="0"/>
              <a:t> </a:t>
            </a:r>
            <a:r>
              <a:rPr lang="it-IT" baseline="0" dirty="0" err="1" smtClean="0"/>
              <a:t>kinematic</a:t>
            </a:r>
            <a:r>
              <a:rPr lang="it-IT" baseline="0" dirty="0" smtClean="0"/>
              <a:t> model and in </a:t>
            </a:r>
            <a:r>
              <a:rPr lang="it-IT" baseline="0" dirty="0" err="1" smtClean="0"/>
              <a:t>particular</a:t>
            </a:r>
            <a:r>
              <a:rPr lang="it-IT" baseline="0" dirty="0" smtClean="0"/>
              <a:t> </a:t>
            </a:r>
            <a:r>
              <a:rPr lang="it-IT" baseline="0" dirty="0" err="1" smtClean="0"/>
              <a:t>we</a:t>
            </a:r>
            <a:r>
              <a:rPr lang="it-IT" baseline="0" dirty="0" smtClean="0"/>
              <a:t> </a:t>
            </a:r>
            <a:r>
              <a:rPr lang="it-IT" baseline="0" dirty="0" err="1" smtClean="0"/>
              <a:t>define</a:t>
            </a:r>
            <a:r>
              <a:rPr lang="it-IT" baseline="0" dirty="0" smtClean="0"/>
              <a:t> the state </a:t>
            </a:r>
            <a:r>
              <a:rPr lang="it-IT" baseline="0" dirty="0" err="1" smtClean="0"/>
              <a:t>variable</a:t>
            </a:r>
            <a:r>
              <a:rPr lang="it-IT" baseline="0" dirty="0" smtClean="0"/>
              <a:t> delta </a:t>
            </a:r>
            <a:r>
              <a:rPr lang="it-IT" baseline="0" dirty="0" err="1" smtClean="0"/>
              <a:t>as</a:t>
            </a:r>
            <a:r>
              <a:rPr lang="it-IT" baseline="0" dirty="0" smtClean="0"/>
              <a:t> the </a:t>
            </a:r>
            <a:r>
              <a:rPr lang="it-IT" baseline="0" dirty="0" err="1" smtClean="0"/>
              <a:t>product</a:t>
            </a:r>
            <a:r>
              <a:rPr lang="it-IT" baseline="0" dirty="0" smtClean="0"/>
              <a:t> of the </a:t>
            </a:r>
            <a:r>
              <a:rPr lang="it-IT" baseline="0" dirty="0" err="1" smtClean="0"/>
              <a:t>observations</a:t>
            </a:r>
            <a:r>
              <a:rPr lang="it-IT" baseline="0" dirty="0" smtClean="0"/>
              <a:t> PSAI by the interstory </a:t>
            </a:r>
            <a:r>
              <a:rPr lang="it-IT" baseline="0" dirty="0" err="1" smtClean="0"/>
              <a:t>height</a:t>
            </a:r>
            <a:r>
              <a:rPr lang="it-IT" baseline="0" dirty="0" smtClean="0"/>
              <a:t> EICH.</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18</a:t>
            </a:fld>
            <a:endParaRPr lang="it-IT"/>
          </a:p>
        </p:txBody>
      </p:sp>
    </p:spTree>
    <p:extLst>
      <p:ext uri="{BB962C8B-B14F-4D97-AF65-F5344CB8AC3E}">
        <p14:creationId xmlns:p14="http://schemas.microsoft.com/office/powerpoint/2010/main" val="13888858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At </a:t>
            </a:r>
            <a:r>
              <a:rPr lang="it-IT" dirty="0" err="1" smtClean="0"/>
              <a:t>this</a:t>
            </a:r>
            <a:r>
              <a:rPr lang="it-IT" dirty="0" smtClean="0"/>
              <a:t> </a:t>
            </a:r>
            <a:r>
              <a:rPr lang="it-IT" dirty="0" err="1" smtClean="0"/>
              <a:t>point</a:t>
            </a:r>
            <a:r>
              <a:rPr lang="it-IT" baseline="0" dirty="0" smtClean="0"/>
              <a:t> </a:t>
            </a:r>
            <a:r>
              <a:rPr lang="it-IT" baseline="0" dirty="0" err="1" smtClean="0"/>
              <a:t>we</a:t>
            </a:r>
            <a:r>
              <a:rPr lang="it-IT" baseline="0" dirty="0" smtClean="0"/>
              <a:t> are ready for </a:t>
            </a:r>
            <a:r>
              <a:rPr lang="it-IT" baseline="0" dirty="0" err="1" smtClean="0"/>
              <a:t>calculating</a:t>
            </a:r>
            <a:r>
              <a:rPr lang="it-IT" baseline="0" dirty="0" smtClean="0"/>
              <a:t> the </a:t>
            </a:r>
            <a:r>
              <a:rPr lang="it-IT" baseline="0" dirty="0" err="1" smtClean="0"/>
              <a:t>expected</a:t>
            </a:r>
            <a:r>
              <a:rPr lang="it-IT" baseline="0" dirty="0" smtClean="0"/>
              <a:t> </a:t>
            </a:r>
            <a:r>
              <a:rPr lang="it-IT" baseline="0" dirty="0" err="1" smtClean="0"/>
              <a:t>capacity</a:t>
            </a:r>
            <a:r>
              <a:rPr lang="it-IT" baseline="0" dirty="0" smtClean="0"/>
              <a:t>. </a:t>
            </a:r>
            <a:r>
              <a:rPr lang="it-IT" baseline="0" dirty="0" err="1" smtClean="0"/>
              <a:t>We</a:t>
            </a:r>
            <a:r>
              <a:rPr lang="it-IT" baseline="0" dirty="0" smtClean="0"/>
              <a:t> </a:t>
            </a:r>
            <a:r>
              <a:rPr lang="it-IT" baseline="0" dirty="0" err="1" smtClean="0"/>
              <a:t>have</a:t>
            </a:r>
            <a:r>
              <a:rPr lang="it-IT" baseline="0" dirty="0" smtClean="0"/>
              <a:t> to </a:t>
            </a:r>
            <a:r>
              <a:rPr lang="it-IT" baseline="0" dirty="0" err="1" smtClean="0"/>
              <a:t>calculate</a:t>
            </a:r>
            <a:r>
              <a:rPr lang="it-IT" baseline="0" dirty="0" smtClean="0"/>
              <a:t> </a:t>
            </a:r>
            <a:r>
              <a:rPr lang="it-IT" baseline="0" dirty="0" err="1" smtClean="0"/>
              <a:t>all</a:t>
            </a:r>
            <a:r>
              <a:rPr lang="it-IT" baseline="0" dirty="0" smtClean="0"/>
              <a:t> the </a:t>
            </a:r>
            <a:r>
              <a:rPr lang="it-IT" baseline="0" dirty="0" err="1" smtClean="0"/>
              <a:t>uncertainties</a:t>
            </a:r>
            <a:r>
              <a:rPr lang="it-IT" baseline="0" dirty="0" smtClean="0"/>
              <a:t>, </a:t>
            </a:r>
            <a:r>
              <a:rPr lang="it-IT" baseline="0" dirty="0" err="1" smtClean="0"/>
              <a:t>instrumental</a:t>
            </a:r>
            <a:r>
              <a:rPr lang="it-IT" baseline="0" dirty="0" smtClean="0"/>
              <a:t> and of the model, and combine </a:t>
            </a:r>
            <a:r>
              <a:rPr lang="it-IT" baseline="0" dirty="0" err="1" smtClean="0"/>
              <a:t>them</a:t>
            </a:r>
            <a:r>
              <a:rPr lang="it-IT" baseline="0" dirty="0" smtClean="0"/>
              <a:t> </a:t>
            </a:r>
            <a:r>
              <a:rPr lang="it-IT" baseline="0" dirty="0" err="1" smtClean="0"/>
              <a:t>deterministically</a:t>
            </a:r>
            <a:r>
              <a:rPr lang="it-IT" baseline="0" dirty="0" smtClean="0"/>
              <a:t>, </a:t>
            </a:r>
            <a:r>
              <a:rPr lang="it-IT" baseline="0" dirty="0" err="1" smtClean="0"/>
              <a:t>calculating</a:t>
            </a:r>
            <a:r>
              <a:rPr lang="it-IT" baseline="0" dirty="0" smtClean="0"/>
              <a:t> in </a:t>
            </a:r>
            <a:r>
              <a:rPr lang="it-IT" baseline="0" dirty="0" err="1" smtClean="0"/>
              <a:t>this</a:t>
            </a:r>
            <a:r>
              <a:rPr lang="it-IT" baseline="0" dirty="0" smtClean="0"/>
              <a:t> case the maximum </a:t>
            </a:r>
            <a:r>
              <a:rPr lang="it-IT" baseline="0" dirty="0" err="1" smtClean="0"/>
              <a:t>possible</a:t>
            </a:r>
            <a:r>
              <a:rPr lang="it-IT" baseline="0" dirty="0" smtClean="0"/>
              <a:t> </a:t>
            </a:r>
            <a:r>
              <a:rPr lang="it-IT" baseline="0" dirty="0" err="1" smtClean="0"/>
              <a:t>error</a:t>
            </a:r>
            <a:r>
              <a:rPr lang="it-IT" baseline="0" dirty="0" smtClean="0"/>
              <a:t> of the estimate, or </a:t>
            </a:r>
            <a:r>
              <a:rPr lang="it-IT" baseline="0" dirty="0" err="1" smtClean="0"/>
              <a:t>probabilistically</a:t>
            </a:r>
            <a:r>
              <a:rPr lang="it-IT" baseline="0" dirty="0" smtClean="0"/>
              <a:t>, in </a:t>
            </a:r>
            <a:r>
              <a:rPr lang="it-IT" baseline="0" dirty="0" err="1" smtClean="0"/>
              <a:t>terms</a:t>
            </a:r>
            <a:r>
              <a:rPr lang="it-IT" baseline="0" dirty="0" smtClean="0"/>
              <a:t> of standard </a:t>
            </a:r>
            <a:r>
              <a:rPr lang="it-IT" baseline="0" dirty="0" err="1" smtClean="0"/>
              <a:t>deviation</a:t>
            </a:r>
            <a:r>
              <a:rPr lang="it-IT" baseline="0" dirty="0" smtClean="0"/>
              <a:t> of the estimate.</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19</a:t>
            </a:fld>
            <a:endParaRPr lang="it-IT"/>
          </a:p>
        </p:txBody>
      </p:sp>
    </p:spTree>
    <p:extLst>
      <p:ext uri="{BB962C8B-B14F-4D97-AF65-F5344CB8AC3E}">
        <p14:creationId xmlns:p14="http://schemas.microsoft.com/office/powerpoint/2010/main" val="19809848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 the </a:t>
            </a:r>
            <a:r>
              <a:rPr lang="it-IT" dirty="0" err="1" smtClean="0"/>
              <a:t>example</a:t>
            </a:r>
            <a:r>
              <a:rPr lang="it-IT" dirty="0" smtClean="0"/>
              <a:t> the </a:t>
            </a:r>
            <a:r>
              <a:rPr lang="it-IT" dirty="0" err="1" smtClean="0"/>
              <a:t>uncertainties</a:t>
            </a:r>
            <a:r>
              <a:rPr lang="it-IT" baseline="0" dirty="0" smtClean="0"/>
              <a:t> are the </a:t>
            </a:r>
            <a:r>
              <a:rPr lang="it-IT" baseline="0" dirty="0" err="1" smtClean="0"/>
              <a:t>uncertainty</a:t>
            </a:r>
            <a:r>
              <a:rPr lang="it-IT" baseline="0" dirty="0" smtClean="0"/>
              <a:t> in the </a:t>
            </a:r>
            <a:r>
              <a:rPr lang="it-IT" baseline="0" dirty="0" err="1" smtClean="0"/>
              <a:t>measurement</a:t>
            </a:r>
            <a:r>
              <a:rPr lang="it-IT" baseline="0" dirty="0" smtClean="0"/>
              <a:t> of the angle, </a:t>
            </a:r>
            <a:r>
              <a:rPr lang="it-IT" baseline="0" dirty="0" err="1" smtClean="0"/>
              <a:t>sigmapsai</a:t>
            </a:r>
            <a:r>
              <a:rPr lang="it-IT" baseline="0" dirty="0" smtClean="0"/>
              <a:t>, and in the </a:t>
            </a:r>
            <a:r>
              <a:rPr lang="it-IT" baseline="0" dirty="0" err="1" smtClean="0"/>
              <a:t>measurement</a:t>
            </a:r>
            <a:r>
              <a:rPr lang="it-IT" baseline="0" dirty="0" smtClean="0"/>
              <a:t> of the </a:t>
            </a:r>
            <a:r>
              <a:rPr lang="it-IT" baseline="0" dirty="0" err="1" smtClean="0"/>
              <a:t>heigth</a:t>
            </a:r>
            <a:r>
              <a:rPr lang="it-IT" baseline="0" dirty="0" smtClean="0"/>
              <a:t>, </a:t>
            </a:r>
            <a:r>
              <a:rPr lang="it-IT" baseline="0" dirty="0" err="1" smtClean="0"/>
              <a:t>sigmaeich</a:t>
            </a:r>
            <a:r>
              <a:rPr lang="it-IT" baseline="0" dirty="0" smtClean="0"/>
              <a:t>. </a:t>
            </a:r>
            <a:r>
              <a:rPr lang="it-IT" baseline="0" dirty="0" err="1" smtClean="0"/>
              <a:t>We</a:t>
            </a:r>
            <a:r>
              <a:rPr lang="it-IT" baseline="0" dirty="0" smtClean="0"/>
              <a:t> combine </a:t>
            </a:r>
            <a:r>
              <a:rPr lang="it-IT" baseline="0" dirty="0" err="1" smtClean="0"/>
              <a:t>them</a:t>
            </a:r>
            <a:r>
              <a:rPr lang="it-IT" baseline="0" dirty="0" smtClean="0"/>
              <a:t> </a:t>
            </a:r>
            <a:r>
              <a:rPr lang="it-IT" baseline="0" dirty="0" err="1" smtClean="0"/>
              <a:t>using</a:t>
            </a:r>
            <a:r>
              <a:rPr lang="it-IT" baseline="0" dirty="0" smtClean="0"/>
              <a:t> the </a:t>
            </a:r>
            <a:r>
              <a:rPr lang="it-IT" baseline="0" dirty="0" err="1" smtClean="0"/>
              <a:t>error</a:t>
            </a:r>
            <a:r>
              <a:rPr lang="it-IT" baseline="0" dirty="0" smtClean="0"/>
              <a:t> </a:t>
            </a:r>
            <a:r>
              <a:rPr lang="it-IT" baseline="0" dirty="0" err="1" smtClean="0"/>
              <a:t>propagation</a:t>
            </a:r>
            <a:r>
              <a:rPr lang="it-IT" baseline="0" dirty="0" smtClean="0"/>
              <a:t> </a:t>
            </a:r>
            <a:r>
              <a:rPr lang="it-IT" baseline="0" dirty="0" err="1" smtClean="0"/>
              <a:t>rule</a:t>
            </a:r>
            <a:r>
              <a:rPr lang="it-IT" baseline="0" dirty="0" smtClean="0"/>
              <a:t> and </a:t>
            </a:r>
            <a:r>
              <a:rPr lang="it-IT" baseline="0" dirty="0" err="1" smtClean="0"/>
              <a:t>as</a:t>
            </a:r>
            <a:r>
              <a:rPr lang="it-IT" baseline="0" dirty="0" smtClean="0"/>
              <a:t> </a:t>
            </a:r>
            <a:r>
              <a:rPr lang="it-IT" baseline="0" dirty="0" err="1" smtClean="0"/>
              <a:t>result</a:t>
            </a:r>
            <a:r>
              <a:rPr lang="it-IT" baseline="0" dirty="0" smtClean="0"/>
              <a:t>, </a:t>
            </a:r>
            <a:r>
              <a:rPr lang="it-IT" baseline="0" dirty="0" err="1" smtClean="0"/>
              <a:t>we</a:t>
            </a:r>
            <a:r>
              <a:rPr lang="it-IT" baseline="0" dirty="0" smtClean="0"/>
              <a:t> </a:t>
            </a:r>
            <a:r>
              <a:rPr lang="it-IT" baseline="0" dirty="0" err="1" smtClean="0"/>
              <a:t>obtain</a:t>
            </a:r>
            <a:r>
              <a:rPr lang="it-IT" baseline="0" dirty="0" smtClean="0"/>
              <a:t> the </a:t>
            </a:r>
            <a:r>
              <a:rPr lang="it-IT" baseline="0" dirty="0" err="1" smtClean="0"/>
              <a:t>accuracy</a:t>
            </a:r>
            <a:r>
              <a:rPr lang="it-IT" baseline="0" dirty="0" smtClean="0"/>
              <a:t> on the state </a:t>
            </a:r>
            <a:r>
              <a:rPr lang="it-IT" baseline="0" dirty="0" err="1" smtClean="0"/>
              <a:t>variable</a:t>
            </a:r>
            <a:r>
              <a:rPr lang="it-IT" baseline="0" dirty="0" smtClean="0"/>
              <a:t> delta, to be </a:t>
            </a:r>
            <a:r>
              <a:rPr lang="it-IT" baseline="0" dirty="0" err="1" smtClean="0"/>
              <a:t>compared</a:t>
            </a:r>
            <a:r>
              <a:rPr lang="it-IT" baseline="0" dirty="0" smtClean="0"/>
              <a:t> to the </a:t>
            </a:r>
            <a:r>
              <a:rPr lang="it-IT" baseline="0" dirty="0" err="1" smtClean="0"/>
              <a:t>demand</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20</a:t>
            </a:fld>
            <a:endParaRPr lang="it-IT"/>
          </a:p>
        </p:txBody>
      </p:sp>
    </p:spTree>
    <p:extLst>
      <p:ext uri="{BB962C8B-B14F-4D97-AF65-F5344CB8AC3E}">
        <p14:creationId xmlns:p14="http://schemas.microsoft.com/office/powerpoint/2010/main" val="4134056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err="1" smtClean="0"/>
              <a:t>Following</a:t>
            </a:r>
            <a:r>
              <a:rPr lang="it-IT" dirty="0" smtClean="0"/>
              <a:t> a </a:t>
            </a:r>
            <a:r>
              <a:rPr lang="it-IT" dirty="0" err="1" smtClean="0"/>
              <a:t>seismic</a:t>
            </a:r>
            <a:r>
              <a:rPr lang="it-IT" dirty="0" smtClean="0"/>
              <a:t> </a:t>
            </a:r>
            <a:r>
              <a:rPr lang="it-IT" dirty="0" err="1" smtClean="0"/>
              <a:t>event</a:t>
            </a:r>
            <a:r>
              <a:rPr lang="it-IT" baseline="0" dirty="0" smtClean="0"/>
              <a:t>, a </a:t>
            </a:r>
            <a:r>
              <a:rPr lang="it-IT" baseline="0" dirty="0" err="1" smtClean="0"/>
              <a:t>rapid</a:t>
            </a:r>
            <a:r>
              <a:rPr lang="it-IT" baseline="0" dirty="0" smtClean="0"/>
              <a:t> </a:t>
            </a:r>
            <a:r>
              <a:rPr lang="it-IT" baseline="0" dirty="0" err="1" smtClean="0"/>
              <a:t>damage</a:t>
            </a:r>
            <a:r>
              <a:rPr lang="it-IT" baseline="0" dirty="0" smtClean="0"/>
              <a:t> </a:t>
            </a:r>
            <a:r>
              <a:rPr lang="it-IT" baseline="0" dirty="0" err="1" smtClean="0"/>
              <a:t>evaluation</a:t>
            </a:r>
            <a:r>
              <a:rPr lang="it-IT" baseline="0" dirty="0" smtClean="0"/>
              <a:t> </a:t>
            </a:r>
            <a:r>
              <a:rPr lang="it-IT" baseline="0" dirty="0" err="1" smtClean="0"/>
              <a:t>is</a:t>
            </a:r>
            <a:r>
              <a:rPr lang="it-IT" baseline="0" dirty="0" smtClean="0"/>
              <a:t> </a:t>
            </a:r>
            <a:r>
              <a:rPr lang="it-IT" baseline="0" dirty="0" err="1" smtClean="0"/>
              <a:t>critical</a:t>
            </a:r>
            <a:r>
              <a:rPr lang="it-IT" baseline="0" dirty="0" smtClean="0"/>
              <a:t> in </a:t>
            </a:r>
            <a:r>
              <a:rPr lang="it-IT" baseline="0" dirty="0" err="1" smtClean="0"/>
              <a:t>order</a:t>
            </a:r>
            <a:r>
              <a:rPr lang="it-IT" baseline="0" dirty="0" smtClean="0"/>
              <a:t> to </a:t>
            </a:r>
            <a:r>
              <a:rPr lang="it-IT" baseline="0" dirty="0" err="1" smtClean="0"/>
              <a:t>identify</a:t>
            </a:r>
            <a:r>
              <a:rPr lang="it-IT" baseline="0" dirty="0" smtClean="0"/>
              <a:t> </a:t>
            </a:r>
            <a:r>
              <a:rPr lang="it-IT" baseline="0" dirty="0" err="1" smtClean="0"/>
              <a:t>as</a:t>
            </a:r>
            <a:r>
              <a:rPr lang="it-IT" baseline="0" dirty="0" smtClean="0"/>
              <a:t> </a:t>
            </a:r>
            <a:r>
              <a:rPr lang="it-IT" baseline="0" dirty="0" err="1" smtClean="0"/>
              <a:t>soon</a:t>
            </a:r>
            <a:r>
              <a:rPr lang="it-IT" baseline="0" dirty="0" smtClean="0"/>
              <a:t> </a:t>
            </a:r>
            <a:r>
              <a:rPr lang="it-IT" baseline="0" dirty="0" err="1" smtClean="0"/>
              <a:t>as</a:t>
            </a:r>
            <a:r>
              <a:rPr lang="it-IT" baseline="0" dirty="0" smtClean="0"/>
              <a:t> </a:t>
            </a:r>
            <a:r>
              <a:rPr lang="it-IT" baseline="0" dirty="0" err="1" smtClean="0"/>
              <a:t>possible</a:t>
            </a:r>
            <a:r>
              <a:rPr lang="it-IT" baseline="0" dirty="0" smtClean="0"/>
              <a:t> </a:t>
            </a:r>
            <a:r>
              <a:rPr lang="it-IT" baseline="0" dirty="0" err="1" smtClean="0"/>
              <a:t>which</a:t>
            </a:r>
            <a:r>
              <a:rPr lang="it-IT" baseline="0" dirty="0" smtClean="0"/>
              <a:t> </a:t>
            </a:r>
            <a:r>
              <a:rPr lang="it-IT" baseline="0" dirty="0" err="1" smtClean="0"/>
              <a:t>buildings</a:t>
            </a:r>
            <a:r>
              <a:rPr lang="it-IT" baseline="0" dirty="0" smtClean="0"/>
              <a:t> are </a:t>
            </a:r>
            <a:r>
              <a:rPr lang="it-IT" baseline="0" dirty="0" err="1" smtClean="0"/>
              <a:t>safe</a:t>
            </a:r>
            <a:r>
              <a:rPr lang="it-IT" baseline="0" dirty="0" smtClean="0"/>
              <a:t> and </a:t>
            </a:r>
            <a:r>
              <a:rPr lang="it-IT" baseline="0" dirty="0" err="1" smtClean="0"/>
              <a:t>which</a:t>
            </a:r>
            <a:r>
              <a:rPr lang="it-IT" baseline="0" dirty="0" smtClean="0"/>
              <a:t> are </a:t>
            </a:r>
            <a:r>
              <a:rPr lang="it-IT" baseline="0" dirty="0" err="1" smtClean="0"/>
              <a:t>not</a:t>
            </a:r>
            <a:r>
              <a:rPr lang="it-IT" baseline="0" dirty="0" smtClean="0"/>
              <a:t> in case of possibile </a:t>
            </a:r>
            <a:r>
              <a:rPr lang="it-IT" baseline="0" dirty="0" err="1" smtClean="0"/>
              <a:t>aftershocks</a:t>
            </a:r>
            <a:r>
              <a:rPr lang="it-IT" baseline="0" dirty="0" smtClean="0"/>
              <a:t>. </a:t>
            </a:r>
            <a:r>
              <a:rPr lang="it-IT" baseline="0" dirty="0" err="1" smtClean="0"/>
              <a:t>Currently</a:t>
            </a:r>
            <a:r>
              <a:rPr lang="it-IT" baseline="0" dirty="0" smtClean="0"/>
              <a:t> </a:t>
            </a:r>
            <a:r>
              <a:rPr lang="it-IT" baseline="0" dirty="0" err="1" smtClean="0"/>
              <a:t>damage</a:t>
            </a:r>
            <a:r>
              <a:rPr lang="it-IT" baseline="0" dirty="0" smtClean="0"/>
              <a:t> </a:t>
            </a:r>
            <a:r>
              <a:rPr lang="it-IT" baseline="0" dirty="0" err="1" smtClean="0"/>
              <a:t>evaluation</a:t>
            </a:r>
            <a:r>
              <a:rPr lang="it-IT" baseline="0" dirty="0" smtClean="0"/>
              <a:t> </a:t>
            </a:r>
            <a:r>
              <a:rPr lang="it-IT" baseline="0" dirty="0" err="1" smtClean="0"/>
              <a:t>is</a:t>
            </a:r>
            <a:r>
              <a:rPr lang="it-IT" baseline="0" dirty="0" smtClean="0"/>
              <a:t> </a:t>
            </a:r>
            <a:r>
              <a:rPr lang="it-IT" baseline="0" dirty="0" err="1" smtClean="0"/>
              <a:t>carried</a:t>
            </a:r>
            <a:r>
              <a:rPr lang="it-IT" baseline="0" dirty="0" smtClean="0"/>
              <a:t> out </a:t>
            </a:r>
            <a:r>
              <a:rPr lang="it-IT" baseline="0" dirty="0" err="1" smtClean="0"/>
              <a:t>mainly</a:t>
            </a:r>
            <a:r>
              <a:rPr lang="it-IT" baseline="0" dirty="0" smtClean="0"/>
              <a:t> by on-site </a:t>
            </a:r>
            <a:r>
              <a:rPr lang="it-IT" baseline="0" dirty="0" err="1" smtClean="0"/>
              <a:t>visual</a:t>
            </a:r>
            <a:r>
              <a:rPr lang="it-IT" baseline="0" dirty="0" smtClean="0"/>
              <a:t> </a:t>
            </a:r>
            <a:r>
              <a:rPr lang="it-IT" baseline="0" dirty="0" err="1" smtClean="0"/>
              <a:t>inspections</a:t>
            </a:r>
            <a:r>
              <a:rPr lang="it-IT" baseline="0" dirty="0" smtClean="0"/>
              <a:t>, </a:t>
            </a:r>
            <a:r>
              <a:rPr lang="it-IT" baseline="0" dirty="0" err="1" smtClean="0"/>
              <a:t>which</a:t>
            </a:r>
            <a:r>
              <a:rPr lang="it-IT" baseline="0" dirty="0" smtClean="0"/>
              <a:t> are time-</a:t>
            </a:r>
            <a:r>
              <a:rPr lang="it-IT" baseline="0" dirty="0" err="1" smtClean="0"/>
              <a:t>consuming</a:t>
            </a:r>
            <a:r>
              <a:rPr lang="it-IT" baseline="0" dirty="0" smtClean="0"/>
              <a:t>, </a:t>
            </a:r>
            <a:r>
              <a:rPr lang="it-IT" baseline="0" dirty="0" err="1" smtClean="0"/>
              <a:t>often</a:t>
            </a:r>
            <a:r>
              <a:rPr lang="it-IT" baseline="0" dirty="0" smtClean="0"/>
              <a:t> </a:t>
            </a:r>
            <a:r>
              <a:rPr lang="it-IT" baseline="0" dirty="0" err="1" smtClean="0"/>
              <a:t>subjective</a:t>
            </a:r>
            <a:r>
              <a:rPr lang="it-IT" baseline="0" dirty="0" smtClean="0"/>
              <a:t> and </a:t>
            </a:r>
            <a:r>
              <a:rPr lang="it-IT" baseline="0" dirty="0" err="1" smtClean="0"/>
              <a:t>sometimes</a:t>
            </a:r>
            <a:r>
              <a:rPr lang="it-IT" baseline="0" dirty="0" smtClean="0"/>
              <a:t> </a:t>
            </a:r>
            <a:r>
              <a:rPr lang="it-IT" baseline="0" dirty="0" err="1" smtClean="0"/>
              <a:t>uncertain</a:t>
            </a:r>
            <a:r>
              <a:rPr lang="it-IT" baseline="0" dirty="0" smtClean="0"/>
              <a:t>. The </a:t>
            </a:r>
            <a:r>
              <a:rPr lang="it-IT" baseline="0" dirty="0" err="1" smtClean="0"/>
              <a:t>evaluation</a:t>
            </a:r>
            <a:r>
              <a:rPr lang="it-IT" baseline="0" dirty="0" smtClean="0"/>
              <a:t> of </a:t>
            </a:r>
            <a:r>
              <a:rPr lang="it-IT" baseline="0" dirty="0" err="1" smtClean="0"/>
              <a:t>damage</a:t>
            </a:r>
            <a:r>
              <a:rPr lang="it-IT" baseline="0" dirty="0" smtClean="0"/>
              <a:t> </a:t>
            </a:r>
            <a:r>
              <a:rPr lang="it-IT" baseline="0" dirty="0" err="1" smtClean="0"/>
              <a:t>has</a:t>
            </a:r>
            <a:r>
              <a:rPr lang="it-IT" baseline="0" dirty="0" smtClean="0"/>
              <a:t> to be </a:t>
            </a:r>
            <a:r>
              <a:rPr lang="it-IT" baseline="0" dirty="0" err="1" smtClean="0"/>
              <a:t>performed</a:t>
            </a:r>
            <a:r>
              <a:rPr lang="it-IT" baseline="0" dirty="0" smtClean="0"/>
              <a:t> </a:t>
            </a:r>
            <a:r>
              <a:rPr lang="it-IT" baseline="0" dirty="0" err="1" smtClean="0"/>
              <a:t>as</a:t>
            </a:r>
            <a:r>
              <a:rPr lang="it-IT" baseline="0" dirty="0" smtClean="0"/>
              <a:t> fast </a:t>
            </a:r>
            <a:r>
              <a:rPr lang="it-IT" baseline="0" dirty="0" err="1" smtClean="0"/>
              <a:t>as</a:t>
            </a:r>
            <a:r>
              <a:rPr lang="it-IT" baseline="0" dirty="0" smtClean="0"/>
              <a:t> </a:t>
            </a:r>
            <a:r>
              <a:rPr lang="it-IT" baseline="0" dirty="0" err="1" smtClean="0"/>
              <a:t>possible</a:t>
            </a:r>
            <a:r>
              <a:rPr lang="it-IT" baseline="0" dirty="0" smtClean="0"/>
              <a:t> in </a:t>
            </a:r>
            <a:r>
              <a:rPr lang="it-IT" baseline="0" dirty="0" err="1" smtClean="0"/>
              <a:t>order</a:t>
            </a:r>
            <a:r>
              <a:rPr lang="it-IT" baseline="0" dirty="0" smtClean="0"/>
              <a:t> to </a:t>
            </a:r>
            <a:r>
              <a:rPr lang="en-US" dirty="0" smtClean="0"/>
              <a:t>enable people to return home and social and economical activities to restart,</a:t>
            </a:r>
            <a:r>
              <a:rPr lang="en-US" baseline="0" dirty="0" smtClean="0"/>
              <a:t> limiting </a:t>
            </a:r>
            <a:r>
              <a:rPr lang="it-IT" baseline="0" dirty="0" err="1" smtClean="0"/>
              <a:t>thereby</a:t>
            </a:r>
            <a:r>
              <a:rPr lang="it-IT" baseline="0" dirty="0" smtClean="0"/>
              <a:t> the </a:t>
            </a:r>
            <a:r>
              <a:rPr lang="it-IT" baseline="0" dirty="0" err="1" smtClean="0"/>
              <a:t>indirect</a:t>
            </a:r>
            <a:r>
              <a:rPr lang="it-IT" baseline="0" dirty="0" smtClean="0"/>
              <a:t> </a:t>
            </a:r>
            <a:r>
              <a:rPr lang="it-IT" baseline="0" dirty="0" err="1" smtClean="0"/>
              <a:t>costs</a:t>
            </a:r>
            <a:r>
              <a:rPr lang="it-IT" baseline="0" dirty="0" smtClean="0"/>
              <a:t> </a:t>
            </a:r>
            <a:r>
              <a:rPr lang="it-IT" baseline="0" dirty="0" err="1" smtClean="0"/>
              <a:t>associated</a:t>
            </a:r>
            <a:r>
              <a:rPr lang="it-IT" baseline="0" dirty="0" smtClean="0"/>
              <a:t> with the </a:t>
            </a:r>
            <a:r>
              <a:rPr lang="it-IT" baseline="0" dirty="0" err="1" smtClean="0"/>
              <a:t>earthquake</a:t>
            </a:r>
            <a:r>
              <a:rPr lang="it-IT" baseline="0" dirty="0" smtClean="0"/>
              <a:t>.</a:t>
            </a:r>
          </a:p>
          <a:p>
            <a:r>
              <a:rPr lang="it-IT" baseline="0" dirty="0" err="1" smtClean="0"/>
              <a:t>As</a:t>
            </a:r>
            <a:r>
              <a:rPr lang="it-IT" baseline="0" dirty="0" smtClean="0"/>
              <a:t> an </a:t>
            </a:r>
            <a:r>
              <a:rPr lang="it-IT" baseline="0" dirty="0" err="1" smtClean="0"/>
              <a:t>example</a:t>
            </a:r>
            <a:r>
              <a:rPr lang="it-IT" baseline="0" dirty="0" smtClean="0"/>
              <a:t>, I </a:t>
            </a:r>
            <a:r>
              <a:rPr lang="it-IT" baseline="0" dirty="0" err="1" smtClean="0"/>
              <a:t>reported</a:t>
            </a:r>
            <a:r>
              <a:rPr lang="it-IT" baseline="0" dirty="0" smtClean="0"/>
              <a:t> in </a:t>
            </a:r>
            <a:r>
              <a:rPr lang="it-IT" baseline="0" dirty="0" err="1" smtClean="0"/>
              <a:t>this</a:t>
            </a:r>
            <a:r>
              <a:rPr lang="it-IT" baseline="0" dirty="0" smtClean="0"/>
              <a:t> </a:t>
            </a:r>
            <a:r>
              <a:rPr lang="it-IT" baseline="0" dirty="0" err="1" smtClean="0"/>
              <a:t>table</a:t>
            </a:r>
            <a:r>
              <a:rPr lang="it-IT" baseline="0" dirty="0" smtClean="0"/>
              <a:t> some information </a:t>
            </a:r>
            <a:r>
              <a:rPr lang="it-IT" baseline="0" dirty="0" err="1" smtClean="0"/>
              <a:t>related</a:t>
            </a:r>
            <a:r>
              <a:rPr lang="it-IT" baseline="0" dirty="0" smtClean="0"/>
              <a:t> to the </a:t>
            </a:r>
            <a:r>
              <a:rPr lang="it-IT" baseline="0" dirty="0" err="1" smtClean="0"/>
              <a:t>earthquake</a:t>
            </a:r>
            <a:r>
              <a:rPr lang="it-IT" baseline="0" dirty="0" smtClean="0"/>
              <a:t> in Emilia. </a:t>
            </a:r>
            <a:r>
              <a:rPr lang="it-IT" baseline="0" dirty="0" err="1" smtClean="0"/>
              <a:t>What</a:t>
            </a:r>
            <a:r>
              <a:rPr lang="it-IT" baseline="0" dirty="0" smtClean="0"/>
              <a:t> I </a:t>
            </a:r>
            <a:r>
              <a:rPr lang="it-IT" baseline="0" dirty="0" err="1" smtClean="0"/>
              <a:t>want</a:t>
            </a:r>
            <a:r>
              <a:rPr lang="it-IT" baseline="0" dirty="0" smtClean="0"/>
              <a:t> to stress are in </a:t>
            </a:r>
            <a:r>
              <a:rPr lang="it-IT" baseline="0" dirty="0" err="1" smtClean="0"/>
              <a:t>particular</a:t>
            </a:r>
            <a:r>
              <a:rPr lang="it-IT" baseline="0" dirty="0" smtClean="0"/>
              <a:t> the </a:t>
            </a:r>
            <a:r>
              <a:rPr lang="it-IT" baseline="0" dirty="0" err="1" smtClean="0"/>
              <a:t>total</a:t>
            </a:r>
            <a:r>
              <a:rPr lang="it-IT" baseline="0" dirty="0" smtClean="0"/>
              <a:t> of 14000 </a:t>
            </a:r>
            <a:r>
              <a:rPr lang="it-IT" baseline="0" dirty="0" err="1" smtClean="0"/>
              <a:t>inspections</a:t>
            </a:r>
            <a:r>
              <a:rPr lang="it-IT" baseline="0" dirty="0" smtClean="0"/>
              <a:t> </a:t>
            </a:r>
            <a:r>
              <a:rPr lang="it-IT" baseline="0" dirty="0" err="1" smtClean="0"/>
              <a:t>having</a:t>
            </a:r>
            <a:r>
              <a:rPr lang="it-IT" baseline="0" dirty="0" smtClean="0"/>
              <a:t> </a:t>
            </a:r>
            <a:r>
              <a:rPr lang="it-IT" baseline="0" dirty="0" err="1" smtClean="0"/>
              <a:t>as</a:t>
            </a:r>
            <a:r>
              <a:rPr lang="it-IT" baseline="0" dirty="0" smtClean="0"/>
              <a:t> </a:t>
            </a:r>
            <a:r>
              <a:rPr lang="it-IT" baseline="0" dirty="0" err="1" smtClean="0"/>
              <a:t>result</a:t>
            </a:r>
            <a:r>
              <a:rPr lang="it-IT" baseline="0" dirty="0" smtClean="0"/>
              <a:t> the immediate </a:t>
            </a:r>
            <a:r>
              <a:rPr lang="it-IT" baseline="0" dirty="0" err="1" smtClean="0"/>
              <a:t>usability</a:t>
            </a:r>
            <a:r>
              <a:rPr lang="it-IT" baseline="0" dirty="0" smtClean="0"/>
              <a:t> and the </a:t>
            </a:r>
            <a:r>
              <a:rPr lang="it-IT" baseline="0" dirty="0" err="1" smtClean="0"/>
              <a:t>total</a:t>
            </a:r>
            <a:r>
              <a:rPr lang="it-IT" baseline="0" dirty="0" smtClean="0"/>
              <a:t> </a:t>
            </a:r>
            <a:r>
              <a:rPr lang="it-IT" baseline="0" dirty="0" err="1" smtClean="0"/>
              <a:t>cost</a:t>
            </a:r>
            <a:r>
              <a:rPr lang="it-IT" baseline="0" dirty="0" smtClean="0"/>
              <a:t> of 3.1 </a:t>
            </a:r>
            <a:r>
              <a:rPr lang="it-IT" baseline="0" dirty="0" err="1" smtClean="0"/>
              <a:t>billion</a:t>
            </a:r>
            <a:r>
              <a:rPr lang="it-IT" baseline="0" dirty="0" smtClean="0"/>
              <a:t> euro due to a </a:t>
            </a:r>
            <a:r>
              <a:rPr lang="it-IT" baseline="0" dirty="0" err="1" smtClean="0"/>
              <a:t>halt</a:t>
            </a:r>
            <a:r>
              <a:rPr lang="it-IT" baseline="0" dirty="0" smtClean="0"/>
              <a:t> in industrial production.</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2</a:t>
            </a:fld>
            <a:endParaRPr lang="it-IT"/>
          </a:p>
        </p:txBody>
      </p:sp>
    </p:spTree>
    <p:extLst>
      <p:ext uri="{BB962C8B-B14F-4D97-AF65-F5344CB8AC3E}">
        <p14:creationId xmlns:p14="http://schemas.microsoft.com/office/powerpoint/2010/main" val="14522620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smtClean="0"/>
              <a:t>To summarize this part,</a:t>
            </a:r>
            <a:endParaRPr lang="it-IT" dirty="0" smtClean="0"/>
          </a:p>
          <a:p>
            <a:r>
              <a:rPr lang="it-IT" dirty="0" err="1" smtClean="0"/>
              <a:t>We</a:t>
            </a:r>
            <a:r>
              <a:rPr lang="it-IT" baseline="0" dirty="0" smtClean="0"/>
              <a:t> use </a:t>
            </a:r>
            <a:r>
              <a:rPr lang="it-IT" baseline="0" dirty="0" err="1" smtClean="0"/>
              <a:t>monitoring</a:t>
            </a:r>
            <a:r>
              <a:rPr lang="it-IT" baseline="0" dirty="0" smtClean="0"/>
              <a:t> to </a:t>
            </a:r>
            <a:r>
              <a:rPr lang="it-IT" baseline="0" dirty="0" err="1" smtClean="0"/>
              <a:t>infer</a:t>
            </a:r>
            <a:r>
              <a:rPr lang="it-IT" baseline="0" dirty="0" smtClean="0"/>
              <a:t> the state of </a:t>
            </a:r>
            <a:r>
              <a:rPr lang="it-IT" baseline="0" dirty="0" err="1" smtClean="0"/>
              <a:t>condition</a:t>
            </a:r>
            <a:r>
              <a:rPr lang="it-IT" baseline="0" dirty="0" smtClean="0"/>
              <a:t> of the </a:t>
            </a:r>
            <a:r>
              <a:rPr lang="it-IT" baseline="0" dirty="0" err="1" smtClean="0"/>
              <a:t>monitored</a:t>
            </a:r>
            <a:r>
              <a:rPr lang="it-IT" baseline="0" dirty="0" smtClean="0"/>
              <a:t> </a:t>
            </a:r>
            <a:r>
              <a:rPr lang="it-IT" baseline="0" dirty="0" err="1" smtClean="0"/>
              <a:t>structure</a:t>
            </a:r>
            <a:r>
              <a:rPr lang="it-IT" baseline="0" dirty="0" smtClean="0"/>
              <a:t> and </a:t>
            </a:r>
            <a:r>
              <a:rPr lang="it-IT" baseline="0" dirty="0" err="1" smtClean="0"/>
              <a:t>we</a:t>
            </a:r>
            <a:r>
              <a:rPr lang="it-IT" baseline="0" dirty="0" smtClean="0"/>
              <a:t> </a:t>
            </a:r>
            <a:r>
              <a:rPr lang="it-IT" baseline="0" dirty="0" err="1" smtClean="0"/>
              <a:t>quantify</a:t>
            </a:r>
            <a:r>
              <a:rPr lang="it-IT" baseline="0" dirty="0" smtClean="0"/>
              <a:t> the state by </a:t>
            </a:r>
            <a:r>
              <a:rPr lang="it-IT" baseline="0" dirty="0" err="1" smtClean="0"/>
              <a:t>means</a:t>
            </a:r>
            <a:r>
              <a:rPr lang="it-IT" baseline="0" dirty="0" smtClean="0"/>
              <a:t> of a state </a:t>
            </a:r>
            <a:r>
              <a:rPr lang="it-IT" baseline="0" dirty="0" err="1" smtClean="0"/>
              <a:t>variable</a:t>
            </a:r>
            <a:r>
              <a:rPr lang="it-IT" baseline="0" dirty="0" smtClean="0"/>
              <a:t>. </a:t>
            </a:r>
          </a:p>
          <a:p>
            <a:r>
              <a:rPr lang="it-IT" baseline="0" dirty="0" err="1" smtClean="0"/>
              <a:t>When</a:t>
            </a:r>
            <a:r>
              <a:rPr lang="it-IT" baseline="0" dirty="0" smtClean="0"/>
              <a:t> </a:t>
            </a:r>
            <a:r>
              <a:rPr lang="it-IT" baseline="0" dirty="0" err="1" smtClean="0"/>
              <a:t>we</a:t>
            </a:r>
            <a:r>
              <a:rPr lang="it-IT" baseline="0" dirty="0" smtClean="0"/>
              <a:t> design a </a:t>
            </a:r>
            <a:r>
              <a:rPr lang="it-IT" baseline="0" dirty="0" err="1" smtClean="0"/>
              <a:t>monitoring</a:t>
            </a:r>
            <a:r>
              <a:rPr lang="it-IT" baseline="0" dirty="0" smtClean="0"/>
              <a:t> </a:t>
            </a:r>
            <a:r>
              <a:rPr lang="it-IT" baseline="0" dirty="0" err="1" smtClean="0"/>
              <a:t>system</a:t>
            </a:r>
            <a:r>
              <a:rPr lang="it-IT" baseline="0" dirty="0" smtClean="0"/>
              <a:t> </a:t>
            </a:r>
            <a:r>
              <a:rPr lang="it-IT" baseline="0" dirty="0" err="1" smtClean="0"/>
              <a:t>we</a:t>
            </a:r>
            <a:r>
              <a:rPr lang="it-IT" baseline="0" dirty="0" smtClean="0"/>
              <a:t> can </a:t>
            </a:r>
            <a:r>
              <a:rPr lang="it-IT" baseline="0" dirty="0" err="1" smtClean="0"/>
              <a:t>follow</a:t>
            </a:r>
            <a:r>
              <a:rPr lang="it-IT" baseline="0" dirty="0" smtClean="0"/>
              <a:t> a </a:t>
            </a:r>
            <a:r>
              <a:rPr lang="it-IT" baseline="0" dirty="0" err="1" smtClean="0"/>
              <a:t>capacity</a:t>
            </a:r>
            <a:r>
              <a:rPr lang="it-IT" baseline="0" dirty="0" smtClean="0"/>
              <a:t> </a:t>
            </a:r>
            <a:r>
              <a:rPr lang="it-IT" baseline="0" dirty="0" err="1" smtClean="0"/>
              <a:t>demand</a:t>
            </a:r>
            <a:r>
              <a:rPr lang="it-IT" baseline="0" dirty="0" smtClean="0"/>
              <a:t> </a:t>
            </a:r>
            <a:r>
              <a:rPr lang="it-IT" baseline="0" dirty="0" err="1" smtClean="0"/>
              <a:t>approach</a:t>
            </a:r>
            <a:r>
              <a:rPr lang="it-IT" baseline="0" dirty="0" smtClean="0"/>
              <a:t> in </a:t>
            </a:r>
            <a:r>
              <a:rPr lang="it-IT" baseline="0" dirty="0" err="1" smtClean="0"/>
              <a:t>terms</a:t>
            </a:r>
            <a:r>
              <a:rPr lang="it-IT" baseline="0" dirty="0" smtClean="0"/>
              <a:t> of the </a:t>
            </a:r>
            <a:r>
              <a:rPr lang="it-IT" baseline="0" dirty="0" err="1" smtClean="0"/>
              <a:t>accuracy</a:t>
            </a:r>
            <a:r>
              <a:rPr lang="it-IT" baseline="0" dirty="0" smtClean="0"/>
              <a:t> of the state </a:t>
            </a:r>
            <a:r>
              <a:rPr lang="it-IT" baseline="0" dirty="0" err="1" smtClean="0"/>
              <a:t>variable</a:t>
            </a:r>
            <a:r>
              <a:rPr lang="it-IT" baseline="0" dirty="0" smtClean="0"/>
              <a:t>. </a:t>
            </a:r>
          </a:p>
          <a:p>
            <a:r>
              <a:rPr lang="it-IT" baseline="0" dirty="0" smtClean="0"/>
              <a:t>The </a:t>
            </a:r>
            <a:r>
              <a:rPr lang="it-IT" baseline="0" dirty="0" err="1" smtClean="0"/>
              <a:t>calculation</a:t>
            </a:r>
            <a:r>
              <a:rPr lang="it-IT" baseline="0" dirty="0" smtClean="0"/>
              <a:t> of the </a:t>
            </a:r>
            <a:r>
              <a:rPr lang="it-IT" baseline="0" dirty="0" err="1" smtClean="0"/>
              <a:t>capacity</a:t>
            </a:r>
            <a:r>
              <a:rPr lang="it-IT" baseline="0" dirty="0" smtClean="0"/>
              <a:t> </a:t>
            </a:r>
            <a:r>
              <a:rPr lang="it-IT" baseline="0" dirty="0" err="1" smtClean="0"/>
              <a:t>requires</a:t>
            </a:r>
            <a:r>
              <a:rPr lang="it-IT" baseline="0" dirty="0" smtClean="0"/>
              <a:t> the </a:t>
            </a:r>
            <a:r>
              <a:rPr lang="it-IT" baseline="0" dirty="0" err="1" smtClean="0"/>
              <a:t>estimation</a:t>
            </a:r>
            <a:r>
              <a:rPr lang="it-IT" baseline="0" dirty="0" smtClean="0"/>
              <a:t> of </a:t>
            </a:r>
            <a:r>
              <a:rPr lang="it-IT" baseline="0" dirty="0" err="1" smtClean="0"/>
              <a:t>all</a:t>
            </a:r>
            <a:r>
              <a:rPr lang="it-IT" baseline="0" dirty="0" smtClean="0"/>
              <a:t> </a:t>
            </a:r>
            <a:r>
              <a:rPr lang="it-IT" baseline="0" dirty="0" err="1" smtClean="0"/>
              <a:t>uncertianties</a:t>
            </a:r>
            <a:r>
              <a:rPr lang="it-IT" baseline="0" dirty="0" smtClean="0"/>
              <a:t> </a:t>
            </a:r>
            <a:r>
              <a:rPr lang="it-IT" baseline="0" dirty="0" err="1" smtClean="0"/>
              <a:t>involved</a:t>
            </a:r>
            <a:r>
              <a:rPr lang="it-IT" baseline="0" dirty="0" smtClean="0"/>
              <a:t> in the </a:t>
            </a:r>
            <a:r>
              <a:rPr lang="it-IT" baseline="0" dirty="0" err="1" smtClean="0"/>
              <a:t>monitoring</a:t>
            </a:r>
            <a:r>
              <a:rPr lang="it-IT" baseline="0" dirty="0" smtClean="0"/>
              <a:t> </a:t>
            </a:r>
            <a:r>
              <a:rPr lang="it-IT" baseline="0" dirty="0" err="1" smtClean="0"/>
              <a:t>process</a:t>
            </a:r>
            <a:r>
              <a:rPr lang="it-IT" baseline="0" dirty="0" smtClean="0"/>
              <a:t>. The </a:t>
            </a:r>
            <a:r>
              <a:rPr lang="it-IT" baseline="0" dirty="0" err="1" smtClean="0"/>
              <a:t>designed</a:t>
            </a:r>
            <a:r>
              <a:rPr lang="it-IT" baseline="0" dirty="0" smtClean="0"/>
              <a:t> </a:t>
            </a:r>
            <a:r>
              <a:rPr lang="it-IT" baseline="0" dirty="0" err="1" smtClean="0"/>
              <a:t>system</a:t>
            </a:r>
            <a:r>
              <a:rPr lang="it-IT" baseline="0" dirty="0" smtClean="0"/>
              <a:t> </a:t>
            </a:r>
            <a:r>
              <a:rPr lang="it-IT" baseline="0" dirty="0" err="1" smtClean="0"/>
              <a:t>is</a:t>
            </a:r>
            <a:r>
              <a:rPr lang="it-IT" baseline="0" dirty="0" smtClean="0"/>
              <a:t> </a:t>
            </a:r>
            <a:r>
              <a:rPr lang="it-IT" baseline="0" dirty="0" err="1" smtClean="0"/>
              <a:t>effective</a:t>
            </a:r>
            <a:r>
              <a:rPr lang="it-IT" baseline="0" dirty="0" smtClean="0"/>
              <a:t> </a:t>
            </a:r>
            <a:r>
              <a:rPr lang="it-IT" baseline="0" dirty="0" err="1" smtClean="0"/>
              <a:t>if</a:t>
            </a:r>
            <a:r>
              <a:rPr lang="it-IT" baseline="0" dirty="0" smtClean="0"/>
              <a:t> </a:t>
            </a:r>
            <a:r>
              <a:rPr lang="it-IT" baseline="0" dirty="0" err="1" smtClean="0"/>
              <a:t>it</a:t>
            </a:r>
            <a:r>
              <a:rPr lang="it-IT" baseline="0" dirty="0" smtClean="0"/>
              <a:t> </a:t>
            </a:r>
            <a:r>
              <a:rPr lang="it-IT" baseline="0" dirty="0" err="1" smtClean="0"/>
              <a:t>provides</a:t>
            </a:r>
            <a:r>
              <a:rPr lang="it-IT" baseline="0" dirty="0" smtClean="0"/>
              <a:t> the state </a:t>
            </a:r>
            <a:r>
              <a:rPr lang="it-IT" baseline="0" dirty="0" err="1" smtClean="0"/>
              <a:t>variable</a:t>
            </a:r>
            <a:r>
              <a:rPr lang="it-IT" baseline="0" dirty="0" smtClean="0"/>
              <a:t> with </a:t>
            </a:r>
            <a:r>
              <a:rPr lang="it-IT" baseline="0" dirty="0" err="1" smtClean="0"/>
              <a:t>adequate</a:t>
            </a:r>
            <a:r>
              <a:rPr lang="it-IT" baseline="0" dirty="0" smtClean="0"/>
              <a:t> </a:t>
            </a:r>
            <a:r>
              <a:rPr lang="it-IT" baseline="0" dirty="0" err="1" smtClean="0"/>
              <a:t>accuracy</a:t>
            </a:r>
            <a:r>
              <a:rPr lang="it-IT" baseline="0" dirty="0" smtClean="0"/>
              <a:t>. </a:t>
            </a:r>
          </a:p>
        </p:txBody>
      </p:sp>
      <p:sp>
        <p:nvSpPr>
          <p:cNvPr id="4" name="Segnaposto numero diapositiva 3"/>
          <p:cNvSpPr>
            <a:spLocks noGrp="1"/>
          </p:cNvSpPr>
          <p:nvPr>
            <p:ph type="sldNum" sz="quarter" idx="10"/>
          </p:nvPr>
        </p:nvSpPr>
        <p:spPr/>
        <p:txBody>
          <a:bodyPr/>
          <a:lstStyle/>
          <a:p>
            <a:fld id="{B70E04EC-9722-4388-9715-74B711376DC3}" type="slidenum">
              <a:rPr lang="it-IT" smtClean="0"/>
              <a:t>21</a:t>
            </a:fld>
            <a:endParaRPr lang="it-IT"/>
          </a:p>
        </p:txBody>
      </p:sp>
    </p:spTree>
    <p:extLst>
      <p:ext uri="{BB962C8B-B14F-4D97-AF65-F5344CB8AC3E}">
        <p14:creationId xmlns:p14="http://schemas.microsoft.com/office/powerpoint/2010/main" val="36616244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Having</a:t>
            </a:r>
            <a:r>
              <a:rPr lang="it-IT" dirty="0" smtClean="0"/>
              <a:t> </a:t>
            </a:r>
            <a:r>
              <a:rPr lang="it-IT" dirty="0" err="1" smtClean="0"/>
              <a:t>discussed</a:t>
            </a:r>
            <a:r>
              <a:rPr lang="it-IT" baseline="0" dirty="0" smtClean="0"/>
              <a:t> the design </a:t>
            </a:r>
            <a:r>
              <a:rPr lang="it-IT" baseline="0" dirty="0" err="1" smtClean="0"/>
              <a:t>principles</a:t>
            </a:r>
            <a:r>
              <a:rPr lang="it-IT" baseline="0" dirty="0" smtClean="0"/>
              <a:t>, </a:t>
            </a:r>
            <a:r>
              <a:rPr lang="it-IT" baseline="0" dirty="0" err="1" smtClean="0"/>
              <a:t>now</a:t>
            </a:r>
            <a:r>
              <a:rPr lang="it-IT" baseline="0" dirty="0" smtClean="0"/>
              <a:t> can </a:t>
            </a:r>
            <a:r>
              <a:rPr lang="it-IT" baseline="0" dirty="0" err="1" smtClean="0"/>
              <a:t>apply</a:t>
            </a:r>
            <a:r>
              <a:rPr lang="it-IT" baseline="0" dirty="0" smtClean="0"/>
              <a:t> </a:t>
            </a:r>
            <a:r>
              <a:rPr lang="it-IT" baseline="0" dirty="0" err="1" smtClean="0"/>
              <a:t>them</a:t>
            </a:r>
            <a:r>
              <a:rPr lang="it-IT" baseline="0" dirty="0" smtClean="0"/>
              <a:t> to the </a:t>
            </a:r>
            <a:r>
              <a:rPr lang="it-IT" baseline="0" dirty="0" err="1" smtClean="0"/>
              <a:t>problem</a:t>
            </a:r>
            <a:r>
              <a:rPr lang="it-IT" baseline="0" dirty="0" smtClean="0"/>
              <a:t> of interstory </a:t>
            </a:r>
            <a:r>
              <a:rPr lang="it-IT" baseline="0" dirty="0" err="1" smtClean="0"/>
              <a:t>drift</a:t>
            </a:r>
            <a:r>
              <a:rPr lang="it-IT" baseline="0" dirty="0" smtClean="0"/>
              <a:t> </a:t>
            </a:r>
            <a:r>
              <a:rPr lang="it-IT" baseline="0" dirty="0" err="1" smtClean="0"/>
              <a:t>monitoring</a:t>
            </a:r>
            <a:r>
              <a:rPr lang="it-IT" baseline="0" dirty="0" smtClean="0"/>
              <a:t>.</a:t>
            </a:r>
            <a:endParaRPr lang="it-IT" dirty="0" smtClean="0"/>
          </a:p>
          <a:p>
            <a:endParaRPr lang="it-IT" dirty="0" smtClean="0"/>
          </a:p>
          <a:p>
            <a:r>
              <a:rPr lang="it-IT" dirty="0" err="1" smtClean="0"/>
              <a:t>Relates</a:t>
            </a:r>
            <a:r>
              <a:rPr lang="it-IT" dirty="0" smtClean="0"/>
              <a:t> to, </a:t>
            </a:r>
            <a:r>
              <a:rPr lang="it-IT" dirty="0" err="1" smtClean="0"/>
              <a:t>refers</a:t>
            </a:r>
            <a:r>
              <a:rPr lang="it-IT" dirty="0" smtClean="0"/>
              <a:t> to,</a:t>
            </a:r>
            <a:r>
              <a:rPr lang="it-IT" baseline="0" dirty="0" smtClean="0"/>
              <a:t> </a:t>
            </a:r>
            <a:r>
              <a:rPr lang="it-IT" baseline="0" dirty="0" err="1" smtClean="0"/>
              <a:t>is</a:t>
            </a:r>
            <a:r>
              <a:rPr lang="it-IT" baseline="0" dirty="0" smtClean="0"/>
              <a:t> in relation in to</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22</a:t>
            </a:fld>
            <a:endParaRPr lang="it-IT"/>
          </a:p>
        </p:txBody>
      </p:sp>
    </p:spTree>
    <p:extLst>
      <p:ext uri="{BB962C8B-B14F-4D97-AF65-F5344CB8AC3E}">
        <p14:creationId xmlns:p14="http://schemas.microsoft.com/office/powerpoint/2010/main" val="9550390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however</a:t>
            </a:r>
            <a:r>
              <a:rPr lang="it-IT" dirty="0" smtClean="0"/>
              <a:t>,</a:t>
            </a:r>
            <a:r>
              <a:rPr lang="it-IT" baseline="0" dirty="0" smtClean="0"/>
              <a:t> first I </a:t>
            </a:r>
            <a:r>
              <a:rPr lang="it-IT" baseline="0" dirty="0" err="1" smtClean="0"/>
              <a:t>would</a:t>
            </a:r>
            <a:r>
              <a:rPr lang="it-IT" baseline="0" dirty="0" smtClean="0"/>
              <a:t> </a:t>
            </a:r>
            <a:r>
              <a:rPr lang="it-IT" baseline="0" dirty="0" err="1" smtClean="0"/>
              <a:t>recall</a:t>
            </a:r>
            <a:r>
              <a:rPr lang="it-IT" baseline="0" dirty="0" smtClean="0"/>
              <a:t> the </a:t>
            </a:r>
            <a:r>
              <a:rPr lang="it-IT" baseline="0" dirty="0" err="1" smtClean="0"/>
              <a:t>possible</a:t>
            </a:r>
            <a:r>
              <a:rPr lang="it-IT" baseline="0" dirty="0" smtClean="0"/>
              <a:t> </a:t>
            </a:r>
            <a:r>
              <a:rPr lang="it-IT" baseline="0" dirty="0" err="1" smtClean="0"/>
              <a:t>damage</a:t>
            </a:r>
            <a:r>
              <a:rPr lang="it-IT" baseline="0" dirty="0" smtClean="0"/>
              <a:t> </a:t>
            </a:r>
            <a:r>
              <a:rPr lang="it-IT" baseline="0" dirty="0" err="1" smtClean="0"/>
              <a:t>that</a:t>
            </a:r>
            <a:r>
              <a:rPr lang="it-IT" baseline="0" dirty="0" smtClean="0"/>
              <a:t> can </a:t>
            </a:r>
            <a:r>
              <a:rPr lang="it-IT" baseline="0" dirty="0" err="1" smtClean="0"/>
              <a:t>occur</a:t>
            </a:r>
            <a:r>
              <a:rPr lang="it-IT" baseline="0" dirty="0" smtClean="0"/>
              <a:t> in </a:t>
            </a:r>
            <a:r>
              <a:rPr lang="it-IT" baseline="0" dirty="0" err="1" smtClean="0"/>
              <a:t>reinforced</a:t>
            </a:r>
            <a:r>
              <a:rPr lang="it-IT" baseline="0" dirty="0" smtClean="0"/>
              <a:t> concrete </a:t>
            </a:r>
            <a:r>
              <a:rPr lang="it-IT" baseline="0" dirty="0" err="1" smtClean="0"/>
              <a:t>buildings</a:t>
            </a:r>
            <a:r>
              <a:rPr lang="it-IT" baseline="0" dirty="0" smtClean="0"/>
              <a:t>. </a:t>
            </a:r>
            <a:r>
              <a:rPr lang="it-IT" baseline="0" dirty="0" err="1" smtClean="0"/>
              <a:t>Damage</a:t>
            </a:r>
            <a:r>
              <a:rPr lang="it-IT" baseline="0" dirty="0" smtClean="0"/>
              <a:t> can </a:t>
            </a:r>
            <a:r>
              <a:rPr lang="it-IT" baseline="0" dirty="0" err="1" smtClean="0"/>
              <a:t>occur</a:t>
            </a:r>
            <a:r>
              <a:rPr lang="it-IT" baseline="0" dirty="0" smtClean="0"/>
              <a:t> in non </a:t>
            </a:r>
            <a:r>
              <a:rPr lang="it-IT" baseline="0" dirty="0" err="1" smtClean="0"/>
              <a:t>structural</a:t>
            </a:r>
            <a:r>
              <a:rPr lang="it-IT" baseline="0" dirty="0" smtClean="0"/>
              <a:t> </a:t>
            </a:r>
            <a:r>
              <a:rPr lang="it-IT" baseline="0" dirty="0" err="1" smtClean="0"/>
              <a:t>elements</a:t>
            </a:r>
            <a:r>
              <a:rPr lang="it-IT" baseline="0" dirty="0" smtClean="0"/>
              <a:t>, for </a:t>
            </a:r>
            <a:r>
              <a:rPr lang="it-IT" baseline="0" dirty="0" err="1" smtClean="0"/>
              <a:t>example</a:t>
            </a:r>
            <a:r>
              <a:rPr lang="it-IT" baseline="0" dirty="0" smtClean="0"/>
              <a:t> in </a:t>
            </a:r>
            <a:r>
              <a:rPr lang="it-IT" baseline="0" dirty="0" err="1" smtClean="0"/>
              <a:t>exterior</a:t>
            </a:r>
            <a:r>
              <a:rPr lang="it-IT" baseline="0" dirty="0" smtClean="0"/>
              <a:t> </a:t>
            </a:r>
            <a:r>
              <a:rPr lang="it-IT" baseline="0" dirty="0" err="1" smtClean="0"/>
              <a:t>walls</a:t>
            </a:r>
            <a:r>
              <a:rPr lang="it-IT" baseline="0" dirty="0" smtClean="0"/>
              <a:t> or in </a:t>
            </a:r>
            <a:r>
              <a:rPr lang="it-IT" baseline="0" dirty="0" err="1" smtClean="0"/>
              <a:t>partition</a:t>
            </a:r>
            <a:r>
              <a:rPr lang="it-IT" baseline="0" dirty="0" smtClean="0"/>
              <a:t> </a:t>
            </a:r>
            <a:r>
              <a:rPr lang="it-IT" baseline="0" dirty="0" err="1" smtClean="0"/>
              <a:t>walls</a:t>
            </a:r>
            <a:r>
              <a:rPr lang="it-IT" baseline="0" dirty="0" smtClean="0"/>
              <a:t>, or in </a:t>
            </a:r>
            <a:r>
              <a:rPr lang="it-IT" baseline="0" dirty="0" err="1" smtClean="0"/>
              <a:t>structural</a:t>
            </a:r>
            <a:r>
              <a:rPr lang="it-IT" baseline="0" dirty="0" smtClean="0"/>
              <a:t> </a:t>
            </a:r>
            <a:r>
              <a:rPr lang="it-IT" baseline="0" dirty="0" err="1" smtClean="0"/>
              <a:t>elements</a:t>
            </a:r>
            <a:r>
              <a:rPr lang="it-IT" baseline="0" dirty="0" smtClean="0"/>
              <a:t>, in </a:t>
            </a:r>
            <a:r>
              <a:rPr lang="it-IT" baseline="0" dirty="0" err="1" smtClean="0"/>
              <a:t>particular</a:t>
            </a:r>
            <a:r>
              <a:rPr lang="it-IT" baseline="0" dirty="0" smtClean="0"/>
              <a:t> in </a:t>
            </a:r>
            <a:r>
              <a:rPr lang="it-IT" baseline="0" dirty="0" err="1" smtClean="0"/>
              <a:t>columns</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23</a:t>
            </a:fld>
            <a:endParaRPr lang="it-IT"/>
          </a:p>
        </p:txBody>
      </p:sp>
    </p:spTree>
    <p:extLst>
      <p:ext uri="{BB962C8B-B14F-4D97-AF65-F5344CB8AC3E}">
        <p14:creationId xmlns:p14="http://schemas.microsoft.com/office/powerpoint/2010/main" val="37030106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a:t>
            </a:r>
            <a:r>
              <a:rPr lang="it-IT" baseline="0" dirty="0" smtClean="0"/>
              <a:t> interstory </a:t>
            </a:r>
            <a:r>
              <a:rPr lang="it-IT" baseline="0" dirty="0" err="1" smtClean="0"/>
              <a:t>drift</a:t>
            </a:r>
            <a:r>
              <a:rPr lang="it-IT" baseline="0" dirty="0" smtClean="0"/>
              <a:t> ratio </a:t>
            </a:r>
            <a:r>
              <a:rPr lang="it-IT" baseline="0" dirty="0" err="1" smtClean="0"/>
              <a:t>is</a:t>
            </a:r>
            <a:r>
              <a:rPr lang="it-IT" baseline="0" dirty="0" smtClean="0"/>
              <a:t> </a:t>
            </a:r>
            <a:r>
              <a:rPr lang="it-IT" baseline="0" dirty="0" err="1" smtClean="0"/>
              <a:t>defined</a:t>
            </a:r>
            <a:r>
              <a:rPr lang="it-IT" baseline="0" dirty="0" smtClean="0"/>
              <a:t> </a:t>
            </a:r>
            <a:r>
              <a:rPr lang="it-IT" baseline="0" dirty="0" err="1" smtClean="0"/>
              <a:t>as</a:t>
            </a:r>
            <a:r>
              <a:rPr lang="it-IT" baseline="0" dirty="0" smtClean="0"/>
              <a:t> the ratio of the relative </a:t>
            </a:r>
            <a:r>
              <a:rPr lang="it-IT" baseline="0" dirty="0" err="1" smtClean="0"/>
              <a:t>horizontal</a:t>
            </a:r>
            <a:r>
              <a:rPr lang="it-IT" baseline="0" dirty="0" smtClean="0"/>
              <a:t> </a:t>
            </a:r>
            <a:r>
              <a:rPr lang="it-IT" baseline="0" dirty="0" err="1" smtClean="0"/>
              <a:t>displacement</a:t>
            </a:r>
            <a:r>
              <a:rPr lang="it-IT" baseline="0" dirty="0" smtClean="0"/>
              <a:t> </a:t>
            </a:r>
            <a:r>
              <a:rPr lang="it-IT" baseline="0" dirty="0" err="1" smtClean="0"/>
              <a:t>between</a:t>
            </a:r>
            <a:r>
              <a:rPr lang="it-IT" baseline="0" dirty="0" smtClean="0"/>
              <a:t> </a:t>
            </a:r>
            <a:r>
              <a:rPr lang="it-IT" baseline="0" dirty="0" err="1" smtClean="0"/>
              <a:t>two</a:t>
            </a:r>
            <a:r>
              <a:rPr lang="it-IT" baseline="0" dirty="0" smtClean="0"/>
              <a:t> consecutive </a:t>
            </a:r>
            <a:r>
              <a:rPr lang="it-IT" baseline="0" dirty="0" err="1" smtClean="0"/>
              <a:t>floors</a:t>
            </a:r>
            <a:r>
              <a:rPr lang="it-IT" baseline="0" dirty="0" smtClean="0"/>
              <a:t> and the </a:t>
            </a:r>
            <a:r>
              <a:rPr lang="it-IT" baseline="0" dirty="0" err="1" smtClean="0"/>
              <a:t>storey</a:t>
            </a:r>
            <a:r>
              <a:rPr lang="it-IT" baseline="0" dirty="0" smtClean="0"/>
              <a:t> </a:t>
            </a:r>
            <a:r>
              <a:rPr lang="it-IT" baseline="0" dirty="0" err="1" smtClean="0"/>
              <a:t>height</a:t>
            </a:r>
            <a:r>
              <a:rPr lang="it-IT" baseline="0" dirty="0" smtClean="0"/>
              <a:t>. </a:t>
            </a:r>
            <a:r>
              <a:rPr lang="it-IT" baseline="0" dirty="0" err="1" smtClean="0"/>
              <a:t>If</a:t>
            </a:r>
            <a:r>
              <a:rPr lang="it-IT" baseline="0" dirty="0" smtClean="0"/>
              <a:t> </a:t>
            </a:r>
            <a:r>
              <a:rPr lang="it-IT" baseline="0" dirty="0" err="1" smtClean="0"/>
              <a:t>we</a:t>
            </a:r>
            <a:r>
              <a:rPr lang="it-IT" baseline="0" dirty="0" smtClean="0"/>
              <a:t> </a:t>
            </a:r>
            <a:r>
              <a:rPr lang="it-IT" baseline="0" dirty="0" err="1" smtClean="0"/>
              <a:t>know</a:t>
            </a:r>
            <a:r>
              <a:rPr lang="it-IT" baseline="0" dirty="0" smtClean="0"/>
              <a:t> the interstory </a:t>
            </a:r>
            <a:r>
              <a:rPr lang="it-IT" baseline="0" dirty="0" err="1" smtClean="0"/>
              <a:t>drift</a:t>
            </a:r>
            <a:r>
              <a:rPr lang="it-IT" baseline="0" dirty="0" smtClean="0"/>
              <a:t> ratio </a:t>
            </a:r>
            <a:r>
              <a:rPr lang="it-IT" baseline="0" dirty="0" err="1" smtClean="0"/>
              <a:t>experienced</a:t>
            </a:r>
            <a:r>
              <a:rPr lang="it-IT" baseline="0" dirty="0" smtClean="0"/>
              <a:t> by the building </a:t>
            </a:r>
            <a:r>
              <a:rPr lang="it-IT" baseline="0" dirty="0" err="1" smtClean="0"/>
              <a:t>during</a:t>
            </a:r>
            <a:r>
              <a:rPr lang="it-IT" baseline="0" dirty="0" smtClean="0"/>
              <a:t> the </a:t>
            </a:r>
            <a:r>
              <a:rPr lang="it-IT" baseline="0" dirty="0" err="1" smtClean="0"/>
              <a:t>earthquake</a:t>
            </a:r>
            <a:r>
              <a:rPr lang="it-IT" baseline="0" dirty="0" smtClean="0"/>
              <a:t>, </a:t>
            </a:r>
            <a:r>
              <a:rPr lang="it-IT" baseline="0" dirty="0" err="1" smtClean="0"/>
              <a:t>we</a:t>
            </a:r>
            <a:r>
              <a:rPr lang="it-IT" baseline="0" dirty="0" smtClean="0"/>
              <a:t> can estimate the </a:t>
            </a:r>
            <a:r>
              <a:rPr lang="it-IT" baseline="0" dirty="0" err="1" smtClean="0"/>
              <a:t>level</a:t>
            </a:r>
            <a:r>
              <a:rPr lang="it-IT" baseline="0" dirty="0" smtClean="0"/>
              <a:t> of </a:t>
            </a:r>
            <a:r>
              <a:rPr lang="it-IT" baseline="0" dirty="0" err="1" smtClean="0"/>
              <a:t>damage</a:t>
            </a:r>
            <a:r>
              <a:rPr lang="it-IT" baseline="0" dirty="0" smtClean="0"/>
              <a:t> by </a:t>
            </a:r>
            <a:r>
              <a:rPr lang="it-IT" baseline="0" dirty="0" err="1" smtClean="0"/>
              <a:t>comparing</a:t>
            </a:r>
            <a:r>
              <a:rPr lang="it-IT" baseline="0" dirty="0" smtClean="0"/>
              <a:t> </a:t>
            </a:r>
            <a:r>
              <a:rPr lang="it-IT" baseline="0" dirty="0" err="1" smtClean="0"/>
              <a:t>it</a:t>
            </a:r>
            <a:r>
              <a:rPr lang="it-IT" baseline="0" dirty="0" smtClean="0"/>
              <a:t> to code </a:t>
            </a:r>
            <a:r>
              <a:rPr lang="it-IT" baseline="0" dirty="0" err="1" smtClean="0"/>
              <a:t>limits</a:t>
            </a:r>
            <a:r>
              <a:rPr lang="it-IT" baseline="0" dirty="0" smtClean="0"/>
              <a:t>, or </a:t>
            </a:r>
            <a:r>
              <a:rPr lang="it-IT" baseline="0" dirty="0" err="1" smtClean="0"/>
              <a:t>better</a:t>
            </a:r>
            <a:r>
              <a:rPr lang="it-IT" baseline="0" dirty="0" smtClean="0"/>
              <a:t>, to </a:t>
            </a:r>
            <a:r>
              <a:rPr lang="it-IT" baseline="0" dirty="0" err="1" smtClean="0"/>
              <a:t>limits</a:t>
            </a:r>
            <a:r>
              <a:rPr lang="it-IT" baseline="0" dirty="0" smtClean="0"/>
              <a:t> </a:t>
            </a:r>
            <a:r>
              <a:rPr lang="it-IT" baseline="0" dirty="0" err="1" smtClean="0"/>
              <a:t>obtained</a:t>
            </a:r>
            <a:r>
              <a:rPr lang="it-IT" baseline="0" dirty="0" smtClean="0"/>
              <a:t> from a non linear </a:t>
            </a:r>
            <a:r>
              <a:rPr lang="it-IT" baseline="0" dirty="0" err="1" smtClean="0"/>
              <a:t>analysis</a:t>
            </a:r>
            <a:r>
              <a:rPr lang="it-IT" baseline="0" dirty="0" smtClean="0"/>
              <a:t> of the building, for </a:t>
            </a:r>
            <a:r>
              <a:rPr lang="it-IT" baseline="0" dirty="0" err="1" smtClean="0"/>
              <a:t>example</a:t>
            </a:r>
            <a:r>
              <a:rPr lang="it-IT" baseline="0" dirty="0" smtClean="0"/>
              <a:t> in the </a:t>
            </a:r>
            <a:r>
              <a:rPr lang="it-IT" baseline="0" dirty="0" err="1" smtClean="0"/>
              <a:t>context</a:t>
            </a:r>
            <a:r>
              <a:rPr lang="it-IT" baseline="0" dirty="0" smtClean="0"/>
              <a:t> of a </a:t>
            </a:r>
            <a:r>
              <a:rPr lang="it-IT" baseline="0" dirty="0" err="1" smtClean="0"/>
              <a:t>vulnerability</a:t>
            </a:r>
            <a:r>
              <a:rPr lang="it-IT" baseline="0" dirty="0" smtClean="0"/>
              <a:t> </a:t>
            </a:r>
            <a:r>
              <a:rPr lang="it-IT" baseline="0" dirty="0" err="1" smtClean="0"/>
              <a:t>assessment</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24</a:t>
            </a:fld>
            <a:endParaRPr lang="it-IT"/>
          </a:p>
        </p:txBody>
      </p:sp>
    </p:spTree>
    <p:extLst>
      <p:ext uri="{BB962C8B-B14F-4D97-AF65-F5344CB8AC3E}">
        <p14:creationId xmlns:p14="http://schemas.microsoft.com/office/powerpoint/2010/main" val="37402428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Assuming</a:t>
            </a:r>
            <a:r>
              <a:rPr lang="it-IT" dirty="0" smtClean="0"/>
              <a:t> interstory</a:t>
            </a:r>
            <a:r>
              <a:rPr lang="it-IT" baseline="0" dirty="0" smtClean="0"/>
              <a:t> </a:t>
            </a:r>
            <a:r>
              <a:rPr lang="it-IT" baseline="0" dirty="0" err="1" smtClean="0"/>
              <a:t>drift</a:t>
            </a:r>
            <a:r>
              <a:rPr lang="it-IT" baseline="0" dirty="0" smtClean="0"/>
              <a:t> ratio </a:t>
            </a:r>
            <a:r>
              <a:rPr lang="it-IT" baseline="0" dirty="0" err="1" smtClean="0"/>
              <a:t>as</a:t>
            </a:r>
            <a:r>
              <a:rPr lang="it-IT" baseline="0" dirty="0" smtClean="0"/>
              <a:t> state </a:t>
            </a:r>
            <a:r>
              <a:rPr lang="it-IT" baseline="0" dirty="0" err="1" smtClean="0"/>
              <a:t>variable</a:t>
            </a:r>
            <a:r>
              <a:rPr lang="it-IT" baseline="0" dirty="0" smtClean="0"/>
              <a:t>, the </a:t>
            </a:r>
            <a:r>
              <a:rPr lang="it-IT" baseline="0" dirty="0" err="1" smtClean="0"/>
              <a:t>most</a:t>
            </a:r>
            <a:r>
              <a:rPr lang="it-IT" baseline="0" dirty="0" smtClean="0"/>
              <a:t> common </a:t>
            </a:r>
            <a:r>
              <a:rPr lang="it-IT" baseline="0" dirty="0" err="1" smtClean="0"/>
              <a:t>monitoring</a:t>
            </a:r>
            <a:r>
              <a:rPr lang="it-IT" baseline="0" dirty="0" smtClean="0"/>
              <a:t> </a:t>
            </a:r>
            <a:r>
              <a:rPr lang="it-IT" baseline="0" dirty="0" err="1" smtClean="0"/>
              <a:t>strategy</a:t>
            </a:r>
            <a:r>
              <a:rPr lang="it-IT" baseline="0" dirty="0" smtClean="0"/>
              <a:t> </a:t>
            </a:r>
            <a:r>
              <a:rPr lang="it-IT" baseline="0" dirty="0" err="1" smtClean="0"/>
              <a:t>consists</a:t>
            </a:r>
            <a:r>
              <a:rPr lang="it-IT" baseline="0" dirty="0" smtClean="0"/>
              <a:t> of the </a:t>
            </a:r>
            <a:r>
              <a:rPr lang="it-IT" baseline="0" dirty="0" err="1" smtClean="0"/>
              <a:t>observations</a:t>
            </a:r>
            <a:r>
              <a:rPr lang="it-IT" baseline="0" dirty="0" smtClean="0"/>
              <a:t> of </a:t>
            </a:r>
            <a:r>
              <a:rPr lang="it-IT" baseline="0" dirty="0" err="1" smtClean="0"/>
              <a:t>horinzontal</a:t>
            </a:r>
            <a:r>
              <a:rPr lang="it-IT" baseline="0" dirty="0" smtClean="0"/>
              <a:t> </a:t>
            </a:r>
            <a:r>
              <a:rPr lang="it-IT" baseline="0" dirty="0" err="1" smtClean="0"/>
              <a:t>accelerations</a:t>
            </a:r>
            <a:r>
              <a:rPr lang="it-IT" baseline="0" dirty="0" smtClean="0"/>
              <a:t> </a:t>
            </a:r>
            <a:r>
              <a:rPr lang="it-IT" baseline="0" dirty="0" err="1" smtClean="0"/>
              <a:t>at</a:t>
            </a:r>
            <a:r>
              <a:rPr lang="it-IT" baseline="0" dirty="0" smtClean="0"/>
              <a:t> </a:t>
            </a:r>
            <a:r>
              <a:rPr lang="it-IT" baseline="0" dirty="0" err="1" smtClean="0"/>
              <a:t>each</a:t>
            </a:r>
            <a:r>
              <a:rPr lang="it-IT" baseline="0" dirty="0" smtClean="0"/>
              <a:t> </a:t>
            </a:r>
            <a:r>
              <a:rPr lang="it-IT" baseline="0" dirty="0" err="1" smtClean="0"/>
              <a:t>level</a:t>
            </a:r>
            <a:r>
              <a:rPr lang="it-IT" baseline="0" dirty="0" smtClean="0"/>
              <a:t> of the building </a:t>
            </a:r>
            <a:r>
              <a:rPr lang="it-IT" baseline="0" dirty="0" err="1" smtClean="0"/>
              <a:t>using</a:t>
            </a:r>
            <a:r>
              <a:rPr lang="it-IT" baseline="0" dirty="0" smtClean="0"/>
              <a:t> </a:t>
            </a:r>
            <a:r>
              <a:rPr lang="it-IT" baseline="0" dirty="0" err="1" smtClean="0"/>
              <a:t>accelerometers</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25</a:t>
            </a:fld>
            <a:endParaRPr lang="it-IT"/>
          </a:p>
        </p:txBody>
      </p:sp>
    </p:spTree>
    <p:extLst>
      <p:ext uri="{BB962C8B-B14F-4D97-AF65-F5344CB8AC3E}">
        <p14:creationId xmlns:p14="http://schemas.microsoft.com/office/powerpoint/2010/main" val="22968528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…and of</a:t>
            </a:r>
            <a:r>
              <a:rPr lang="it-IT" baseline="0" dirty="0" smtClean="0"/>
              <a:t> the </a:t>
            </a:r>
            <a:r>
              <a:rPr lang="it-IT" baseline="0" dirty="0" err="1" smtClean="0"/>
              <a:t>estimation</a:t>
            </a:r>
            <a:r>
              <a:rPr lang="it-IT" baseline="0" dirty="0" smtClean="0"/>
              <a:t> of the </a:t>
            </a:r>
            <a:r>
              <a:rPr lang="it-IT" baseline="0" dirty="0" err="1" smtClean="0"/>
              <a:t>intestory</a:t>
            </a:r>
            <a:r>
              <a:rPr lang="it-IT" baseline="0" dirty="0" smtClean="0"/>
              <a:t> </a:t>
            </a:r>
            <a:r>
              <a:rPr lang="it-IT" baseline="0" dirty="0" err="1" smtClean="0"/>
              <a:t>drift</a:t>
            </a:r>
            <a:r>
              <a:rPr lang="it-IT" baseline="0" dirty="0" smtClean="0"/>
              <a:t> by </a:t>
            </a:r>
            <a:r>
              <a:rPr lang="it-IT" baseline="0" dirty="0" err="1" smtClean="0"/>
              <a:t>means</a:t>
            </a:r>
            <a:r>
              <a:rPr lang="it-IT" baseline="0" dirty="0" smtClean="0"/>
              <a:t> of an </a:t>
            </a:r>
            <a:r>
              <a:rPr lang="it-IT" baseline="0" dirty="0" err="1" smtClean="0"/>
              <a:t>algorithmic</a:t>
            </a:r>
            <a:r>
              <a:rPr lang="it-IT" baseline="0" dirty="0" smtClean="0"/>
              <a:t> model, </a:t>
            </a:r>
            <a:r>
              <a:rPr lang="it-IT" baseline="0" dirty="0" err="1" smtClean="0"/>
              <a:t>relating</a:t>
            </a:r>
            <a:r>
              <a:rPr lang="it-IT" baseline="0" dirty="0" smtClean="0"/>
              <a:t> </a:t>
            </a:r>
            <a:r>
              <a:rPr lang="it-IT" baseline="0" dirty="0" err="1" smtClean="0"/>
              <a:t>observed</a:t>
            </a:r>
            <a:r>
              <a:rPr lang="it-IT" baseline="0" dirty="0" smtClean="0"/>
              <a:t> </a:t>
            </a:r>
            <a:r>
              <a:rPr lang="it-IT" baseline="0" dirty="0" err="1" smtClean="0"/>
              <a:t>accelerations</a:t>
            </a:r>
            <a:r>
              <a:rPr lang="it-IT" baseline="0" dirty="0" smtClean="0"/>
              <a:t> to interstory </a:t>
            </a:r>
            <a:r>
              <a:rPr lang="it-IT" baseline="0" dirty="0" err="1" smtClean="0"/>
              <a:t>drift</a:t>
            </a:r>
            <a:r>
              <a:rPr lang="it-IT" baseline="0" dirty="0" smtClean="0"/>
              <a:t>. </a:t>
            </a:r>
          </a:p>
          <a:p>
            <a:endParaRPr lang="it-IT" baseline="0" dirty="0" smtClean="0"/>
          </a:p>
          <a:p>
            <a:r>
              <a:rPr lang="it-IT" baseline="0" dirty="0" smtClean="0"/>
              <a:t>In </a:t>
            </a:r>
            <a:r>
              <a:rPr lang="it-IT" baseline="0" dirty="0" err="1" smtClean="0"/>
              <a:t>particular</a:t>
            </a:r>
            <a:r>
              <a:rPr lang="it-IT" baseline="0" dirty="0" smtClean="0"/>
              <a:t> the model </a:t>
            </a:r>
            <a:r>
              <a:rPr lang="it-IT" baseline="0" dirty="0" err="1" smtClean="0"/>
              <a:t>consists</a:t>
            </a:r>
            <a:r>
              <a:rPr lang="it-IT" baseline="0" dirty="0" smtClean="0"/>
              <a:t> of the processing of </a:t>
            </a:r>
            <a:r>
              <a:rPr lang="it-IT" baseline="0" dirty="0" err="1" smtClean="0"/>
              <a:t>acceleration</a:t>
            </a:r>
            <a:r>
              <a:rPr lang="it-IT" baseline="0" dirty="0" smtClean="0"/>
              <a:t> </a:t>
            </a:r>
            <a:r>
              <a:rPr lang="it-IT" baseline="0" dirty="0" err="1" smtClean="0"/>
              <a:t>signals</a:t>
            </a:r>
            <a:r>
              <a:rPr lang="it-IT" baseline="0" dirty="0" smtClean="0"/>
              <a:t>, the </a:t>
            </a:r>
            <a:r>
              <a:rPr lang="it-IT" baseline="0" dirty="0" err="1" smtClean="0"/>
              <a:t>calculation</a:t>
            </a:r>
            <a:r>
              <a:rPr lang="it-IT" baseline="0" dirty="0" smtClean="0"/>
              <a:t> of </a:t>
            </a:r>
            <a:r>
              <a:rPr lang="it-IT" baseline="0" dirty="0" err="1" smtClean="0"/>
              <a:t>displacement</a:t>
            </a:r>
            <a:r>
              <a:rPr lang="it-IT" baseline="0" dirty="0" smtClean="0"/>
              <a:t> time </a:t>
            </a:r>
            <a:r>
              <a:rPr lang="it-IT" baseline="0" dirty="0" err="1" smtClean="0"/>
              <a:t>histories</a:t>
            </a:r>
            <a:r>
              <a:rPr lang="it-IT" baseline="0" dirty="0" smtClean="0"/>
              <a:t> from </a:t>
            </a:r>
            <a:r>
              <a:rPr lang="it-IT" baseline="0" dirty="0" err="1" smtClean="0"/>
              <a:t>numerical</a:t>
            </a:r>
            <a:r>
              <a:rPr lang="it-IT" baseline="0" dirty="0" smtClean="0"/>
              <a:t> double </a:t>
            </a:r>
            <a:r>
              <a:rPr lang="it-IT" baseline="0" dirty="0" err="1" smtClean="0"/>
              <a:t>integration</a:t>
            </a:r>
            <a:r>
              <a:rPr lang="it-IT" baseline="0" dirty="0" smtClean="0"/>
              <a:t>, the </a:t>
            </a:r>
            <a:r>
              <a:rPr lang="it-IT" baseline="0" dirty="0" err="1" smtClean="0"/>
              <a:t>calculation</a:t>
            </a:r>
            <a:r>
              <a:rPr lang="it-IT" baseline="0" dirty="0" smtClean="0"/>
              <a:t> of story </a:t>
            </a:r>
            <a:r>
              <a:rPr lang="it-IT" baseline="0" dirty="0" err="1" smtClean="0"/>
              <a:t>displacements</a:t>
            </a:r>
            <a:r>
              <a:rPr lang="it-IT" baseline="0" dirty="0" smtClean="0"/>
              <a:t> and </a:t>
            </a:r>
            <a:r>
              <a:rPr lang="it-IT" baseline="0" dirty="0" err="1" smtClean="0"/>
              <a:t>rotation</a:t>
            </a:r>
            <a:r>
              <a:rPr lang="it-IT" baseline="0" dirty="0" smtClean="0"/>
              <a:t> and in the </a:t>
            </a:r>
            <a:r>
              <a:rPr lang="it-IT" baseline="0" dirty="0" err="1" smtClean="0"/>
              <a:t>calculation</a:t>
            </a:r>
            <a:r>
              <a:rPr lang="it-IT" baseline="0" dirty="0" smtClean="0"/>
              <a:t> of interstory </a:t>
            </a:r>
            <a:r>
              <a:rPr lang="it-IT" baseline="0" dirty="0" err="1" smtClean="0"/>
              <a:t>drift</a:t>
            </a:r>
            <a:r>
              <a:rPr lang="it-IT" baseline="0" dirty="0" smtClean="0"/>
              <a:t>. </a:t>
            </a:r>
          </a:p>
          <a:p>
            <a:endParaRPr lang="it-IT" baseline="0" dirty="0" smtClean="0"/>
          </a:p>
          <a:p>
            <a:r>
              <a:rPr lang="it-IT" baseline="0" dirty="0" err="1" smtClean="0"/>
              <a:t>Given</a:t>
            </a:r>
            <a:r>
              <a:rPr lang="it-IT" baseline="0" dirty="0" smtClean="0"/>
              <a:t> </a:t>
            </a:r>
            <a:r>
              <a:rPr lang="it-IT" baseline="0" dirty="0" err="1" smtClean="0"/>
              <a:t>this</a:t>
            </a:r>
            <a:r>
              <a:rPr lang="it-IT" baseline="0" dirty="0" smtClean="0"/>
              <a:t> model, </a:t>
            </a:r>
            <a:r>
              <a:rPr lang="it-IT" baseline="0" dirty="0" err="1" smtClean="0"/>
              <a:t>what</a:t>
            </a:r>
            <a:r>
              <a:rPr lang="it-IT" baseline="0" dirty="0" smtClean="0"/>
              <a:t> </a:t>
            </a:r>
            <a:r>
              <a:rPr lang="it-IT" baseline="0" dirty="0" err="1" smtClean="0"/>
              <a:t>we</a:t>
            </a:r>
            <a:r>
              <a:rPr lang="it-IT" baseline="0" dirty="0" smtClean="0"/>
              <a:t> </a:t>
            </a:r>
            <a:r>
              <a:rPr lang="it-IT" baseline="0" dirty="0" err="1" smtClean="0"/>
              <a:t>have</a:t>
            </a:r>
            <a:r>
              <a:rPr lang="it-IT" baseline="0" dirty="0" smtClean="0"/>
              <a:t> to do </a:t>
            </a:r>
            <a:r>
              <a:rPr lang="it-IT" baseline="0" dirty="0" err="1" smtClean="0"/>
              <a:t>now</a:t>
            </a:r>
            <a:r>
              <a:rPr lang="it-IT" baseline="0" dirty="0" smtClean="0"/>
              <a:t> </a:t>
            </a:r>
            <a:r>
              <a:rPr lang="it-IT" baseline="0" dirty="0" err="1" smtClean="0"/>
              <a:t>is</a:t>
            </a:r>
            <a:r>
              <a:rPr lang="it-IT" baseline="0" dirty="0" smtClean="0"/>
              <a:t> </a:t>
            </a:r>
            <a:r>
              <a:rPr lang="it-IT" baseline="0" dirty="0" err="1" smtClean="0"/>
              <a:t>calculate</a:t>
            </a:r>
            <a:r>
              <a:rPr lang="it-IT" baseline="0" dirty="0" smtClean="0"/>
              <a:t> the </a:t>
            </a:r>
            <a:r>
              <a:rPr lang="it-IT" baseline="0" dirty="0" err="1" smtClean="0"/>
              <a:t>uncertainy</a:t>
            </a:r>
            <a:r>
              <a:rPr lang="it-IT" baseline="0" dirty="0" smtClean="0"/>
              <a:t> in the </a:t>
            </a:r>
            <a:r>
              <a:rPr lang="it-IT" baseline="0" dirty="0" err="1" smtClean="0"/>
              <a:t>estimation</a:t>
            </a:r>
            <a:r>
              <a:rPr lang="it-IT" baseline="0" dirty="0" smtClean="0"/>
              <a:t> of the interstory </a:t>
            </a:r>
            <a:r>
              <a:rPr lang="it-IT" baseline="0" dirty="0" err="1" smtClean="0"/>
              <a:t>drift</a:t>
            </a:r>
            <a:r>
              <a:rPr lang="it-IT" baseline="0" dirty="0" smtClean="0"/>
              <a:t>. </a:t>
            </a:r>
            <a:r>
              <a:rPr lang="it-IT" baseline="0" dirty="0" err="1" smtClean="0"/>
              <a:t>We</a:t>
            </a:r>
            <a:r>
              <a:rPr lang="it-IT" baseline="0" dirty="0" smtClean="0"/>
              <a:t> </a:t>
            </a:r>
            <a:r>
              <a:rPr lang="it-IT" baseline="0" dirty="0" err="1" smtClean="0"/>
              <a:t>have</a:t>
            </a:r>
            <a:r>
              <a:rPr lang="it-IT" baseline="0" dirty="0" smtClean="0"/>
              <a:t> </a:t>
            </a:r>
            <a:r>
              <a:rPr lang="it-IT" baseline="0" dirty="0" err="1" smtClean="0"/>
              <a:t>two</a:t>
            </a:r>
            <a:r>
              <a:rPr lang="it-IT" baseline="0" dirty="0" smtClean="0"/>
              <a:t> </a:t>
            </a:r>
            <a:r>
              <a:rPr lang="it-IT" baseline="0" dirty="0" err="1" smtClean="0"/>
              <a:t>types</a:t>
            </a:r>
            <a:r>
              <a:rPr lang="it-IT" baseline="0" dirty="0" smtClean="0"/>
              <a:t> of </a:t>
            </a:r>
            <a:r>
              <a:rPr lang="it-IT" baseline="0" dirty="0" err="1" smtClean="0"/>
              <a:t>uncertainties</a:t>
            </a:r>
            <a:r>
              <a:rPr lang="it-IT" baseline="0" dirty="0" smtClean="0"/>
              <a:t>, </a:t>
            </a:r>
            <a:r>
              <a:rPr lang="it-IT" baseline="0" dirty="0" err="1" smtClean="0"/>
              <a:t>instrumental</a:t>
            </a:r>
            <a:r>
              <a:rPr lang="it-IT" baseline="0" dirty="0" smtClean="0"/>
              <a:t> </a:t>
            </a:r>
            <a:r>
              <a:rPr lang="it-IT" baseline="0" dirty="0" err="1" smtClean="0"/>
              <a:t>uncertainties</a:t>
            </a:r>
            <a:r>
              <a:rPr lang="it-IT" baseline="0" dirty="0" smtClean="0"/>
              <a:t> and model </a:t>
            </a:r>
            <a:r>
              <a:rPr lang="it-IT" baseline="0" dirty="0" err="1" smtClean="0"/>
              <a:t>uncertainties</a:t>
            </a:r>
            <a:r>
              <a:rPr lang="it-IT" baseline="0" dirty="0" smtClean="0"/>
              <a:t>. </a:t>
            </a:r>
          </a:p>
        </p:txBody>
      </p:sp>
      <p:sp>
        <p:nvSpPr>
          <p:cNvPr id="4" name="Segnaposto numero diapositiva 3"/>
          <p:cNvSpPr>
            <a:spLocks noGrp="1"/>
          </p:cNvSpPr>
          <p:nvPr>
            <p:ph type="sldNum" sz="quarter" idx="10"/>
          </p:nvPr>
        </p:nvSpPr>
        <p:spPr/>
        <p:txBody>
          <a:bodyPr/>
          <a:lstStyle/>
          <a:p>
            <a:fld id="{B70E04EC-9722-4388-9715-74B711376DC3}" type="slidenum">
              <a:rPr lang="it-IT" smtClean="0"/>
              <a:t>26</a:t>
            </a:fld>
            <a:endParaRPr lang="it-IT"/>
          </a:p>
        </p:txBody>
      </p:sp>
    </p:spTree>
    <p:extLst>
      <p:ext uri="{BB962C8B-B14F-4D97-AF65-F5344CB8AC3E}">
        <p14:creationId xmlns:p14="http://schemas.microsoft.com/office/powerpoint/2010/main" val="23550197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Instrumental</a:t>
            </a:r>
            <a:r>
              <a:rPr lang="it-IT" baseline="0" dirty="0" smtClean="0"/>
              <a:t> </a:t>
            </a:r>
            <a:r>
              <a:rPr lang="it-IT" baseline="0" dirty="0" err="1" smtClean="0"/>
              <a:t>uncertainties</a:t>
            </a:r>
            <a:r>
              <a:rPr lang="it-IT" baseline="0" dirty="0" smtClean="0"/>
              <a:t> are the </a:t>
            </a:r>
            <a:r>
              <a:rPr lang="it-IT" baseline="0" dirty="0" err="1" smtClean="0"/>
              <a:t>uncertainties</a:t>
            </a:r>
            <a:r>
              <a:rPr lang="it-IT" baseline="0" dirty="0" smtClean="0"/>
              <a:t> in the </a:t>
            </a:r>
            <a:r>
              <a:rPr lang="it-IT" baseline="0" dirty="0" err="1" smtClean="0"/>
              <a:t>measurement</a:t>
            </a:r>
            <a:r>
              <a:rPr lang="it-IT" baseline="0" dirty="0" smtClean="0"/>
              <a:t> of </a:t>
            </a:r>
            <a:r>
              <a:rPr lang="it-IT" baseline="0" dirty="0" err="1" smtClean="0"/>
              <a:t>acceleration</a:t>
            </a:r>
            <a:r>
              <a:rPr lang="it-IT" baseline="0" dirty="0" smtClean="0"/>
              <a:t>, and </a:t>
            </a:r>
            <a:r>
              <a:rPr lang="it-IT" baseline="0" dirty="0" err="1" smtClean="0"/>
              <a:t>therefore</a:t>
            </a:r>
            <a:r>
              <a:rPr lang="it-IT" baseline="0" dirty="0" smtClean="0"/>
              <a:t> </a:t>
            </a:r>
            <a:r>
              <a:rPr lang="it-IT" baseline="0" dirty="0" err="1" smtClean="0"/>
              <a:t>depend</a:t>
            </a:r>
            <a:r>
              <a:rPr lang="it-IT" baseline="0" dirty="0" smtClean="0"/>
              <a:t> on the </a:t>
            </a:r>
            <a:r>
              <a:rPr lang="it-IT" baseline="0" dirty="0" err="1" smtClean="0"/>
              <a:t>sensor</a:t>
            </a:r>
            <a:r>
              <a:rPr lang="it-IT" baseline="0" dirty="0" smtClean="0"/>
              <a:t>. In </a:t>
            </a:r>
            <a:r>
              <a:rPr lang="it-IT" baseline="0" dirty="0" err="1" smtClean="0"/>
              <a:t>this</a:t>
            </a:r>
            <a:r>
              <a:rPr lang="it-IT" baseline="0" dirty="0" smtClean="0"/>
              <a:t> </a:t>
            </a:r>
            <a:r>
              <a:rPr lang="it-IT" baseline="0" dirty="0" err="1" smtClean="0"/>
              <a:t>table</a:t>
            </a:r>
            <a:r>
              <a:rPr lang="it-IT" baseline="0" dirty="0" smtClean="0"/>
              <a:t> I </a:t>
            </a:r>
            <a:r>
              <a:rPr lang="it-IT" baseline="0" dirty="0" err="1" smtClean="0"/>
              <a:t>reported</a:t>
            </a:r>
            <a:r>
              <a:rPr lang="it-IT" baseline="0" dirty="0" smtClean="0"/>
              <a:t> the </a:t>
            </a:r>
            <a:r>
              <a:rPr lang="it-IT" baseline="0" dirty="0" err="1" smtClean="0"/>
              <a:t>most</a:t>
            </a:r>
            <a:r>
              <a:rPr lang="it-IT" baseline="0" dirty="0" smtClean="0"/>
              <a:t> </a:t>
            </a:r>
            <a:r>
              <a:rPr lang="it-IT" baseline="0" dirty="0" err="1" smtClean="0"/>
              <a:t>important</a:t>
            </a:r>
            <a:r>
              <a:rPr lang="it-IT" baseline="0" dirty="0" smtClean="0"/>
              <a:t> </a:t>
            </a:r>
            <a:r>
              <a:rPr lang="it-IT" baseline="0" dirty="0" err="1" smtClean="0"/>
              <a:t>sources</a:t>
            </a:r>
            <a:r>
              <a:rPr lang="it-IT" baseline="0" dirty="0" smtClean="0"/>
              <a:t> of </a:t>
            </a:r>
            <a:r>
              <a:rPr lang="it-IT" baseline="0" dirty="0" err="1" smtClean="0"/>
              <a:t>uncertainty</a:t>
            </a:r>
            <a:r>
              <a:rPr lang="it-IT" baseline="0" dirty="0" smtClean="0"/>
              <a:t> for </a:t>
            </a:r>
            <a:r>
              <a:rPr lang="it-IT" baseline="0" dirty="0" err="1" smtClean="0"/>
              <a:t>two</a:t>
            </a:r>
            <a:r>
              <a:rPr lang="it-IT" baseline="0" dirty="0" smtClean="0"/>
              <a:t> </a:t>
            </a:r>
            <a:r>
              <a:rPr lang="it-IT" baseline="0" dirty="0" err="1" smtClean="0"/>
              <a:t>models</a:t>
            </a:r>
            <a:r>
              <a:rPr lang="it-IT" baseline="0" dirty="0" smtClean="0"/>
              <a:t> of </a:t>
            </a:r>
            <a:r>
              <a:rPr lang="it-IT" baseline="0" dirty="0" err="1" smtClean="0"/>
              <a:t>accelerometer</a:t>
            </a:r>
            <a:r>
              <a:rPr lang="it-IT" baseline="0" dirty="0" smtClean="0"/>
              <a:t>, </a:t>
            </a:r>
            <a:r>
              <a:rPr lang="it-IT" baseline="0" dirty="0" err="1" smtClean="0"/>
              <a:t>one</a:t>
            </a:r>
            <a:r>
              <a:rPr lang="it-IT" baseline="0" dirty="0" smtClean="0"/>
              <a:t> </a:t>
            </a:r>
            <a:r>
              <a:rPr lang="it-IT" baseline="0" dirty="0" err="1" smtClean="0"/>
              <a:t>produced</a:t>
            </a:r>
            <a:r>
              <a:rPr lang="it-IT" baseline="0" dirty="0" smtClean="0"/>
              <a:t> by MEMSIC and the </a:t>
            </a:r>
            <a:r>
              <a:rPr lang="it-IT" baseline="0" dirty="0" err="1" smtClean="0"/>
              <a:t>other</a:t>
            </a:r>
            <a:r>
              <a:rPr lang="it-IT" baseline="0" dirty="0" smtClean="0"/>
              <a:t> by PCB </a:t>
            </a:r>
            <a:r>
              <a:rPr lang="it-IT" baseline="0" dirty="0" err="1" smtClean="0"/>
              <a:t>Piezotronics</a:t>
            </a:r>
            <a:r>
              <a:rPr lang="it-IT" baseline="0" dirty="0" smtClean="0"/>
              <a:t>. </a:t>
            </a:r>
            <a:r>
              <a:rPr lang="it-IT" baseline="0" dirty="0" err="1" smtClean="0"/>
              <a:t>These</a:t>
            </a:r>
            <a:r>
              <a:rPr lang="it-IT" baseline="0" dirty="0" smtClean="0"/>
              <a:t> </a:t>
            </a:r>
            <a:r>
              <a:rPr lang="it-IT" baseline="0" dirty="0" err="1" smtClean="0"/>
              <a:t>value</a:t>
            </a:r>
            <a:r>
              <a:rPr lang="it-IT" baseline="0" dirty="0" smtClean="0"/>
              <a:t> are </a:t>
            </a:r>
            <a:r>
              <a:rPr lang="it-IT" baseline="0" dirty="0" err="1" smtClean="0"/>
              <a:t>typically</a:t>
            </a:r>
            <a:r>
              <a:rPr lang="it-IT" baseline="0" dirty="0" smtClean="0"/>
              <a:t> </a:t>
            </a:r>
            <a:r>
              <a:rPr lang="it-IT" baseline="0" dirty="0" err="1" smtClean="0"/>
              <a:t>reported</a:t>
            </a:r>
            <a:r>
              <a:rPr lang="it-IT" baseline="0" dirty="0" smtClean="0"/>
              <a:t> in data </a:t>
            </a:r>
            <a:r>
              <a:rPr lang="it-IT" baseline="0" dirty="0" err="1" smtClean="0"/>
              <a:t>sheets</a:t>
            </a:r>
            <a:r>
              <a:rPr lang="it-IT" baseline="0" dirty="0" smtClean="0"/>
              <a:t> in </a:t>
            </a:r>
            <a:r>
              <a:rPr lang="it-IT" baseline="0" dirty="0" err="1" smtClean="0"/>
              <a:t>terms</a:t>
            </a:r>
            <a:r>
              <a:rPr lang="it-IT" baseline="0" dirty="0" smtClean="0"/>
              <a:t> of maximum </a:t>
            </a:r>
            <a:r>
              <a:rPr lang="it-IT" baseline="0" dirty="0" err="1" smtClean="0"/>
              <a:t>value</a:t>
            </a:r>
            <a:r>
              <a:rPr lang="it-IT" baseline="0" dirty="0" smtClean="0"/>
              <a:t>, so to </a:t>
            </a:r>
            <a:r>
              <a:rPr lang="it-IT" baseline="0" dirty="0" err="1" smtClean="0"/>
              <a:t>obtain</a:t>
            </a:r>
            <a:r>
              <a:rPr lang="it-IT" baseline="0" dirty="0" smtClean="0"/>
              <a:t> </a:t>
            </a:r>
            <a:r>
              <a:rPr lang="it-IT" baseline="0" dirty="0" err="1" smtClean="0"/>
              <a:t>their</a:t>
            </a:r>
            <a:r>
              <a:rPr lang="it-IT" baseline="0" dirty="0" smtClean="0"/>
              <a:t> standard </a:t>
            </a:r>
            <a:r>
              <a:rPr lang="it-IT" baseline="0" dirty="0" err="1" smtClean="0"/>
              <a:t>deviation</a:t>
            </a:r>
            <a:r>
              <a:rPr lang="it-IT" baseline="0" dirty="0" smtClean="0"/>
              <a:t> </a:t>
            </a:r>
            <a:r>
              <a:rPr lang="it-IT" baseline="0" dirty="0" err="1" smtClean="0"/>
              <a:t>we</a:t>
            </a:r>
            <a:r>
              <a:rPr lang="it-IT" baseline="0" dirty="0" smtClean="0"/>
              <a:t> can </a:t>
            </a:r>
            <a:r>
              <a:rPr lang="it-IT" baseline="0" dirty="0" err="1" smtClean="0"/>
              <a:t>consider</a:t>
            </a:r>
            <a:r>
              <a:rPr lang="it-IT" baseline="0" dirty="0" smtClean="0"/>
              <a:t> a </a:t>
            </a:r>
            <a:r>
              <a:rPr lang="it-IT" baseline="0" dirty="0" err="1" smtClean="0"/>
              <a:t>triangular</a:t>
            </a:r>
            <a:r>
              <a:rPr lang="it-IT" baseline="0" dirty="0" smtClean="0"/>
              <a:t> </a:t>
            </a:r>
            <a:r>
              <a:rPr lang="it-IT" baseline="0" dirty="0" err="1" smtClean="0"/>
              <a:t>distribution</a:t>
            </a:r>
            <a:r>
              <a:rPr lang="it-IT" baseline="0" dirty="0" smtClean="0"/>
              <a:t>. In </a:t>
            </a:r>
            <a:r>
              <a:rPr lang="it-IT" baseline="0" dirty="0" err="1" smtClean="0"/>
              <a:t>order</a:t>
            </a:r>
            <a:r>
              <a:rPr lang="it-IT" baseline="0" dirty="0" smtClean="0"/>
              <a:t> to </a:t>
            </a:r>
            <a:r>
              <a:rPr lang="it-IT" baseline="0" dirty="0" err="1" smtClean="0"/>
              <a:t>obtain</a:t>
            </a:r>
            <a:r>
              <a:rPr lang="it-IT" baseline="0" dirty="0" smtClean="0"/>
              <a:t> the </a:t>
            </a:r>
            <a:r>
              <a:rPr lang="it-IT" baseline="0" dirty="0" err="1" smtClean="0"/>
              <a:t>overall</a:t>
            </a:r>
            <a:r>
              <a:rPr lang="it-IT" baseline="0" dirty="0" smtClean="0"/>
              <a:t> </a:t>
            </a:r>
            <a:r>
              <a:rPr lang="it-IT" baseline="0" dirty="0" err="1" smtClean="0"/>
              <a:t>uncertainty</a:t>
            </a:r>
            <a:r>
              <a:rPr lang="it-IT" baseline="0" dirty="0" smtClean="0"/>
              <a:t> on the </a:t>
            </a:r>
            <a:r>
              <a:rPr lang="it-IT" baseline="0" dirty="0" err="1" smtClean="0"/>
              <a:t>measurement</a:t>
            </a:r>
            <a:r>
              <a:rPr lang="it-IT" baseline="0" dirty="0" smtClean="0"/>
              <a:t> </a:t>
            </a:r>
            <a:r>
              <a:rPr lang="it-IT" baseline="0" dirty="0" err="1" smtClean="0"/>
              <a:t>we</a:t>
            </a:r>
            <a:r>
              <a:rPr lang="it-IT" baseline="0" dirty="0" smtClean="0"/>
              <a:t> can use the </a:t>
            </a:r>
            <a:r>
              <a:rPr lang="it-IT" baseline="0" dirty="0" err="1" smtClean="0"/>
              <a:t>rule</a:t>
            </a:r>
            <a:r>
              <a:rPr lang="it-IT" baseline="0" dirty="0" smtClean="0"/>
              <a:t> of </a:t>
            </a:r>
            <a:r>
              <a:rPr lang="it-IT" baseline="0" dirty="0" err="1" smtClean="0"/>
              <a:t>uncertainty</a:t>
            </a:r>
            <a:r>
              <a:rPr lang="it-IT" baseline="0" dirty="0" smtClean="0"/>
              <a:t> </a:t>
            </a:r>
            <a:r>
              <a:rPr lang="it-IT" baseline="0" dirty="0" err="1" smtClean="0"/>
              <a:t>propagation</a:t>
            </a:r>
            <a:r>
              <a:rPr lang="it-IT" baseline="0" dirty="0" smtClean="0"/>
              <a:t> and </a:t>
            </a:r>
            <a:r>
              <a:rPr lang="it-IT" baseline="0" dirty="0" err="1" smtClean="0"/>
              <a:t>find</a:t>
            </a:r>
            <a:r>
              <a:rPr lang="it-IT" baseline="0" dirty="0" smtClean="0"/>
              <a:t> the </a:t>
            </a:r>
            <a:r>
              <a:rPr lang="it-IT" baseline="0" dirty="0" err="1" smtClean="0"/>
              <a:t>value</a:t>
            </a:r>
            <a:r>
              <a:rPr lang="it-IT" baseline="0" dirty="0" smtClean="0"/>
              <a:t>. </a:t>
            </a:r>
            <a:r>
              <a:rPr lang="it-IT" baseline="0" dirty="0" err="1" smtClean="0"/>
              <a:t>We</a:t>
            </a:r>
            <a:r>
              <a:rPr lang="it-IT" baseline="0" dirty="0" smtClean="0"/>
              <a:t> assume in the </a:t>
            </a:r>
            <a:r>
              <a:rPr lang="it-IT" baseline="0" dirty="0" err="1" smtClean="0"/>
              <a:t>following</a:t>
            </a:r>
            <a:r>
              <a:rPr lang="it-IT" baseline="0" dirty="0" smtClean="0"/>
              <a:t> an </a:t>
            </a:r>
            <a:r>
              <a:rPr lang="it-IT" baseline="0" dirty="0" err="1" smtClean="0"/>
              <a:t>instrumental</a:t>
            </a:r>
            <a:r>
              <a:rPr lang="it-IT" baseline="0" dirty="0" smtClean="0"/>
              <a:t> </a:t>
            </a:r>
            <a:r>
              <a:rPr lang="it-IT" baseline="0" dirty="0" err="1" smtClean="0"/>
              <a:t>uncertainty</a:t>
            </a:r>
            <a:r>
              <a:rPr lang="it-IT" baseline="0" dirty="0" smtClean="0"/>
              <a:t> </a:t>
            </a:r>
            <a:r>
              <a:rPr lang="it-IT" baseline="0" dirty="0" err="1" smtClean="0"/>
              <a:t>equal</a:t>
            </a:r>
            <a:r>
              <a:rPr lang="it-IT" baseline="0" dirty="0" smtClean="0"/>
              <a:t> to zero </a:t>
            </a:r>
            <a:r>
              <a:rPr lang="it-IT" baseline="0" dirty="0" err="1" smtClean="0"/>
              <a:t>point</a:t>
            </a:r>
            <a:r>
              <a:rPr lang="it-IT" baseline="0" dirty="0" smtClean="0"/>
              <a:t> zero </a:t>
            </a:r>
            <a:r>
              <a:rPr lang="it-IT" baseline="0" dirty="0" err="1" smtClean="0"/>
              <a:t>six</a:t>
            </a:r>
            <a:r>
              <a:rPr lang="it-IT" baseline="0" dirty="0" smtClean="0"/>
              <a:t> </a:t>
            </a:r>
            <a:r>
              <a:rPr lang="it-IT" baseline="0" dirty="0" err="1" smtClean="0"/>
              <a:t>as</a:t>
            </a:r>
            <a:r>
              <a:rPr lang="it-IT" baseline="0" dirty="0" smtClean="0"/>
              <a:t> an </a:t>
            </a:r>
            <a:r>
              <a:rPr lang="it-IT" baseline="0" dirty="0" err="1" smtClean="0"/>
              <a:t>example</a:t>
            </a:r>
            <a:r>
              <a:rPr lang="it-IT" baseline="0" dirty="0" smtClean="0"/>
              <a:t>, </a:t>
            </a:r>
            <a:r>
              <a:rPr lang="it-IT" baseline="0" dirty="0" err="1" smtClean="0"/>
              <a:t>but</a:t>
            </a:r>
            <a:r>
              <a:rPr lang="it-IT" baseline="0" dirty="0" smtClean="0"/>
              <a:t> I </a:t>
            </a:r>
            <a:r>
              <a:rPr lang="it-IT" baseline="0" dirty="0" err="1" smtClean="0"/>
              <a:t>remark</a:t>
            </a:r>
            <a:r>
              <a:rPr lang="it-IT" baseline="0" dirty="0" smtClean="0"/>
              <a:t> </a:t>
            </a:r>
            <a:r>
              <a:rPr lang="it-IT" baseline="0" dirty="0" err="1" smtClean="0"/>
              <a:t>that</a:t>
            </a:r>
            <a:r>
              <a:rPr lang="it-IT" baseline="0" dirty="0" smtClean="0"/>
              <a:t> </a:t>
            </a:r>
            <a:r>
              <a:rPr lang="it-IT" baseline="0" dirty="0" err="1" smtClean="0"/>
              <a:t>this</a:t>
            </a:r>
            <a:r>
              <a:rPr lang="it-IT" baseline="0" dirty="0" smtClean="0"/>
              <a:t> </a:t>
            </a:r>
            <a:r>
              <a:rPr lang="it-IT" baseline="0" dirty="0" err="1" smtClean="0"/>
              <a:t>value</a:t>
            </a:r>
            <a:r>
              <a:rPr lang="it-IT" baseline="0" dirty="0" smtClean="0"/>
              <a:t> must be </a:t>
            </a:r>
            <a:r>
              <a:rPr lang="it-IT" baseline="0" dirty="0" err="1" smtClean="0"/>
              <a:t>determined</a:t>
            </a:r>
            <a:r>
              <a:rPr lang="it-IT" baseline="0" dirty="0" smtClean="0"/>
              <a:t> on a case by case </a:t>
            </a:r>
            <a:r>
              <a:rPr lang="it-IT" baseline="0" dirty="0" err="1" smtClean="0"/>
              <a:t>basis</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27</a:t>
            </a:fld>
            <a:endParaRPr lang="it-IT"/>
          </a:p>
        </p:txBody>
      </p:sp>
    </p:spTree>
    <p:extLst>
      <p:ext uri="{BB962C8B-B14F-4D97-AF65-F5344CB8AC3E}">
        <p14:creationId xmlns:p14="http://schemas.microsoft.com/office/powerpoint/2010/main" val="30864484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a:t>
            </a:r>
            <a:r>
              <a:rPr lang="it-IT" baseline="0" dirty="0" smtClean="0"/>
              <a:t> </a:t>
            </a:r>
            <a:r>
              <a:rPr lang="it-IT" baseline="0" dirty="0" err="1" smtClean="0"/>
              <a:t>other</a:t>
            </a:r>
            <a:r>
              <a:rPr lang="it-IT" baseline="0" dirty="0" smtClean="0"/>
              <a:t> source of </a:t>
            </a:r>
            <a:r>
              <a:rPr lang="it-IT" baseline="0" dirty="0" err="1" smtClean="0"/>
              <a:t>instrumental</a:t>
            </a:r>
            <a:r>
              <a:rPr lang="it-IT" baseline="0" dirty="0" smtClean="0"/>
              <a:t> </a:t>
            </a:r>
            <a:r>
              <a:rPr lang="it-IT" baseline="0" dirty="0" err="1" smtClean="0"/>
              <a:t>uncertainty</a:t>
            </a:r>
            <a:r>
              <a:rPr lang="it-IT" baseline="0" dirty="0" smtClean="0"/>
              <a:t> </a:t>
            </a:r>
            <a:r>
              <a:rPr lang="it-IT" baseline="0" dirty="0" err="1" smtClean="0"/>
              <a:t>is</a:t>
            </a:r>
            <a:r>
              <a:rPr lang="it-IT" baseline="0" dirty="0" smtClean="0"/>
              <a:t> </a:t>
            </a:r>
            <a:r>
              <a:rPr lang="it-IT" baseline="0" dirty="0" err="1" smtClean="0"/>
              <a:t>noise</a:t>
            </a:r>
            <a:r>
              <a:rPr lang="it-IT" baseline="0" dirty="0" smtClean="0"/>
              <a:t>. </a:t>
            </a:r>
            <a:r>
              <a:rPr lang="it-IT" baseline="0" dirty="0" err="1" smtClean="0"/>
              <a:t>Noise</a:t>
            </a:r>
            <a:r>
              <a:rPr lang="it-IT" baseline="0" dirty="0" smtClean="0"/>
              <a:t> in </a:t>
            </a:r>
            <a:r>
              <a:rPr lang="it-IT" baseline="0" dirty="0" err="1" smtClean="0"/>
              <a:t>accelerometers</a:t>
            </a:r>
            <a:r>
              <a:rPr lang="it-IT" baseline="0" dirty="0" smtClean="0"/>
              <a:t> can be </a:t>
            </a:r>
            <a:r>
              <a:rPr lang="it-IT" baseline="0" dirty="0" err="1" smtClean="0"/>
              <a:t>modeled</a:t>
            </a:r>
            <a:r>
              <a:rPr lang="it-IT" baseline="0" dirty="0" smtClean="0"/>
              <a:t> by the sum of </a:t>
            </a:r>
            <a:r>
              <a:rPr lang="it-IT" baseline="0" dirty="0" err="1" smtClean="0"/>
              <a:t>white</a:t>
            </a:r>
            <a:r>
              <a:rPr lang="it-IT" baseline="0" dirty="0" smtClean="0"/>
              <a:t> </a:t>
            </a:r>
            <a:r>
              <a:rPr lang="it-IT" baseline="0" dirty="0" err="1" smtClean="0"/>
              <a:t>noise</a:t>
            </a:r>
            <a:r>
              <a:rPr lang="it-IT" baseline="0" dirty="0" smtClean="0"/>
              <a:t> and </a:t>
            </a:r>
            <a:r>
              <a:rPr lang="it-IT" baseline="0" dirty="0" err="1" smtClean="0"/>
              <a:t>pink</a:t>
            </a:r>
            <a:r>
              <a:rPr lang="it-IT" baseline="0" dirty="0" smtClean="0"/>
              <a:t> </a:t>
            </a:r>
            <a:r>
              <a:rPr lang="it-IT" baseline="0" dirty="0" err="1" smtClean="0"/>
              <a:t>noise</a:t>
            </a:r>
            <a:r>
              <a:rPr lang="it-IT" baseline="0" dirty="0" smtClean="0"/>
              <a:t>. The </a:t>
            </a:r>
            <a:r>
              <a:rPr lang="it-IT" baseline="0" dirty="0" err="1" smtClean="0"/>
              <a:t>effect</a:t>
            </a:r>
            <a:r>
              <a:rPr lang="it-IT" baseline="0" dirty="0" smtClean="0"/>
              <a:t> of </a:t>
            </a:r>
            <a:r>
              <a:rPr lang="it-IT" baseline="0" dirty="0" err="1" smtClean="0"/>
              <a:t>noise</a:t>
            </a:r>
            <a:r>
              <a:rPr lang="it-IT" baseline="0" dirty="0" smtClean="0"/>
              <a:t> </a:t>
            </a:r>
            <a:r>
              <a:rPr lang="it-IT" baseline="0" dirty="0" err="1" smtClean="0"/>
              <a:t>is</a:t>
            </a:r>
            <a:r>
              <a:rPr lang="it-IT" baseline="0" dirty="0" smtClean="0"/>
              <a:t> </a:t>
            </a:r>
            <a:r>
              <a:rPr lang="it-IT" baseline="0" dirty="0" err="1" smtClean="0"/>
              <a:t>amplified</a:t>
            </a:r>
            <a:r>
              <a:rPr lang="it-IT" baseline="0" dirty="0" smtClean="0"/>
              <a:t> </a:t>
            </a:r>
            <a:r>
              <a:rPr lang="it-IT" baseline="0" dirty="0" err="1" smtClean="0"/>
              <a:t>through</a:t>
            </a:r>
            <a:r>
              <a:rPr lang="it-IT" baseline="0" dirty="0" smtClean="0"/>
              <a:t> the model </a:t>
            </a:r>
            <a:r>
              <a:rPr lang="it-IT" baseline="0" dirty="0" err="1" smtClean="0"/>
              <a:t>when</a:t>
            </a:r>
            <a:r>
              <a:rPr lang="it-IT" baseline="0" dirty="0" smtClean="0"/>
              <a:t> </a:t>
            </a:r>
            <a:r>
              <a:rPr lang="it-IT" baseline="0" dirty="0" err="1" smtClean="0"/>
              <a:t>we</a:t>
            </a:r>
            <a:r>
              <a:rPr lang="it-IT" baseline="0" dirty="0" smtClean="0"/>
              <a:t> </a:t>
            </a:r>
            <a:r>
              <a:rPr lang="it-IT" baseline="0" dirty="0" err="1" smtClean="0"/>
              <a:t>calculate</a:t>
            </a:r>
            <a:r>
              <a:rPr lang="it-IT" baseline="0" dirty="0" smtClean="0"/>
              <a:t> </a:t>
            </a:r>
            <a:r>
              <a:rPr lang="it-IT" baseline="0" dirty="0" err="1" smtClean="0"/>
              <a:t>displacements</a:t>
            </a:r>
            <a:r>
              <a:rPr lang="it-IT" baseline="0" dirty="0" smtClean="0"/>
              <a:t> from </a:t>
            </a:r>
            <a:r>
              <a:rPr lang="it-IT" baseline="0" dirty="0" err="1" smtClean="0"/>
              <a:t>numerical</a:t>
            </a:r>
            <a:r>
              <a:rPr lang="it-IT" baseline="0" dirty="0" smtClean="0"/>
              <a:t> </a:t>
            </a:r>
            <a:r>
              <a:rPr lang="it-IT" baseline="0" dirty="0" err="1" smtClean="0"/>
              <a:t>integration</a:t>
            </a:r>
            <a:r>
              <a:rPr lang="it-IT" baseline="0" dirty="0" smtClean="0"/>
              <a:t>, in </a:t>
            </a:r>
            <a:r>
              <a:rPr lang="it-IT" baseline="0" dirty="0" err="1" smtClean="0"/>
              <a:t>particular</a:t>
            </a:r>
            <a:r>
              <a:rPr lang="it-IT" baseline="0" dirty="0" smtClean="0"/>
              <a:t> </a:t>
            </a:r>
            <a:r>
              <a:rPr lang="it-IT" baseline="0" dirty="0" err="1" smtClean="0"/>
              <a:t>at</a:t>
            </a:r>
            <a:r>
              <a:rPr lang="it-IT" baseline="0" dirty="0" smtClean="0"/>
              <a:t> </a:t>
            </a:r>
            <a:r>
              <a:rPr lang="it-IT" baseline="0" dirty="0" err="1" smtClean="0"/>
              <a:t>low</a:t>
            </a:r>
            <a:r>
              <a:rPr lang="it-IT" baseline="0" dirty="0" smtClean="0"/>
              <a:t> </a:t>
            </a:r>
            <a:r>
              <a:rPr lang="it-IT" baseline="0" dirty="0" err="1" smtClean="0"/>
              <a:t>frequencies</a:t>
            </a:r>
            <a:r>
              <a:rPr lang="it-IT" baseline="0" dirty="0" smtClean="0"/>
              <a:t>. For </a:t>
            </a:r>
            <a:r>
              <a:rPr lang="it-IT" baseline="0" dirty="0" err="1" smtClean="0"/>
              <a:t>this</a:t>
            </a:r>
            <a:r>
              <a:rPr lang="it-IT" baseline="0" dirty="0" smtClean="0"/>
              <a:t> </a:t>
            </a:r>
            <a:r>
              <a:rPr lang="it-IT" baseline="0" dirty="0" err="1" smtClean="0"/>
              <a:t>reason</a:t>
            </a:r>
            <a:r>
              <a:rPr lang="it-IT" baseline="0" dirty="0" smtClean="0"/>
              <a:t>, </a:t>
            </a:r>
            <a:r>
              <a:rPr lang="it-IT" baseline="0" dirty="0" err="1" smtClean="0"/>
              <a:t>it</a:t>
            </a:r>
            <a:r>
              <a:rPr lang="it-IT" baseline="0" dirty="0" smtClean="0"/>
              <a:t> </a:t>
            </a:r>
            <a:r>
              <a:rPr lang="it-IT" baseline="0" dirty="0" err="1" smtClean="0"/>
              <a:t>is</a:t>
            </a:r>
            <a:r>
              <a:rPr lang="it-IT" baseline="0" dirty="0" smtClean="0"/>
              <a:t> </a:t>
            </a:r>
            <a:r>
              <a:rPr lang="it-IT" baseline="0" dirty="0" err="1" smtClean="0"/>
              <a:t>always</a:t>
            </a:r>
            <a:r>
              <a:rPr lang="it-IT" baseline="0" dirty="0" smtClean="0"/>
              <a:t> </a:t>
            </a:r>
            <a:r>
              <a:rPr lang="it-IT" baseline="0" dirty="0" err="1" smtClean="0"/>
              <a:t>necessary</a:t>
            </a:r>
            <a:r>
              <a:rPr lang="it-IT" baseline="0" dirty="0" smtClean="0"/>
              <a:t> to </a:t>
            </a:r>
            <a:r>
              <a:rPr lang="it-IT" baseline="0" dirty="0" err="1" smtClean="0"/>
              <a:t>apply</a:t>
            </a:r>
            <a:r>
              <a:rPr lang="it-IT" baseline="0" dirty="0" smtClean="0"/>
              <a:t> an high-pass </a:t>
            </a:r>
            <a:r>
              <a:rPr lang="it-IT" baseline="0" dirty="0" err="1" smtClean="0"/>
              <a:t>filter</a:t>
            </a:r>
            <a:r>
              <a:rPr lang="it-IT" baseline="0" dirty="0" smtClean="0"/>
              <a:t> to the </a:t>
            </a:r>
            <a:r>
              <a:rPr lang="it-IT" baseline="0" dirty="0" err="1" smtClean="0"/>
              <a:t>acceleration</a:t>
            </a:r>
            <a:r>
              <a:rPr lang="it-IT" baseline="0" dirty="0" smtClean="0"/>
              <a:t> </a:t>
            </a:r>
            <a:r>
              <a:rPr lang="it-IT" baseline="0" dirty="0" err="1" smtClean="0"/>
              <a:t>signals</a:t>
            </a:r>
            <a:r>
              <a:rPr lang="it-IT" baseline="0" dirty="0" smtClean="0"/>
              <a:t>. </a:t>
            </a:r>
          </a:p>
          <a:p>
            <a:endParaRPr lang="it-IT" baseline="0" dirty="0" smtClean="0"/>
          </a:p>
          <a:p>
            <a:r>
              <a:rPr lang="it-IT" baseline="0" dirty="0" smtClean="0"/>
              <a:t>In </a:t>
            </a:r>
            <a:r>
              <a:rPr lang="it-IT" baseline="0" dirty="0" err="1" smtClean="0"/>
              <a:t>this</a:t>
            </a:r>
            <a:r>
              <a:rPr lang="it-IT" baseline="0" dirty="0" smtClean="0"/>
              <a:t> </a:t>
            </a:r>
            <a:r>
              <a:rPr lang="it-IT" baseline="0" dirty="0" err="1" smtClean="0"/>
              <a:t>graph</a:t>
            </a:r>
            <a:r>
              <a:rPr lang="it-IT" baseline="0" dirty="0" smtClean="0"/>
              <a:t> I show </a:t>
            </a:r>
            <a:r>
              <a:rPr lang="it-IT" baseline="0" dirty="0" err="1" smtClean="0"/>
              <a:t>as</a:t>
            </a:r>
            <a:r>
              <a:rPr lang="it-IT" baseline="0" dirty="0" smtClean="0"/>
              <a:t> an </a:t>
            </a:r>
            <a:r>
              <a:rPr lang="it-IT" baseline="0" dirty="0" err="1" smtClean="0"/>
              <a:t>example</a:t>
            </a:r>
            <a:r>
              <a:rPr lang="it-IT" baseline="0" dirty="0" smtClean="0"/>
              <a:t> the </a:t>
            </a:r>
            <a:r>
              <a:rPr lang="it-IT" baseline="0" dirty="0" err="1" smtClean="0"/>
              <a:t>result</a:t>
            </a:r>
            <a:r>
              <a:rPr lang="it-IT" baseline="0" dirty="0" smtClean="0"/>
              <a:t> of the </a:t>
            </a:r>
            <a:r>
              <a:rPr lang="it-IT" baseline="0" dirty="0" err="1" smtClean="0"/>
              <a:t>integration</a:t>
            </a:r>
            <a:r>
              <a:rPr lang="it-IT" baseline="0" dirty="0" smtClean="0"/>
              <a:t> of </a:t>
            </a:r>
            <a:r>
              <a:rPr lang="it-IT" baseline="0" dirty="0" err="1" smtClean="0"/>
              <a:t>noise</a:t>
            </a:r>
            <a:r>
              <a:rPr lang="it-IT" baseline="0" dirty="0" smtClean="0"/>
              <a:t> </a:t>
            </a:r>
            <a:r>
              <a:rPr lang="it-IT" baseline="0" dirty="0" err="1" smtClean="0"/>
              <a:t>only</a:t>
            </a:r>
            <a:r>
              <a:rPr lang="it-IT" baseline="0" dirty="0" smtClean="0"/>
              <a:t> for </a:t>
            </a:r>
            <a:r>
              <a:rPr lang="it-IT" baseline="0" dirty="0" err="1" smtClean="0"/>
              <a:t>different</a:t>
            </a:r>
            <a:r>
              <a:rPr lang="it-IT" baseline="0" dirty="0" smtClean="0"/>
              <a:t> </a:t>
            </a:r>
            <a:r>
              <a:rPr lang="it-IT" baseline="0" dirty="0" err="1" smtClean="0"/>
              <a:t>values</a:t>
            </a:r>
            <a:r>
              <a:rPr lang="it-IT" baseline="0" dirty="0" smtClean="0"/>
              <a:t> of the </a:t>
            </a:r>
            <a:r>
              <a:rPr lang="it-IT" baseline="0" dirty="0" err="1" smtClean="0"/>
              <a:t>cutoff</a:t>
            </a:r>
            <a:r>
              <a:rPr lang="it-IT" baseline="0" dirty="0" smtClean="0"/>
              <a:t> </a:t>
            </a:r>
            <a:r>
              <a:rPr lang="it-IT" baseline="0" dirty="0" err="1" smtClean="0"/>
              <a:t>frequency</a:t>
            </a:r>
            <a:r>
              <a:rPr lang="it-IT" baseline="0" dirty="0" smtClean="0"/>
              <a:t> of the high-pass </a:t>
            </a:r>
            <a:r>
              <a:rPr lang="it-IT" baseline="0" dirty="0" err="1" smtClean="0"/>
              <a:t>filter</a:t>
            </a:r>
            <a:r>
              <a:rPr lang="it-IT" baseline="0" dirty="0" smtClean="0"/>
              <a:t>, </a:t>
            </a:r>
            <a:r>
              <a:rPr lang="it-IT" baseline="0" dirty="0" err="1" smtClean="0"/>
              <a:t>while</a:t>
            </a:r>
            <a:r>
              <a:rPr lang="it-IT" baseline="0" dirty="0" smtClean="0"/>
              <a:t> in the </a:t>
            </a:r>
            <a:r>
              <a:rPr lang="it-IT" baseline="0" dirty="0" err="1" smtClean="0"/>
              <a:t>table</a:t>
            </a:r>
            <a:r>
              <a:rPr lang="it-IT" baseline="0" dirty="0" smtClean="0"/>
              <a:t> I </a:t>
            </a:r>
            <a:r>
              <a:rPr lang="it-IT" baseline="0" dirty="0" err="1" smtClean="0"/>
              <a:t>reported</a:t>
            </a:r>
            <a:r>
              <a:rPr lang="it-IT" baseline="0" dirty="0" smtClean="0"/>
              <a:t> the standard </a:t>
            </a:r>
            <a:r>
              <a:rPr lang="it-IT" baseline="0" dirty="0" err="1" smtClean="0"/>
              <a:t>deviation</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28</a:t>
            </a:fld>
            <a:endParaRPr lang="it-IT"/>
          </a:p>
        </p:txBody>
      </p:sp>
    </p:spTree>
    <p:extLst>
      <p:ext uri="{BB962C8B-B14F-4D97-AF65-F5344CB8AC3E}">
        <p14:creationId xmlns:p14="http://schemas.microsoft.com/office/powerpoint/2010/main" val="22889604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At </a:t>
            </a:r>
            <a:r>
              <a:rPr lang="it-IT" dirty="0" err="1" smtClean="0"/>
              <a:t>this</a:t>
            </a:r>
            <a:r>
              <a:rPr lang="it-IT" dirty="0" smtClean="0"/>
              <a:t> </a:t>
            </a:r>
            <a:r>
              <a:rPr lang="it-IT" dirty="0" err="1" smtClean="0"/>
              <a:t>point</a:t>
            </a:r>
            <a:r>
              <a:rPr lang="it-IT" dirty="0" smtClean="0"/>
              <a:t> </a:t>
            </a:r>
            <a:r>
              <a:rPr lang="it-IT" dirty="0" err="1" smtClean="0"/>
              <a:t>it</a:t>
            </a:r>
            <a:r>
              <a:rPr lang="it-IT" baseline="0" dirty="0" smtClean="0"/>
              <a:t> </a:t>
            </a:r>
            <a:r>
              <a:rPr lang="it-IT" baseline="0" dirty="0" err="1" smtClean="0"/>
              <a:t>is</a:t>
            </a:r>
            <a:r>
              <a:rPr lang="it-IT" baseline="0" dirty="0" smtClean="0"/>
              <a:t> </a:t>
            </a:r>
            <a:r>
              <a:rPr lang="it-IT" baseline="0" dirty="0" err="1" smtClean="0"/>
              <a:t>necessary</a:t>
            </a:r>
            <a:r>
              <a:rPr lang="it-IT" baseline="0" dirty="0" smtClean="0"/>
              <a:t> to </a:t>
            </a:r>
            <a:r>
              <a:rPr lang="it-IT" baseline="0" dirty="0" err="1" smtClean="0"/>
              <a:t>determine</a:t>
            </a:r>
            <a:r>
              <a:rPr lang="it-IT" baseline="0" dirty="0" smtClean="0"/>
              <a:t> the </a:t>
            </a:r>
            <a:r>
              <a:rPr lang="it-IT" baseline="0" dirty="0" err="1" smtClean="0"/>
              <a:t>uncertainty</a:t>
            </a:r>
            <a:r>
              <a:rPr lang="it-IT" baseline="0" dirty="0" smtClean="0"/>
              <a:t> due to the model, and in </a:t>
            </a:r>
            <a:r>
              <a:rPr lang="it-IT" baseline="0" dirty="0" err="1" smtClean="0"/>
              <a:t>particular</a:t>
            </a:r>
            <a:r>
              <a:rPr lang="it-IT" baseline="0" dirty="0" smtClean="0"/>
              <a:t> the </a:t>
            </a:r>
            <a:r>
              <a:rPr lang="it-IT" baseline="0" dirty="0" err="1" smtClean="0"/>
              <a:t>error</a:t>
            </a:r>
            <a:r>
              <a:rPr lang="it-IT" baseline="0" dirty="0" smtClean="0"/>
              <a:t> </a:t>
            </a:r>
            <a:r>
              <a:rPr lang="it-IT" baseline="0" dirty="0" err="1" smtClean="0"/>
              <a:t>we</a:t>
            </a:r>
            <a:r>
              <a:rPr lang="it-IT" baseline="0" dirty="0" smtClean="0"/>
              <a:t> </a:t>
            </a:r>
            <a:r>
              <a:rPr lang="it-IT" baseline="0" dirty="0" err="1" smtClean="0"/>
              <a:t>make</a:t>
            </a:r>
            <a:r>
              <a:rPr lang="it-IT" baseline="0" dirty="0" smtClean="0"/>
              <a:t> in </a:t>
            </a:r>
            <a:r>
              <a:rPr lang="it-IT" baseline="0" dirty="0" err="1" smtClean="0"/>
              <a:t>terms</a:t>
            </a:r>
            <a:r>
              <a:rPr lang="it-IT" baseline="0" dirty="0" smtClean="0"/>
              <a:t> of </a:t>
            </a:r>
            <a:r>
              <a:rPr lang="it-IT" baseline="0" dirty="0" err="1" smtClean="0"/>
              <a:t>displacements</a:t>
            </a:r>
            <a:r>
              <a:rPr lang="it-IT" baseline="0" dirty="0" smtClean="0"/>
              <a:t> </a:t>
            </a:r>
            <a:r>
              <a:rPr lang="it-IT" baseline="0" dirty="0" err="1" smtClean="0"/>
              <a:t>when</a:t>
            </a:r>
            <a:r>
              <a:rPr lang="it-IT" baseline="0" dirty="0" smtClean="0"/>
              <a:t> </a:t>
            </a:r>
            <a:r>
              <a:rPr lang="it-IT" baseline="0" dirty="0" err="1" smtClean="0"/>
              <a:t>we</a:t>
            </a:r>
            <a:r>
              <a:rPr lang="it-IT" baseline="0" dirty="0" smtClean="0"/>
              <a:t> integrate </a:t>
            </a:r>
            <a:r>
              <a:rPr lang="it-IT" baseline="0" dirty="0" err="1" smtClean="0"/>
              <a:t>noisy</a:t>
            </a:r>
            <a:r>
              <a:rPr lang="it-IT" baseline="0" dirty="0" smtClean="0"/>
              <a:t> </a:t>
            </a:r>
            <a:r>
              <a:rPr lang="it-IT" baseline="0" dirty="0" err="1" smtClean="0"/>
              <a:t>acceleration</a:t>
            </a:r>
            <a:r>
              <a:rPr lang="it-IT" baseline="0" dirty="0" smtClean="0"/>
              <a:t> </a:t>
            </a:r>
            <a:r>
              <a:rPr lang="it-IT" baseline="0" dirty="0" err="1" smtClean="0"/>
              <a:t>signals</a:t>
            </a:r>
            <a:r>
              <a:rPr lang="it-IT" baseline="0" dirty="0" smtClean="0"/>
              <a:t>. </a:t>
            </a:r>
          </a:p>
          <a:p>
            <a:r>
              <a:rPr lang="it-IT" baseline="0" dirty="0" smtClean="0"/>
              <a:t>To do </a:t>
            </a:r>
            <a:r>
              <a:rPr lang="it-IT" baseline="0" dirty="0" err="1" smtClean="0"/>
              <a:t>this</a:t>
            </a:r>
            <a:r>
              <a:rPr lang="it-IT" baseline="0" dirty="0" smtClean="0"/>
              <a:t>, I </a:t>
            </a:r>
            <a:r>
              <a:rPr lang="it-IT" baseline="0" dirty="0" err="1" smtClean="0"/>
              <a:t>performed</a:t>
            </a:r>
            <a:r>
              <a:rPr lang="it-IT" baseline="0" dirty="0" smtClean="0"/>
              <a:t> a </a:t>
            </a:r>
            <a:r>
              <a:rPr lang="it-IT" baseline="0" dirty="0" err="1" smtClean="0"/>
              <a:t>numerical</a:t>
            </a:r>
            <a:r>
              <a:rPr lang="it-IT" baseline="0" dirty="0" smtClean="0"/>
              <a:t> </a:t>
            </a:r>
            <a:r>
              <a:rPr lang="it-IT" baseline="0" dirty="0" err="1" smtClean="0"/>
              <a:t>analysis</a:t>
            </a:r>
            <a:r>
              <a:rPr lang="it-IT" baseline="0" dirty="0" smtClean="0"/>
              <a:t> on single </a:t>
            </a:r>
            <a:r>
              <a:rPr lang="it-IT" baseline="0" dirty="0" err="1" smtClean="0"/>
              <a:t>degree</a:t>
            </a:r>
            <a:r>
              <a:rPr lang="it-IT" baseline="0" dirty="0" smtClean="0"/>
              <a:t> of </a:t>
            </a:r>
            <a:r>
              <a:rPr lang="it-IT" baseline="0" dirty="0" err="1" smtClean="0"/>
              <a:t>freedom</a:t>
            </a:r>
            <a:r>
              <a:rPr lang="it-IT" baseline="0" dirty="0" smtClean="0"/>
              <a:t> </a:t>
            </a:r>
            <a:r>
              <a:rPr lang="it-IT" baseline="0" dirty="0" err="1" smtClean="0"/>
              <a:t>systems</a:t>
            </a:r>
            <a:r>
              <a:rPr lang="it-IT" baseline="0" dirty="0" smtClean="0"/>
              <a:t> </a:t>
            </a:r>
            <a:r>
              <a:rPr lang="it-IT" baseline="0" dirty="0" err="1" smtClean="0"/>
              <a:t>applying</a:t>
            </a:r>
            <a:r>
              <a:rPr lang="it-IT" baseline="0" dirty="0" smtClean="0"/>
              <a:t> </a:t>
            </a:r>
            <a:r>
              <a:rPr lang="it-IT" baseline="0" dirty="0" err="1" smtClean="0"/>
              <a:t>different</a:t>
            </a:r>
            <a:r>
              <a:rPr lang="it-IT" baseline="0" dirty="0" smtClean="0"/>
              <a:t> </a:t>
            </a:r>
            <a:r>
              <a:rPr lang="it-IT" baseline="0" dirty="0" err="1" smtClean="0"/>
              <a:t>levels</a:t>
            </a:r>
            <a:r>
              <a:rPr lang="it-IT" baseline="0" dirty="0" smtClean="0"/>
              <a:t> of </a:t>
            </a:r>
            <a:r>
              <a:rPr lang="it-IT" baseline="0" dirty="0" err="1" smtClean="0"/>
              <a:t>ground</a:t>
            </a:r>
            <a:r>
              <a:rPr lang="it-IT" baseline="0" dirty="0" smtClean="0"/>
              <a:t> </a:t>
            </a:r>
            <a:r>
              <a:rPr lang="it-IT" baseline="0" dirty="0" err="1" smtClean="0"/>
              <a:t>excitations</a:t>
            </a:r>
            <a:r>
              <a:rPr lang="it-IT" baseline="0" dirty="0" smtClean="0"/>
              <a:t>. In </a:t>
            </a:r>
            <a:r>
              <a:rPr lang="it-IT" baseline="0" dirty="0" err="1" smtClean="0"/>
              <a:t>particular</a:t>
            </a:r>
            <a:r>
              <a:rPr lang="it-IT" baseline="0" dirty="0" smtClean="0"/>
              <a:t> I </a:t>
            </a:r>
            <a:r>
              <a:rPr lang="it-IT" baseline="0" dirty="0" err="1" smtClean="0"/>
              <a:t>generated</a:t>
            </a:r>
            <a:r>
              <a:rPr lang="it-IT" baseline="0" dirty="0" smtClean="0"/>
              <a:t> a set of </a:t>
            </a:r>
            <a:r>
              <a:rPr lang="it-IT" baseline="0" dirty="0" err="1" smtClean="0"/>
              <a:t>acceleration</a:t>
            </a:r>
            <a:r>
              <a:rPr lang="it-IT" baseline="0" dirty="0" smtClean="0"/>
              <a:t> and </a:t>
            </a:r>
            <a:r>
              <a:rPr lang="it-IT" baseline="0" dirty="0" err="1" smtClean="0"/>
              <a:t>displacement</a:t>
            </a:r>
            <a:r>
              <a:rPr lang="it-IT" baseline="0" dirty="0" smtClean="0"/>
              <a:t> time </a:t>
            </a:r>
            <a:r>
              <a:rPr lang="it-IT" baseline="0" dirty="0" err="1" smtClean="0"/>
              <a:t>histories</a:t>
            </a:r>
            <a:r>
              <a:rPr lang="it-IT" baseline="0" dirty="0" smtClean="0"/>
              <a:t> for </a:t>
            </a:r>
            <a:r>
              <a:rPr lang="it-IT" baseline="0" dirty="0" err="1" smtClean="0"/>
              <a:t>different</a:t>
            </a:r>
            <a:r>
              <a:rPr lang="it-IT" baseline="0" dirty="0" smtClean="0"/>
              <a:t> </a:t>
            </a:r>
            <a:r>
              <a:rPr lang="it-IT" baseline="0" dirty="0" err="1" smtClean="0"/>
              <a:t>frequencies</a:t>
            </a:r>
            <a:r>
              <a:rPr lang="it-IT" baseline="0" dirty="0" smtClean="0"/>
              <a:t> of the </a:t>
            </a:r>
            <a:r>
              <a:rPr lang="it-IT" baseline="0" dirty="0" err="1" smtClean="0"/>
              <a:t>system</a:t>
            </a:r>
            <a:r>
              <a:rPr lang="it-IT" baseline="0" dirty="0" smtClean="0"/>
              <a:t>, I </a:t>
            </a:r>
            <a:r>
              <a:rPr lang="it-IT" baseline="0" dirty="0" err="1" smtClean="0"/>
              <a:t>added</a:t>
            </a:r>
            <a:r>
              <a:rPr lang="it-IT" baseline="0" dirty="0" smtClean="0"/>
              <a:t> </a:t>
            </a:r>
            <a:r>
              <a:rPr lang="it-IT" baseline="0" dirty="0" err="1" smtClean="0"/>
              <a:t>white</a:t>
            </a:r>
            <a:r>
              <a:rPr lang="it-IT" baseline="0" dirty="0" smtClean="0"/>
              <a:t> </a:t>
            </a:r>
            <a:r>
              <a:rPr lang="it-IT" baseline="0" dirty="0" err="1" smtClean="0"/>
              <a:t>noise</a:t>
            </a:r>
            <a:r>
              <a:rPr lang="it-IT" baseline="0" dirty="0" smtClean="0"/>
              <a:t> plus </a:t>
            </a:r>
            <a:r>
              <a:rPr lang="it-IT" baseline="0" dirty="0" err="1" smtClean="0"/>
              <a:t>pink</a:t>
            </a:r>
            <a:r>
              <a:rPr lang="it-IT" baseline="0" dirty="0" smtClean="0"/>
              <a:t> </a:t>
            </a:r>
            <a:r>
              <a:rPr lang="it-IT" baseline="0" dirty="0" err="1" smtClean="0"/>
              <a:t>noise</a:t>
            </a:r>
            <a:r>
              <a:rPr lang="it-IT" baseline="0" dirty="0" smtClean="0"/>
              <a:t> in </a:t>
            </a:r>
            <a:r>
              <a:rPr lang="it-IT" baseline="0" dirty="0" err="1" smtClean="0"/>
              <a:t>order</a:t>
            </a:r>
            <a:r>
              <a:rPr lang="it-IT" baseline="0" dirty="0" smtClean="0"/>
              <a:t> to simulate </a:t>
            </a:r>
            <a:r>
              <a:rPr lang="it-IT" baseline="0" dirty="0" err="1" smtClean="0"/>
              <a:t>monitoring</a:t>
            </a:r>
            <a:r>
              <a:rPr lang="it-IT" baseline="0" dirty="0" smtClean="0"/>
              <a:t> data, i double </a:t>
            </a:r>
            <a:r>
              <a:rPr lang="it-IT" baseline="0" dirty="0" err="1" smtClean="0"/>
              <a:t>integrated</a:t>
            </a:r>
            <a:r>
              <a:rPr lang="it-IT" baseline="0" dirty="0" smtClean="0"/>
              <a:t> the </a:t>
            </a:r>
            <a:r>
              <a:rPr lang="it-IT" baseline="0" dirty="0" err="1" smtClean="0"/>
              <a:t>accelerations</a:t>
            </a:r>
            <a:r>
              <a:rPr lang="it-IT" baseline="0" dirty="0" smtClean="0"/>
              <a:t> </a:t>
            </a:r>
            <a:r>
              <a:rPr lang="it-IT" baseline="0" dirty="0" err="1" smtClean="0"/>
              <a:t>using</a:t>
            </a:r>
            <a:r>
              <a:rPr lang="it-IT" baseline="0" dirty="0" smtClean="0"/>
              <a:t> </a:t>
            </a:r>
            <a:r>
              <a:rPr lang="it-IT" baseline="0" dirty="0" err="1" smtClean="0"/>
              <a:t>different</a:t>
            </a:r>
            <a:r>
              <a:rPr lang="it-IT" baseline="0" dirty="0" smtClean="0"/>
              <a:t> </a:t>
            </a:r>
            <a:r>
              <a:rPr lang="it-IT" baseline="0" dirty="0" err="1" smtClean="0"/>
              <a:t>cutoff</a:t>
            </a:r>
            <a:r>
              <a:rPr lang="it-IT" baseline="0" dirty="0" smtClean="0"/>
              <a:t> </a:t>
            </a:r>
            <a:r>
              <a:rPr lang="it-IT" baseline="0" dirty="0" err="1" smtClean="0"/>
              <a:t>frequencies</a:t>
            </a:r>
            <a:r>
              <a:rPr lang="it-IT" baseline="0" dirty="0" smtClean="0"/>
              <a:t> and I </a:t>
            </a:r>
            <a:r>
              <a:rPr lang="it-IT" baseline="0" dirty="0" err="1" smtClean="0"/>
              <a:t>calculated</a:t>
            </a:r>
            <a:r>
              <a:rPr lang="it-IT" baseline="0" dirty="0" smtClean="0"/>
              <a:t> the relative </a:t>
            </a:r>
            <a:r>
              <a:rPr lang="it-IT" baseline="0" dirty="0" err="1" smtClean="0"/>
              <a:t>error</a:t>
            </a:r>
            <a:r>
              <a:rPr lang="it-IT" baseline="0" dirty="0" smtClean="0"/>
              <a:t> </a:t>
            </a:r>
            <a:r>
              <a:rPr lang="it-IT" baseline="0" dirty="0" err="1" smtClean="0"/>
              <a:t>between</a:t>
            </a:r>
            <a:r>
              <a:rPr lang="it-IT" baseline="0" dirty="0" smtClean="0"/>
              <a:t> the </a:t>
            </a:r>
            <a:r>
              <a:rPr lang="it-IT" baseline="0" dirty="0" err="1" smtClean="0"/>
              <a:t>displacement</a:t>
            </a:r>
            <a:r>
              <a:rPr lang="it-IT" baseline="0" dirty="0" smtClean="0"/>
              <a:t> </a:t>
            </a:r>
            <a:r>
              <a:rPr lang="it-IT" baseline="0" dirty="0" err="1" smtClean="0"/>
              <a:t>resulting</a:t>
            </a:r>
            <a:r>
              <a:rPr lang="it-IT" baseline="0" dirty="0" smtClean="0"/>
              <a:t> from </a:t>
            </a:r>
            <a:r>
              <a:rPr lang="it-IT" baseline="0" dirty="0" err="1" smtClean="0"/>
              <a:t>Newmark</a:t>
            </a:r>
            <a:r>
              <a:rPr lang="it-IT" baseline="0" dirty="0" smtClean="0"/>
              <a:t> </a:t>
            </a:r>
            <a:r>
              <a:rPr lang="it-IT" baseline="0" dirty="0" err="1" smtClean="0"/>
              <a:t>integration</a:t>
            </a:r>
            <a:r>
              <a:rPr lang="it-IT" baseline="0" dirty="0" smtClean="0"/>
              <a:t> </a:t>
            </a:r>
            <a:r>
              <a:rPr lang="it-IT" baseline="0" dirty="0" err="1" smtClean="0"/>
              <a:t>method</a:t>
            </a:r>
            <a:r>
              <a:rPr lang="it-IT" baseline="0" dirty="0" smtClean="0"/>
              <a:t> and the </a:t>
            </a:r>
            <a:r>
              <a:rPr lang="it-IT" baseline="0" dirty="0" err="1" smtClean="0"/>
              <a:t>displacement</a:t>
            </a:r>
            <a:r>
              <a:rPr lang="it-IT" baseline="0" dirty="0" smtClean="0"/>
              <a:t> </a:t>
            </a:r>
            <a:r>
              <a:rPr lang="it-IT" baseline="0" dirty="0" err="1" smtClean="0"/>
              <a:t>resulting</a:t>
            </a:r>
            <a:r>
              <a:rPr lang="it-IT" baseline="0" dirty="0" smtClean="0"/>
              <a:t> from double </a:t>
            </a:r>
            <a:r>
              <a:rPr lang="it-IT" baseline="0" dirty="0" err="1" smtClean="0"/>
              <a:t>integration</a:t>
            </a:r>
            <a:r>
              <a:rPr lang="it-IT" baseline="0" dirty="0" smtClean="0"/>
              <a:t> </a:t>
            </a:r>
            <a:r>
              <a:rPr lang="it-IT" baseline="0" dirty="0" err="1" smtClean="0"/>
              <a:t>method</a:t>
            </a:r>
            <a:r>
              <a:rPr lang="it-IT" baseline="0" dirty="0" smtClean="0"/>
              <a:t>. </a:t>
            </a:r>
          </a:p>
          <a:p>
            <a:endParaRPr lang="it-IT" baseline="0" dirty="0" smtClean="0"/>
          </a:p>
          <a:p>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29</a:t>
            </a:fld>
            <a:endParaRPr lang="it-IT"/>
          </a:p>
        </p:txBody>
      </p:sp>
    </p:spTree>
    <p:extLst>
      <p:ext uri="{BB962C8B-B14F-4D97-AF65-F5344CB8AC3E}">
        <p14:creationId xmlns:p14="http://schemas.microsoft.com/office/powerpoint/2010/main" val="7383359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 </a:t>
            </a:r>
            <a:r>
              <a:rPr lang="it-IT" dirty="0" err="1" smtClean="0"/>
              <a:t>these</a:t>
            </a:r>
            <a:r>
              <a:rPr lang="it-IT" dirty="0" smtClean="0"/>
              <a:t> </a:t>
            </a:r>
            <a:r>
              <a:rPr lang="it-IT" dirty="0" err="1" smtClean="0"/>
              <a:t>two</a:t>
            </a:r>
            <a:r>
              <a:rPr lang="it-IT" dirty="0" smtClean="0"/>
              <a:t> </a:t>
            </a:r>
            <a:r>
              <a:rPr lang="it-IT" dirty="0" err="1" smtClean="0"/>
              <a:t>graphs</a:t>
            </a:r>
            <a:r>
              <a:rPr lang="it-IT" dirty="0" smtClean="0"/>
              <a:t> I show the </a:t>
            </a:r>
            <a:r>
              <a:rPr lang="it-IT" dirty="0" err="1" smtClean="0"/>
              <a:t>error</a:t>
            </a:r>
            <a:r>
              <a:rPr lang="it-IT" baseline="0" dirty="0" smtClean="0"/>
              <a:t> in </a:t>
            </a:r>
            <a:r>
              <a:rPr lang="it-IT" baseline="0" dirty="0" err="1" smtClean="0"/>
              <a:t>function</a:t>
            </a:r>
            <a:r>
              <a:rPr lang="it-IT" baseline="0" dirty="0" smtClean="0"/>
              <a:t> of the ratio of the </a:t>
            </a:r>
            <a:r>
              <a:rPr lang="it-IT" baseline="0" dirty="0" err="1" smtClean="0"/>
              <a:t>cutoff</a:t>
            </a:r>
            <a:r>
              <a:rPr lang="it-IT" baseline="0" dirty="0" smtClean="0"/>
              <a:t> </a:t>
            </a:r>
            <a:r>
              <a:rPr lang="it-IT" baseline="0" dirty="0" err="1" smtClean="0"/>
              <a:t>frequency</a:t>
            </a:r>
            <a:r>
              <a:rPr lang="it-IT" baseline="0" dirty="0" smtClean="0"/>
              <a:t> to the </a:t>
            </a:r>
            <a:r>
              <a:rPr lang="it-IT" baseline="0" dirty="0" err="1" smtClean="0"/>
              <a:t>frequency</a:t>
            </a:r>
            <a:r>
              <a:rPr lang="it-IT" baseline="0" dirty="0" smtClean="0"/>
              <a:t> of the </a:t>
            </a:r>
            <a:r>
              <a:rPr lang="it-IT" baseline="0" dirty="0" err="1" smtClean="0"/>
              <a:t>system</a:t>
            </a:r>
            <a:r>
              <a:rPr lang="it-IT" baseline="0" dirty="0" smtClean="0"/>
              <a:t>. The first </a:t>
            </a:r>
            <a:r>
              <a:rPr lang="it-IT" baseline="0" dirty="0" err="1" smtClean="0"/>
              <a:t>result</a:t>
            </a:r>
            <a:r>
              <a:rPr lang="it-IT" baseline="0" dirty="0" smtClean="0"/>
              <a:t> of the </a:t>
            </a:r>
            <a:r>
              <a:rPr lang="it-IT" baseline="0" dirty="0" err="1" smtClean="0"/>
              <a:t>analysis</a:t>
            </a:r>
            <a:r>
              <a:rPr lang="it-IT" baseline="0" dirty="0" smtClean="0"/>
              <a:t> </a:t>
            </a:r>
            <a:r>
              <a:rPr lang="it-IT" baseline="0" dirty="0" err="1" smtClean="0"/>
              <a:t>is</a:t>
            </a:r>
            <a:r>
              <a:rPr lang="it-IT" baseline="0" dirty="0" smtClean="0"/>
              <a:t> </a:t>
            </a:r>
            <a:r>
              <a:rPr lang="it-IT" baseline="0" dirty="0" err="1" smtClean="0"/>
              <a:t>that</a:t>
            </a:r>
            <a:r>
              <a:rPr lang="it-IT" baseline="0" dirty="0" smtClean="0"/>
              <a:t> the optimum </a:t>
            </a:r>
            <a:r>
              <a:rPr lang="it-IT" baseline="0" dirty="0" err="1" smtClean="0"/>
              <a:t>range</a:t>
            </a:r>
            <a:r>
              <a:rPr lang="it-IT" baseline="0" dirty="0" smtClean="0"/>
              <a:t> of the </a:t>
            </a:r>
            <a:r>
              <a:rPr lang="it-IT" baseline="0" dirty="0" err="1" smtClean="0"/>
              <a:t>cutoff</a:t>
            </a:r>
            <a:r>
              <a:rPr lang="it-IT" baseline="0" dirty="0" smtClean="0"/>
              <a:t> </a:t>
            </a:r>
            <a:r>
              <a:rPr lang="it-IT" baseline="0" dirty="0" err="1" smtClean="0"/>
              <a:t>frequency</a:t>
            </a:r>
            <a:r>
              <a:rPr lang="it-IT" baseline="0" dirty="0" smtClean="0"/>
              <a:t> </a:t>
            </a:r>
            <a:r>
              <a:rPr lang="it-IT" baseline="0" dirty="0" err="1" smtClean="0"/>
              <a:t>is</a:t>
            </a:r>
            <a:r>
              <a:rPr lang="it-IT" baseline="0" dirty="0" smtClean="0"/>
              <a:t> </a:t>
            </a:r>
            <a:r>
              <a:rPr lang="it-IT" baseline="0" dirty="0" err="1" smtClean="0"/>
              <a:t>between</a:t>
            </a:r>
            <a:r>
              <a:rPr lang="it-IT" baseline="0" dirty="0" smtClean="0"/>
              <a:t> </a:t>
            </a:r>
            <a:r>
              <a:rPr lang="it-IT" baseline="0" dirty="0" err="1" smtClean="0"/>
              <a:t>fiftheen</a:t>
            </a:r>
            <a:r>
              <a:rPr lang="it-IT" baseline="0" dirty="0" smtClean="0"/>
              <a:t> </a:t>
            </a:r>
            <a:r>
              <a:rPr lang="it-IT" baseline="0" dirty="0" err="1" smtClean="0"/>
              <a:t>percent</a:t>
            </a:r>
            <a:r>
              <a:rPr lang="it-IT" baseline="0" dirty="0" smtClean="0"/>
              <a:t> and </a:t>
            </a:r>
            <a:r>
              <a:rPr lang="it-IT" baseline="0" dirty="0" err="1" smtClean="0"/>
              <a:t>sixty</a:t>
            </a:r>
            <a:r>
              <a:rPr lang="it-IT" baseline="0" dirty="0" smtClean="0"/>
              <a:t> </a:t>
            </a:r>
            <a:r>
              <a:rPr lang="it-IT" baseline="0" dirty="0" err="1" smtClean="0"/>
              <a:t>percent</a:t>
            </a:r>
            <a:r>
              <a:rPr lang="it-IT" baseline="0" dirty="0" smtClean="0"/>
              <a:t> of the </a:t>
            </a:r>
            <a:r>
              <a:rPr lang="it-IT" baseline="0" dirty="0" err="1" smtClean="0"/>
              <a:t>frequency</a:t>
            </a:r>
            <a:r>
              <a:rPr lang="it-IT" baseline="0" dirty="0" smtClean="0"/>
              <a:t> of the </a:t>
            </a:r>
            <a:r>
              <a:rPr lang="it-IT" baseline="0" dirty="0" err="1" smtClean="0"/>
              <a:t>system</a:t>
            </a:r>
            <a:r>
              <a:rPr lang="it-IT" baseline="0" dirty="0" smtClean="0"/>
              <a:t>. </a:t>
            </a:r>
            <a:r>
              <a:rPr lang="it-IT" baseline="0" dirty="0" err="1" smtClean="0"/>
              <a:t>Below</a:t>
            </a:r>
            <a:r>
              <a:rPr lang="it-IT" baseline="0" dirty="0" smtClean="0"/>
              <a:t> </a:t>
            </a:r>
            <a:r>
              <a:rPr lang="it-IT" baseline="0" dirty="0" err="1" smtClean="0"/>
              <a:t>this</a:t>
            </a:r>
            <a:r>
              <a:rPr lang="it-IT" baseline="0" dirty="0" smtClean="0"/>
              <a:t> </a:t>
            </a:r>
            <a:r>
              <a:rPr lang="it-IT" baseline="0" dirty="0" err="1" smtClean="0"/>
              <a:t>range</a:t>
            </a:r>
            <a:r>
              <a:rPr lang="it-IT" baseline="0" dirty="0" smtClean="0"/>
              <a:t>, the </a:t>
            </a:r>
            <a:r>
              <a:rPr lang="it-IT" baseline="0" dirty="0" err="1" smtClean="0"/>
              <a:t>effect</a:t>
            </a:r>
            <a:r>
              <a:rPr lang="it-IT" baseline="0" dirty="0" smtClean="0"/>
              <a:t> of </a:t>
            </a:r>
            <a:r>
              <a:rPr lang="it-IT" baseline="0" dirty="0" err="1" smtClean="0"/>
              <a:t>noise</a:t>
            </a:r>
            <a:r>
              <a:rPr lang="it-IT" baseline="0" dirty="0" smtClean="0"/>
              <a:t> </a:t>
            </a:r>
            <a:r>
              <a:rPr lang="it-IT" baseline="0" dirty="0" err="1" smtClean="0"/>
              <a:t>becomes</a:t>
            </a:r>
            <a:r>
              <a:rPr lang="it-IT" baseline="0" dirty="0" smtClean="0"/>
              <a:t> </a:t>
            </a:r>
            <a:r>
              <a:rPr lang="it-IT" baseline="0" dirty="0" err="1" smtClean="0"/>
              <a:t>predominant</a:t>
            </a:r>
            <a:r>
              <a:rPr lang="it-IT" baseline="0" dirty="0" smtClean="0"/>
              <a:t>, </a:t>
            </a:r>
            <a:r>
              <a:rPr lang="it-IT" baseline="0" dirty="0" err="1" smtClean="0"/>
              <a:t>while</a:t>
            </a:r>
            <a:r>
              <a:rPr lang="it-IT" baseline="0" dirty="0" smtClean="0"/>
              <a:t> </a:t>
            </a:r>
            <a:r>
              <a:rPr lang="it-IT" baseline="0" dirty="0" err="1" smtClean="0"/>
              <a:t>above</a:t>
            </a:r>
            <a:r>
              <a:rPr lang="it-IT" baseline="0" dirty="0" smtClean="0"/>
              <a:t> </a:t>
            </a:r>
            <a:r>
              <a:rPr lang="it-IT" baseline="0" dirty="0" err="1" smtClean="0"/>
              <a:t>this</a:t>
            </a:r>
            <a:r>
              <a:rPr lang="it-IT" baseline="0" dirty="0" smtClean="0"/>
              <a:t> </a:t>
            </a:r>
            <a:r>
              <a:rPr lang="it-IT" baseline="0" dirty="0" err="1" smtClean="0"/>
              <a:t>range</a:t>
            </a:r>
            <a:r>
              <a:rPr lang="it-IT" baseline="0" dirty="0" smtClean="0"/>
              <a:t> </a:t>
            </a:r>
            <a:r>
              <a:rPr lang="it-IT" baseline="0" dirty="0" err="1" smtClean="0"/>
              <a:t>we</a:t>
            </a:r>
            <a:r>
              <a:rPr lang="it-IT" baseline="0" dirty="0" smtClean="0"/>
              <a:t> </a:t>
            </a:r>
            <a:r>
              <a:rPr lang="it-IT" baseline="0" dirty="0" err="1" smtClean="0"/>
              <a:t>cut</a:t>
            </a:r>
            <a:r>
              <a:rPr lang="it-IT" baseline="0" dirty="0" smtClean="0"/>
              <a:t> </a:t>
            </a:r>
            <a:r>
              <a:rPr lang="it-IT" baseline="0" dirty="0" err="1" smtClean="0"/>
              <a:t>components</a:t>
            </a:r>
            <a:r>
              <a:rPr lang="it-IT" baseline="0" dirty="0" smtClean="0"/>
              <a:t> of the </a:t>
            </a:r>
            <a:r>
              <a:rPr lang="it-IT" baseline="0" dirty="0" err="1" smtClean="0"/>
              <a:t>response</a:t>
            </a:r>
            <a:r>
              <a:rPr lang="it-IT" baseline="0" dirty="0" smtClean="0"/>
              <a:t> of the </a:t>
            </a:r>
            <a:r>
              <a:rPr lang="it-IT" baseline="0" dirty="0" err="1" smtClean="0"/>
              <a:t>system</a:t>
            </a:r>
            <a:r>
              <a:rPr lang="it-IT" baseline="0" dirty="0" smtClean="0"/>
              <a:t>. </a:t>
            </a:r>
          </a:p>
          <a:p>
            <a:r>
              <a:rPr lang="it-IT" dirty="0" smtClean="0"/>
              <a:t>The </a:t>
            </a:r>
            <a:r>
              <a:rPr lang="it-IT" dirty="0" err="1" smtClean="0"/>
              <a:t>second</a:t>
            </a:r>
            <a:r>
              <a:rPr lang="it-IT" dirty="0" smtClean="0"/>
              <a:t> </a:t>
            </a:r>
            <a:r>
              <a:rPr lang="it-IT" dirty="0" err="1" smtClean="0"/>
              <a:t>result</a:t>
            </a:r>
            <a:r>
              <a:rPr lang="it-IT" dirty="0" smtClean="0"/>
              <a:t> </a:t>
            </a:r>
            <a:r>
              <a:rPr lang="it-IT" dirty="0" err="1" smtClean="0"/>
              <a:t>is</a:t>
            </a:r>
            <a:r>
              <a:rPr lang="it-IT" dirty="0" smtClean="0"/>
              <a:t> </a:t>
            </a:r>
            <a:r>
              <a:rPr lang="it-IT" dirty="0" err="1" smtClean="0"/>
              <a:t>that</a:t>
            </a:r>
            <a:r>
              <a:rPr lang="it-IT" dirty="0" smtClean="0"/>
              <a:t> the standard </a:t>
            </a:r>
            <a:r>
              <a:rPr lang="it-IT" dirty="0" err="1" smtClean="0"/>
              <a:t>deviation</a:t>
            </a:r>
            <a:r>
              <a:rPr lang="it-IT" dirty="0" smtClean="0"/>
              <a:t> of the</a:t>
            </a:r>
            <a:r>
              <a:rPr lang="it-IT" baseline="0" dirty="0" smtClean="0"/>
              <a:t> </a:t>
            </a:r>
            <a:r>
              <a:rPr lang="it-IT" baseline="0" dirty="0" err="1" smtClean="0"/>
              <a:t>error</a:t>
            </a:r>
            <a:r>
              <a:rPr lang="it-IT" baseline="0" dirty="0" smtClean="0"/>
              <a:t> </a:t>
            </a:r>
            <a:r>
              <a:rPr lang="it-IT" baseline="0" dirty="0" err="1" smtClean="0"/>
              <a:t>is</a:t>
            </a:r>
            <a:r>
              <a:rPr lang="it-IT" baseline="0" dirty="0" smtClean="0"/>
              <a:t> </a:t>
            </a:r>
            <a:r>
              <a:rPr lang="it-IT" baseline="0" dirty="0" err="1" smtClean="0"/>
              <a:t>basically</a:t>
            </a:r>
            <a:r>
              <a:rPr lang="it-IT" baseline="0" dirty="0" smtClean="0"/>
              <a:t> </a:t>
            </a:r>
            <a:r>
              <a:rPr lang="it-IT" baseline="0" dirty="0" err="1" smtClean="0"/>
              <a:t>indipendent</a:t>
            </a:r>
            <a:r>
              <a:rPr lang="it-IT" baseline="0" dirty="0" smtClean="0"/>
              <a:t> of the </a:t>
            </a:r>
            <a:r>
              <a:rPr lang="it-IT" baseline="0" dirty="0" err="1" smtClean="0"/>
              <a:t>frequencies</a:t>
            </a:r>
            <a:r>
              <a:rPr lang="it-IT" baseline="0" dirty="0" smtClean="0"/>
              <a:t> and </a:t>
            </a:r>
            <a:r>
              <a:rPr lang="it-IT" baseline="0" dirty="0" err="1" smtClean="0"/>
              <a:t>its</a:t>
            </a:r>
            <a:r>
              <a:rPr lang="it-IT" baseline="0" dirty="0" smtClean="0"/>
              <a:t> </a:t>
            </a:r>
            <a:r>
              <a:rPr lang="it-IT" baseline="0" dirty="0" err="1" smtClean="0"/>
              <a:t>value</a:t>
            </a:r>
            <a:r>
              <a:rPr lang="it-IT" baseline="0" dirty="0" smtClean="0"/>
              <a:t> can be </a:t>
            </a:r>
            <a:r>
              <a:rPr lang="it-IT" baseline="0" dirty="0" err="1" smtClean="0"/>
              <a:t>assumed</a:t>
            </a:r>
            <a:r>
              <a:rPr lang="it-IT" baseline="0" dirty="0" smtClean="0"/>
              <a:t> </a:t>
            </a:r>
            <a:r>
              <a:rPr lang="it-IT" baseline="0" dirty="0" err="1" smtClean="0"/>
              <a:t>as</a:t>
            </a:r>
            <a:r>
              <a:rPr lang="it-IT" baseline="0" dirty="0" smtClean="0"/>
              <a:t> zero </a:t>
            </a:r>
            <a:r>
              <a:rPr lang="it-IT" baseline="0" dirty="0" err="1" smtClean="0"/>
              <a:t>point</a:t>
            </a:r>
            <a:r>
              <a:rPr lang="it-IT" baseline="0" dirty="0" smtClean="0"/>
              <a:t> zero </a:t>
            </a:r>
            <a:r>
              <a:rPr lang="it-IT" baseline="0" dirty="0" err="1" smtClean="0"/>
              <a:t>seven</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30</a:t>
            </a:fld>
            <a:endParaRPr lang="it-IT"/>
          </a:p>
        </p:txBody>
      </p:sp>
    </p:spTree>
    <p:extLst>
      <p:ext uri="{BB962C8B-B14F-4D97-AF65-F5344CB8AC3E}">
        <p14:creationId xmlns:p14="http://schemas.microsoft.com/office/powerpoint/2010/main" val="471957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Recently, monitoring systems supporting damage evaluation are gaining more</a:t>
            </a:r>
            <a:r>
              <a:rPr lang="en-GB" sz="1200" kern="1200" baseline="0" dirty="0" smtClean="0">
                <a:solidFill>
                  <a:schemeClr val="tx1"/>
                </a:solidFill>
                <a:effectLst/>
                <a:latin typeface="+mn-lt"/>
                <a:ea typeface="+mn-ea"/>
                <a:cs typeface="+mn-cs"/>
              </a:rPr>
              <a:t> and more</a:t>
            </a:r>
            <a:r>
              <a:rPr lang="en-GB" sz="1200" kern="1200" dirty="0" smtClean="0">
                <a:solidFill>
                  <a:schemeClr val="tx1"/>
                </a:solidFill>
                <a:effectLst/>
                <a:latin typeface="+mn-lt"/>
                <a:ea typeface="+mn-ea"/>
                <a:cs typeface="+mn-cs"/>
              </a:rPr>
              <a:t> attention by researchers and companies. A network of seismic monitoring systems can</a:t>
            </a:r>
            <a:r>
              <a:rPr lang="en-GB" sz="1200" kern="1200" baseline="0" dirty="0" smtClean="0">
                <a:solidFill>
                  <a:schemeClr val="tx1"/>
                </a:solidFill>
                <a:effectLst/>
                <a:latin typeface="+mn-lt"/>
                <a:ea typeface="+mn-ea"/>
                <a:cs typeface="+mn-cs"/>
              </a:rPr>
              <a:t> limit the time required for damage evaluation, providing immediate information on usability of building </a:t>
            </a:r>
            <a:r>
              <a:rPr lang="en-GB" sz="1200" kern="1200" dirty="0" smtClean="0">
                <a:solidFill>
                  <a:schemeClr val="tx1"/>
                </a:solidFill>
                <a:effectLst/>
                <a:latin typeface="+mn-lt"/>
                <a:ea typeface="+mn-ea"/>
                <a:cs typeface="+mn-cs"/>
              </a:rPr>
              <a:t>based on objective data on structural response.</a:t>
            </a:r>
            <a:r>
              <a:rPr lang="en-GB" sz="1200" kern="1200" baseline="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To do this monitoring systems must be reliable and therefore rationally designed and based on a logical path. </a:t>
            </a:r>
            <a:endParaRPr lang="it-IT" sz="1200" kern="1200" dirty="0" smtClean="0">
              <a:solidFill>
                <a:schemeClr val="tx1"/>
              </a:solidFill>
              <a:effectLst/>
              <a:latin typeface="+mn-lt"/>
              <a:ea typeface="+mn-ea"/>
              <a:cs typeface="+mn-cs"/>
            </a:endParaRPr>
          </a:p>
          <a:p>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3</a:t>
            </a:fld>
            <a:endParaRPr lang="it-IT"/>
          </a:p>
        </p:txBody>
      </p:sp>
    </p:spTree>
    <p:extLst>
      <p:ext uri="{BB962C8B-B14F-4D97-AF65-F5344CB8AC3E}">
        <p14:creationId xmlns:p14="http://schemas.microsoft.com/office/powerpoint/2010/main" val="232160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When</a:t>
            </a:r>
            <a:r>
              <a:rPr lang="it-IT" dirty="0" smtClean="0"/>
              <a:t> </a:t>
            </a:r>
            <a:r>
              <a:rPr lang="it-IT" dirty="0" err="1" smtClean="0"/>
              <a:t>we</a:t>
            </a:r>
            <a:r>
              <a:rPr lang="it-IT" dirty="0" smtClean="0"/>
              <a:t> </a:t>
            </a:r>
            <a:r>
              <a:rPr lang="it-IT" dirty="0" err="1" smtClean="0"/>
              <a:t>perform</a:t>
            </a:r>
            <a:r>
              <a:rPr lang="it-IT" dirty="0" smtClean="0"/>
              <a:t> the </a:t>
            </a:r>
            <a:r>
              <a:rPr lang="it-IT" dirty="0" err="1" smtClean="0"/>
              <a:t>same</a:t>
            </a:r>
            <a:r>
              <a:rPr lang="it-IT" baseline="0" dirty="0" smtClean="0"/>
              <a:t> </a:t>
            </a:r>
            <a:r>
              <a:rPr lang="it-IT" baseline="0" dirty="0" err="1" smtClean="0"/>
              <a:t>analysis</a:t>
            </a:r>
            <a:r>
              <a:rPr lang="it-IT" baseline="0" dirty="0" smtClean="0"/>
              <a:t> on non linear </a:t>
            </a:r>
            <a:r>
              <a:rPr lang="it-IT" baseline="0" dirty="0" err="1" smtClean="0"/>
              <a:t>systems</a:t>
            </a:r>
            <a:r>
              <a:rPr lang="it-IT" baseline="0" dirty="0" smtClean="0"/>
              <a:t>, </a:t>
            </a:r>
            <a:r>
              <a:rPr lang="it-IT" baseline="0" dirty="0" err="1" smtClean="0"/>
              <a:t>we</a:t>
            </a:r>
            <a:r>
              <a:rPr lang="it-IT" baseline="0" dirty="0" smtClean="0"/>
              <a:t> </a:t>
            </a:r>
            <a:r>
              <a:rPr lang="it-IT" baseline="0" dirty="0" err="1" smtClean="0"/>
              <a:t>obtain</a:t>
            </a:r>
            <a:r>
              <a:rPr lang="it-IT" baseline="0" dirty="0" smtClean="0"/>
              <a:t> </a:t>
            </a:r>
            <a:r>
              <a:rPr lang="it-IT" baseline="0" dirty="0" err="1" smtClean="0"/>
              <a:t>that</a:t>
            </a:r>
            <a:r>
              <a:rPr lang="it-IT" baseline="0" dirty="0" smtClean="0"/>
              <a:t> the </a:t>
            </a:r>
            <a:r>
              <a:rPr lang="it-IT" baseline="0" dirty="0" err="1" smtClean="0"/>
              <a:t>residual</a:t>
            </a:r>
            <a:r>
              <a:rPr lang="it-IT" baseline="0" dirty="0" smtClean="0"/>
              <a:t> </a:t>
            </a:r>
            <a:r>
              <a:rPr lang="it-IT" baseline="0" dirty="0" err="1" smtClean="0"/>
              <a:t>displacement</a:t>
            </a:r>
            <a:r>
              <a:rPr lang="it-IT" baseline="0" dirty="0" smtClean="0"/>
              <a:t> </a:t>
            </a:r>
            <a:r>
              <a:rPr lang="it-IT" baseline="0" dirty="0" err="1" smtClean="0"/>
              <a:t>at</a:t>
            </a:r>
            <a:r>
              <a:rPr lang="it-IT" baseline="0" dirty="0" smtClean="0"/>
              <a:t> the end of the record </a:t>
            </a:r>
            <a:r>
              <a:rPr lang="it-IT" baseline="0" dirty="0" err="1" smtClean="0"/>
              <a:t>is</a:t>
            </a:r>
            <a:r>
              <a:rPr lang="it-IT" baseline="0" dirty="0" smtClean="0"/>
              <a:t> </a:t>
            </a:r>
            <a:r>
              <a:rPr lang="it-IT" baseline="0" dirty="0" err="1" smtClean="0"/>
              <a:t>totally</a:t>
            </a:r>
            <a:r>
              <a:rPr lang="it-IT" baseline="0" dirty="0" smtClean="0"/>
              <a:t> </a:t>
            </a:r>
            <a:r>
              <a:rPr lang="it-IT" baseline="0" dirty="0" err="1" smtClean="0"/>
              <a:t>lost</a:t>
            </a:r>
            <a:r>
              <a:rPr lang="it-IT" baseline="0" dirty="0" smtClean="0"/>
              <a:t> and the </a:t>
            </a:r>
            <a:r>
              <a:rPr lang="it-IT" baseline="0" dirty="0" err="1" smtClean="0"/>
              <a:t>displacements</a:t>
            </a:r>
            <a:r>
              <a:rPr lang="it-IT" baseline="0" dirty="0" smtClean="0"/>
              <a:t> </a:t>
            </a:r>
            <a:r>
              <a:rPr lang="it-IT" baseline="0" dirty="0" err="1" smtClean="0"/>
              <a:t>obtained</a:t>
            </a:r>
            <a:r>
              <a:rPr lang="it-IT" baseline="0" dirty="0" smtClean="0"/>
              <a:t> from double </a:t>
            </a:r>
            <a:r>
              <a:rPr lang="it-IT" baseline="0" dirty="0" err="1" smtClean="0"/>
              <a:t>integration</a:t>
            </a:r>
            <a:r>
              <a:rPr lang="it-IT" baseline="0" dirty="0" smtClean="0"/>
              <a:t> are </a:t>
            </a:r>
            <a:r>
              <a:rPr lang="it-IT" baseline="0" dirty="0" err="1" smtClean="0"/>
              <a:t>understimated</a:t>
            </a:r>
            <a:r>
              <a:rPr lang="it-IT" baseline="0" dirty="0" smtClean="0"/>
              <a:t>. In </a:t>
            </a:r>
            <a:r>
              <a:rPr lang="it-IT" baseline="0" dirty="0" err="1" smtClean="0"/>
              <a:t>particular</a:t>
            </a:r>
            <a:r>
              <a:rPr lang="it-IT" baseline="0" dirty="0" smtClean="0"/>
              <a:t>, </a:t>
            </a:r>
            <a:r>
              <a:rPr lang="it-IT" baseline="0" dirty="0" err="1" smtClean="0"/>
              <a:t>it</a:t>
            </a:r>
            <a:r>
              <a:rPr lang="it-IT" baseline="0" dirty="0" smtClean="0"/>
              <a:t> can be </a:t>
            </a:r>
            <a:r>
              <a:rPr lang="it-IT" baseline="0" dirty="0" err="1" smtClean="0"/>
              <a:t>seen</a:t>
            </a:r>
            <a:r>
              <a:rPr lang="it-IT" baseline="0" dirty="0" smtClean="0"/>
              <a:t> </a:t>
            </a:r>
            <a:r>
              <a:rPr lang="it-IT" baseline="0" dirty="0" err="1" smtClean="0"/>
              <a:t>that</a:t>
            </a:r>
            <a:r>
              <a:rPr lang="it-IT" baseline="0" dirty="0" smtClean="0"/>
              <a:t> the </a:t>
            </a:r>
            <a:r>
              <a:rPr lang="it-IT" baseline="0" dirty="0" err="1" smtClean="0"/>
              <a:t>error</a:t>
            </a:r>
            <a:r>
              <a:rPr lang="it-IT" baseline="0" dirty="0" smtClean="0"/>
              <a:t> </a:t>
            </a:r>
            <a:r>
              <a:rPr lang="it-IT" baseline="0" dirty="0" err="1" smtClean="0"/>
              <a:t>increases</a:t>
            </a:r>
            <a:r>
              <a:rPr lang="it-IT" baseline="0" dirty="0" smtClean="0"/>
              <a:t> with the </a:t>
            </a:r>
            <a:r>
              <a:rPr lang="it-IT" baseline="0" dirty="0" err="1" smtClean="0"/>
              <a:t>value</a:t>
            </a:r>
            <a:r>
              <a:rPr lang="it-IT" baseline="0" dirty="0" smtClean="0"/>
              <a:t> of </a:t>
            </a:r>
            <a:r>
              <a:rPr lang="it-IT" baseline="0" dirty="0" err="1" smtClean="0"/>
              <a:t>residual</a:t>
            </a:r>
            <a:r>
              <a:rPr lang="it-IT" baseline="0" dirty="0" smtClean="0"/>
              <a:t> </a:t>
            </a:r>
            <a:r>
              <a:rPr lang="it-IT" baseline="0" dirty="0" err="1" smtClean="0"/>
              <a:t>displacement</a:t>
            </a:r>
            <a:r>
              <a:rPr lang="it-IT" baseline="0" dirty="0" smtClean="0"/>
              <a:t>. The </a:t>
            </a:r>
            <a:r>
              <a:rPr lang="it-IT" baseline="0" dirty="0" err="1" smtClean="0"/>
              <a:t>effect</a:t>
            </a:r>
            <a:r>
              <a:rPr lang="it-IT" baseline="0" dirty="0" smtClean="0"/>
              <a:t> of </a:t>
            </a:r>
            <a:r>
              <a:rPr lang="it-IT" baseline="0" dirty="0" err="1" smtClean="0"/>
              <a:t>residual</a:t>
            </a:r>
            <a:r>
              <a:rPr lang="it-IT" baseline="0" dirty="0" smtClean="0"/>
              <a:t> can be </a:t>
            </a:r>
            <a:r>
              <a:rPr lang="it-IT" baseline="0" dirty="0" err="1" smtClean="0"/>
              <a:t>taken</a:t>
            </a:r>
            <a:r>
              <a:rPr lang="it-IT" baseline="0" dirty="0" smtClean="0"/>
              <a:t> </a:t>
            </a:r>
            <a:r>
              <a:rPr lang="it-IT" baseline="0" dirty="0" err="1" smtClean="0"/>
              <a:t>into</a:t>
            </a:r>
            <a:r>
              <a:rPr lang="it-IT" baseline="0" dirty="0" smtClean="0"/>
              <a:t> account </a:t>
            </a:r>
            <a:r>
              <a:rPr lang="it-IT" baseline="0" dirty="0" err="1" smtClean="0"/>
              <a:t>as</a:t>
            </a:r>
            <a:r>
              <a:rPr lang="it-IT" baseline="0" dirty="0" smtClean="0"/>
              <a:t> an </a:t>
            </a:r>
            <a:r>
              <a:rPr lang="it-IT" baseline="0" dirty="0" err="1" smtClean="0"/>
              <a:t>increase</a:t>
            </a:r>
            <a:r>
              <a:rPr lang="it-IT" baseline="0" dirty="0" smtClean="0"/>
              <a:t> on the </a:t>
            </a:r>
            <a:r>
              <a:rPr lang="it-IT" baseline="0" dirty="0" err="1" smtClean="0"/>
              <a:t>value</a:t>
            </a:r>
            <a:r>
              <a:rPr lang="it-IT" baseline="0" dirty="0" smtClean="0"/>
              <a:t> of standard </a:t>
            </a:r>
            <a:r>
              <a:rPr lang="it-IT" baseline="0" dirty="0" err="1" smtClean="0"/>
              <a:t>deviation</a:t>
            </a:r>
            <a:r>
              <a:rPr lang="it-IT" baseline="0" dirty="0" smtClean="0"/>
              <a:t> of </a:t>
            </a:r>
            <a:r>
              <a:rPr lang="it-IT" baseline="0" dirty="0" err="1" smtClean="0"/>
              <a:t>error</a:t>
            </a:r>
            <a:r>
              <a:rPr lang="it-IT" baseline="0" dirty="0" smtClean="0"/>
              <a:t> up to 0.20.</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31</a:t>
            </a:fld>
            <a:endParaRPr lang="it-IT"/>
          </a:p>
        </p:txBody>
      </p:sp>
    </p:spTree>
    <p:extLst>
      <p:ext uri="{BB962C8B-B14F-4D97-AF65-F5344CB8AC3E}">
        <p14:creationId xmlns:p14="http://schemas.microsoft.com/office/powerpoint/2010/main" val="33872540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Having</a:t>
            </a:r>
            <a:r>
              <a:rPr lang="it-IT" baseline="0" dirty="0" smtClean="0"/>
              <a:t> </a:t>
            </a:r>
            <a:r>
              <a:rPr lang="it-IT" baseline="0" dirty="0" err="1" smtClean="0"/>
              <a:t>estimated</a:t>
            </a:r>
            <a:r>
              <a:rPr lang="it-IT" baseline="0" dirty="0" smtClean="0"/>
              <a:t> </a:t>
            </a:r>
            <a:r>
              <a:rPr lang="it-IT" baseline="0" dirty="0" err="1" smtClean="0"/>
              <a:t>separately</a:t>
            </a:r>
            <a:r>
              <a:rPr lang="it-IT" baseline="0" dirty="0" smtClean="0"/>
              <a:t> </a:t>
            </a:r>
            <a:r>
              <a:rPr lang="it-IT" baseline="0" dirty="0" err="1" smtClean="0"/>
              <a:t>instrumental</a:t>
            </a:r>
            <a:r>
              <a:rPr lang="it-IT" baseline="0" dirty="0" smtClean="0"/>
              <a:t> </a:t>
            </a:r>
            <a:r>
              <a:rPr lang="it-IT" baseline="0" dirty="0" err="1" smtClean="0"/>
              <a:t>uncertainties</a:t>
            </a:r>
            <a:r>
              <a:rPr lang="it-IT" baseline="0" dirty="0" smtClean="0"/>
              <a:t> and </a:t>
            </a:r>
            <a:r>
              <a:rPr lang="it-IT" baseline="0" dirty="0" err="1" smtClean="0"/>
              <a:t>uncertainties</a:t>
            </a:r>
            <a:r>
              <a:rPr lang="it-IT" baseline="0" dirty="0" smtClean="0"/>
              <a:t> of the model, </a:t>
            </a:r>
            <a:r>
              <a:rPr lang="it-IT" baseline="0" dirty="0" err="1" smtClean="0"/>
              <a:t>we</a:t>
            </a:r>
            <a:r>
              <a:rPr lang="it-IT" baseline="0" dirty="0" smtClean="0"/>
              <a:t> can combine </a:t>
            </a:r>
            <a:r>
              <a:rPr lang="it-IT" baseline="0" dirty="0" err="1" smtClean="0"/>
              <a:t>them</a:t>
            </a:r>
            <a:r>
              <a:rPr lang="it-IT" baseline="0" dirty="0" smtClean="0"/>
              <a:t> </a:t>
            </a:r>
            <a:r>
              <a:rPr lang="it-IT" baseline="0" dirty="0" err="1" smtClean="0"/>
              <a:t>obtaining</a:t>
            </a:r>
            <a:r>
              <a:rPr lang="it-IT" baseline="0" dirty="0" smtClean="0"/>
              <a:t> </a:t>
            </a:r>
            <a:r>
              <a:rPr lang="it-IT" baseline="0" dirty="0" err="1" smtClean="0"/>
              <a:t>that</a:t>
            </a:r>
            <a:r>
              <a:rPr lang="it-IT" baseline="0" dirty="0" smtClean="0"/>
              <a:t> </a:t>
            </a:r>
            <a:r>
              <a:rPr lang="it-IT" baseline="0" dirty="0" err="1" smtClean="0"/>
              <a:t>uncertainty</a:t>
            </a:r>
            <a:r>
              <a:rPr lang="it-IT" baseline="0" dirty="0" smtClean="0"/>
              <a:t> </a:t>
            </a:r>
            <a:r>
              <a:rPr lang="it-IT" baseline="0" dirty="0" err="1" smtClean="0"/>
              <a:t>is</a:t>
            </a:r>
            <a:r>
              <a:rPr lang="it-IT" baseline="0" dirty="0" smtClean="0"/>
              <a:t> 0.09 on the </a:t>
            </a:r>
            <a:r>
              <a:rPr lang="it-IT" baseline="0" dirty="0" err="1" smtClean="0"/>
              <a:t>displacement</a:t>
            </a:r>
            <a:r>
              <a:rPr lang="it-IT" baseline="0" dirty="0" smtClean="0"/>
              <a:t> of the </a:t>
            </a:r>
            <a:r>
              <a:rPr lang="it-IT" baseline="0" dirty="0" err="1" smtClean="0"/>
              <a:t>sensor</a:t>
            </a:r>
            <a:r>
              <a:rPr lang="it-IT" baseline="0" dirty="0" smtClean="0"/>
              <a:t> location. </a:t>
            </a:r>
            <a:r>
              <a:rPr lang="it-IT" baseline="0" dirty="0" err="1" smtClean="0"/>
              <a:t>Propagating</a:t>
            </a:r>
            <a:r>
              <a:rPr lang="it-IT" baseline="0" dirty="0" smtClean="0"/>
              <a:t> </a:t>
            </a:r>
            <a:r>
              <a:rPr lang="it-IT" baseline="0" dirty="0" err="1" smtClean="0"/>
              <a:t>this</a:t>
            </a:r>
            <a:r>
              <a:rPr lang="it-IT" baseline="0" dirty="0" smtClean="0"/>
              <a:t> </a:t>
            </a:r>
            <a:r>
              <a:rPr lang="it-IT" baseline="0" dirty="0" err="1" smtClean="0"/>
              <a:t>uncertainty</a:t>
            </a:r>
            <a:r>
              <a:rPr lang="it-IT" baseline="0" dirty="0" smtClean="0"/>
              <a:t> in the </a:t>
            </a:r>
            <a:r>
              <a:rPr lang="it-IT" baseline="0" dirty="0" err="1" smtClean="0"/>
              <a:t>calculation</a:t>
            </a:r>
            <a:r>
              <a:rPr lang="it-IT" baseline="0" dirty="0" smtClean="0"/>
              <a:t> of story </a:t>
            </a:r>
            <a:r>
              <a:rPr lang="it-IT" baseline="0" dirty="0" err="1" smtClean="0"/>
              <a:t>displacement</a:t>
            </a:r>
            <a:r>
              <a:rPr lang="it-IT" baseline="0" dirty="0" smtClean="0"/>
              <a:t> </a:t>
            </a:r>
            <a:r>
              <a:rPr lang="it-IT" baseline="0" dirty="0" err="1" smtClean="0"/>
              <a:t>we</a:t>
            </a:r>
            <a:r>
              <a:rPr lang="it-IT" baseline="0" dirty="0" smtClean="0"/>
              <a:t> </a:t>
            </a:r>
            <a:r>
              <a:rPr lang="it-IT" baseline="0" dirty="0" err="1" smtClean="0"/>
              <a:t>obtain</a:t>
            </a:r>
            <a:r>
              <a:rPr lang="it-IT" baseline="0" dirty="0" smtClean="0"/>
              <a:t> </a:t>
            </a:r>
            <a:r>
              <a:rPr lang="it-IT" baseline="0" dirty="0" err="1" smtClean="0"/>
              <a:t>that</a:t>
            </a:r>
            <a:r>
              <a:rPr lang="it-IT" baseline="0" dirty="0" smtClean="0"/>
              <a:t> </a:t>
            </a:r>
            <a:r>
              <a:rPr lang="it-IT" baseline="0" dirty="0" err="1" smtClean="0"/>
              <a:t>uncertainty</a:t>
            </a:r>
            <a:r>
              <a:rPr lang="it-IT" baseline="0" dirty="0" smtClean="0"/>
              <a:t> </a:t>
            </a:r>
            <a:r>
              <a:rPr lang="it-IT" baseline="0" dirty="0" err="1" smtClean="0"/>
              <a:t>is</a:t>
            </a:r>
            <a:r>
              <a:rPr lang="it-IT" baseline="0" dirty="0" smtClean="0"/>
              <a:t> 0.06 on the </a:t>
            </a:r>
            <a:r>
              <a:rPr lang="it-IT" baseline="0" dirty="0" err="1" smtClean="0"/>
              <a:t>displacement</a:t>
            </a:r>
            <a:r>
              <a:rPr lang="it-IT" baseline="0" dirty="0" smtClean="0"/>
              <a:t> of the </a:t>
            </a:r>
            <a:r>
              <a:rPr lang="it-IT" baseline="0" dirty="0" err="1" smtClean="0"/>
              <a:t>floor</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32</a:t>
            </a:fld>
            <a:endParaRPr lang="it-IT"/>
          </a:p>
        </p:txBody>
      </p:sp>
    </p:spTree>
    <p:extLst>
      <p:ext uri="{BB962C8B-B14F-4D97-AF65-F5344CB8AC3E}">
        <p14:creationId xmlns:p14="http://schemas.microsoft.com/office/powerpoint/2010/main" val="26836791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err="1" smtClean="0"/>
              <a:t>Propagating</a:t>
            </a:r>
            <a:r>
              <a:rPr lang="it-IT" baseline="0" dirty="0" smtClean="0"/>
              <a:t> </a:t>
            </a:r>
            <a:r>
              <a:rPr lang="it-IT" baseline="0" dirty="0" err="1" smtClean="0"/>
              <a:t>again</a:t>
            </a:r>
            <a:r>
              <a:rPr lang="it-IT" baseline="0" dirty="0" smtClean="0"/>
              <a:t> the </a:t>
            </a:r>
            <a:r>
              <a:rPr lang="it-IT" baseline="0" dirty="0" err="1" smtClean="0"/>
              <a:t>uncertainty</a:t>
            </a:r>
            <a:r>
              <a:rPr lang="it-IT" baseline="0" dirty="0" smtClean="0"/>
              <a:t> in the </a:t>
            </a:r>
            <a:r>
              <a:rPr lang="it-IT" baseline="0" dirty="0" err="1" smtClean="0"/>
              <a:t>calculation</a:t>
            </a:r>
            <a:r>
              <a:rPr lang="it-IT" baseline="0" dirty="0" smtClean="0"/>
              <a:t> of the interstory </a:t>
            </a:r>
            <a:r>
              <a:rPr lang="it-IT" baseline="0" dirty="0" err="1" smtClean="0"/>
              <a:t>drift</a:t>
            </a:r>
            <a:r>
              <a:rPr lang="it-IT" baseline="0" dirty="0" smtClean="0"/>
              <a:t> ratio, </a:t>
            </a:r>
            <a:r>
              <a:rPr lang="it-IT" baseline="0" dirty="0" err="1" smtClean="0"/>
              <a:t>we</a:t>
            </a:r>
            <a:r>
              <a:rPr lang="it-IT" baseline="0" dirty="0" smtClean="0"/>
              <a:t> </a:t>
            </a:r>
            <a:r>
              <a:rPr lang="it-IT" baseline="0" dirty="0" err="1" smtClean="0"/>
              <a:t>obtain</a:t>
            </a:r>
            <a:r>
              <a:rPr lang="it-IT" baseline="0" dirty="0" smtClean="0"/>
              <a:t> </a:t>
            </a:r>
            <a:r>
              <a:rPr lang="it-IT" baseline="0" dirty="0" err="1" smtClean="0"/>
              <a:t>that</a:t>
            </a:r>
            <a:r>
              <a:rPr lang="it-IT" baseline="0" dirty="0" smtClean="0"/>
              <a:t> </a:t>
            </a:r>
            <a:r>
              <a:rPr lang="it-IT" baseline="0" dirty="0" err="1" smtClean="0"/>
              <a:t>it</a:t>
            </a:r>
            <a:r>
              <a:rPr lang="it-IT" baseline="0" dirty="0" smtClean="0"/>
              <a:t> </a:t>
            </a:r>
            <a:r>
              <a:rPr lang="it-IT" baseline="0" dirty="0" err="1" smtClean="0"/>
              <a:t>depends</a:t>
            </a:r>
            <a:r>
              <a:rPr lang="it-IT" baseline="0" dirty="0" smtClean="0"/>
              <a:t> on the </a:t>
            </a:r>
            <a:r>
              <a:rPr lang="it-IT" baseline="0" dirty="0" err="1" smtClean="0"/>
              <a:t>values</a:t>
            </a:r>
            <a:r>
              <a:rPr lang="it-IT" baseline="0" dirty="0" smtClean="0"/>
              <a:t> of the </a:t>
            </a:r>
            <a:r>
              <a:rPr lang="it-IT" baseline="0" dirty="0" err="1" smtClean="0"/>
              <a:t>displacements</a:t>
            </a:r>
            <a:r>
              <a:rPr lang="it-IT" baseline="0" dirty="0" smtClean="0"/>
              <a:t> of the </a:t>
            </a:r>
            <a:r>
              <a:rPr lang="it-IT" baseline="0" dirty="0" err="1" smtClean="0"/>
              <a:t>floors</a:t>
            </a:r>
            <a:r>
              <a:rPr lang="it-IT" baseline="0" dirty="0" smtClean="0"/>
              <a:t>. In </a:t>
            </a:r>
            <a:r>
              <a:rPr lang="it-IT" baseline="0" dirty="0" err="1" smtClean="0"/>
              <a:t>particular</a:t>
            </a:r>
            <a:r>
              <a:rPr lang="it-IT" baseline="0" dirty="0" smtClean="0"/>
              <a:t> </a:t>
            </a:r>
            <a:r>
              <a:rPr lang="it-IT" baseline="0" dirty="0" err="1" smtClean="0"/>
              <a:t>it</a:t>
            </a:r>
            <a:r>
              <a:rPr lang="it-IT" baseline="0" dirty="0" smtClean="0"/>
              <a:t> </a:t>
            </a:r>
            <a:r>
              <a:rPr lang="it-IT" baseline="0" dirty="0" err="1" smtClean="0"/>
              <a:t>is</a:t>
            </a:r>
            <a:r>
              <a:rPr lang="it-IT" baseline="0" dirty="0" smtClean="0"/>
              <a:t> </a:t>
            </a:r>
            <a:r>
              <a:rPr lang="it-IT" baseline="0" dirty="0" err="1" smtClean="0"/>
              <a:t>possible</a:t>
            </a:r>
            <a:r>
              <a:rPr lang="it-IT" baseline="0" dirty="0" smtClean="0"/>
              <a:t> to </a:t>
            </a:r>
            <a:r>
              <a:rPr lang="it-IT" baseline="0" dirty="0" err="1" smtClean="0"/>
              <a:t>obtain</a:t>
            </a:r>
            <a:r>
              <a:rPr lang="it-IT" baseline="0" dirty="0" smtClean="0"/>
              <a:t>, </a:t>
            </a:r>
            <a:r>
              <a:rPr lang="it-IT" baseline="0" dirty="0" err="1" smtClean="0"/>
              <a:t>using</a:t>
            </a:r>
            <a:r>
              <a:rPr lang="it-IT" baseline="0" dirty="0" smtClean="0"/>
              <a:t> the formula or a </a:t>
            </a:r>
            <a:r>
              <a:rPr lang="it-IT" baseline="0" dirty="0" err="1" smtClean="0"/>
              <a:t>graph</a:t>
            </a:r>
            <a:r>
              <a:rPr lang="it-IT" baseline="0" dirty="0" smtClean="0"/>
              <a:t> </a:t>
            </a:r>
            <a:r>
              <a:rPr lang="it-IT" baseline="0" dirty="0" err="1" smtClean="0"/>
              <a:t>like</a:t>
            </a:r>
            <a:r>
              <a:rPr lang="it-IT" baseline="0" dirty="0" smtClean="0"/>
              <a:t> </a:t>
            </a:r>
            <a:r>
              <a:rPr lang="it-IT" baseline="0" dirty="0" err="1" smtClean="0"/>
              <a:t>this</a:t>
            </a:r>
            <a:r>
              <a:rPr lang="it-IT" baseline="0" dirty="0" smtClean="0"/>
              <a:t>, the </a:t>
            </a:r>
            <a:r>
              <a:rPr lang="it-IT" baseline="0" dirty="0" err="1" smtClean="0"/>
              <a:t>value</a:t>
            </a:r>
            <a:r>
              <a:rPr lang="it-IT" baseline="0" dirty="0" smtClean="0"/>
              <a:t> of the </a:t>
            </a:r>
            <a:r>
              <a:rPr lang="it-IT" baseline="0" dirty="0" err="1" smtClean="0"/>
              <a:t>uncertainty</a:t>
            </a:r>
            <a:r>
              <a:rPr lang="it-IT" baseline="0" dirty="0" smtClean="0"/>
              <a:t> </a:t>
            </a:r>
            <a:r>
              <a:rPr lang="it-IT" baseline="0" dirty="0" err="1" smtClean="0"/>
              <a:t>given</a:t>
            </a:r>
            <a:r>
              <a:rPr lang="it-IT" baseline="0" dirty="0" smtClean="0"/>
              <a:t> the </a:t>
            </a:r>
            <a:r>
              <a:rPr lang="it-IT" baseline="0" dirty="0" err="1" smtClean="0"/>
              <a:t>value</a:t>
            </a:r>
            <a:r>
              <a:rPr lang="it-IT" baseline="0" dirty="0" smtClean="0"/>
              <a:t> of the </a:t>
            </a:r>
            <a:r>
              <a:rPr lang="it-IT" baseline="0" dirty="0" err="1" smtClean="0"/>
              <a:t>displacement</a:t>
            </a:r>
            <a:r>
              <a:rPr lang="it-IT" baseline="0" dirty="0" smtClean="0"/>
              <a:t> of the </a:t>
            </a:r>
            <a:r>
              <a:rPr lang="it-IT" baseline="0" dirty="0" err="1" smtClean="0"/>
              <a:t>lower</a:t>
            </a:r>
            <a:r>
              <a:rPr lang="it-IT" baseline="0" dirty="0" smtClean="0"/>
              <a:t> </a:t>
            </a:r>
            <a:r>
              <a:rPr lang="it-IT" baseline="0" dirty="0" err="1" smtClean="0"/>
              <a:t>floor</a:t>
            </a:r>
            <a:r>
              <a:rPr lang="it-IT" baseline="0" dirty="0" smtClean="0"/>
              <a:t> and the </a:t>
            </a:r>
            <a:r>
              <a:rPr lang="it-IT" baseline="0" dirty="0" err="1" smtClean="0"/>
              <a:t>value</a:t>
            </a:r>
            <a:r>
              <a:rPr lang="it-IT" baseline="0" dirty="0" smtClean="0"/>
              <a:t> of the interstory </a:t>
            </a:r>
            <a:r>
              <a:rPr lang="it-IT" baseline="0" dirty="0" err="1" smtClean="0"/>
              <a:t>drift</a:t>
            </a:r>
            <a:r>
              <a:rPr lang="it-IT" baseline="0" dirty="0" smtClean="0"/>
              <a:t>.</a:t>
            </a:r>
          </a:p>
          <a:p>
            <a:endParaRPr lang="it-IT" dirty="0" smtClean="0"/>
          </a:p>
          <a:p>
            <a:r>
              <a:rPr lang="it-IT" dirty="0" err="1" smtClean="0"/>
              <a:t>ten</a:t>
            </a:r>
            <a:r>
              <a:rPr lang="it-IT" dirty="0" smtClean="0"/>
              <a:t> to</a:t>
            </a:r>
            <a:r>
              <a:rPr lang="it-IT" baseline="0" dirty="0" smtClean="0"/>
              <a:t> the </a:t>
            </a:r>
            <a:r>
              <a:rPr lang="it-IT" baseline="0" dirty="0" err="1" smtClean="0"/>
              <a:t>power</a:t>
            </a:r>
            <a:r>
              <a:rPr lang="it-IT" baseline="0" dirty="0" smtClean="0"/>
              <a:t> of </a:t>
            </a:r>
            <a:r>
              <a:rPr lang="it-IT" baseline="0" dirty="0" err="1" smtClean="0"/>
              <a:t>minus</a:t>
            </a:r>
            <a:r>
              <a:rPr lang="it-IT" baseline="0" dirty="0" smtClean="0"/>
              <a:t> 3</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33</a:t>
            </a:fld>
            <a:endParaRPr lang="it-IT"/>
          </a:p>
        </p:txBody>
      </p:sp>
    </p:spTree>
    <p:extLst>
      <p:ext uri="{BB962C8B-B14F-4D97-AF65-F5344CB8AC3E}">
        <p14:creationId xmlns:p14="http://schemas.microsoft.com/office/powerpoint/2010/main" val="16401661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smtClean="0"/>
              <a:t>We can summarize this</a:t>
            </a:r>
            <a:r>
              <a:rPr lang="en-GB" baseline="0" dirty="0" smtClean="0"/>
              <a:t> second part as follows:</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34</a:t>
            </a:fld>
            <a:endParaRPr lang="it-IT"/>
          </a:p>
        </p:txBody>
      </p:sp>
    </p:spTree>
    <p:extLst>
      <p:ext uri="{BB962C8B-B14F-4D97-AF65-F5344CB8AC3E}">
        <p14:creationId xmlns:p14="http://schemas.microsoft.com/office/powerpoint/2010/main" val="29677241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Let</a:t>
            </a:r>
            <a:r>
              <a:rPr lang="it-IT" dirty="0" smtClean="0"/>
              <a:t> </a:t>
            </a:r>
            <a:r>
              <a:rPr lang="it-IT" dirty="0" err="1" smtClean="0"/>
              <a:t>move</a:t>
            </a:r>
            <a:r>
              <a:rPr lang="it-IT" dirty="0" smtClean="0"/>
              <a:t> on to the </a:t>
            </a:r>
            <a:r>
              <a:rPr lang="it-IT" dirty="0" err="1" smtClean="0"/>
              <a:t>analysis</a:t>
            </a:r>
            <a:r>
              <a:rPr lang="it-IT" dirty="0" smtClean="0"/>
              <a:t> of the first</a:t>
            </a:r>
            <a:r>
              <a:rPr lang="it-IT" baseline="0" dirty="0" smtClean="0"/>
              <a:t> case </a:t>
            </a:r>
            <a:r>
              <a:rPr lang="it-IT" baseline="0" dirty="0" err="1" smtClean="0"/>
              <a:t>study</a:t>
            </a:r>
            <a:r>
              <a:rPr lang="it-IT" baseline="0" dirty="0" smtClean="0"/>
              <a:t>, </a:t>
            </a:r>
            <a:r>
              <a:rPr lang="it-IT" baseline="0" dirty="0" err="1" smtClean="0"/>
              <a:t>which</a:t>
            </a:r>
            <a:r>
              <a:rPr lang="it-IT" baseline="0" dirty="0" smtClean="0"/>
              <a:t> </a:t>
            </a:r>
            <a:r>
              <a:rPr lang="it-IT" baseline="0" dirty="0" err="1" smtClean="0"/>
              <a:t>refers</a:t>
            </a:r>
            <a:r>
              <a:rPr lang="it-IT" baseline="0" dirty="0" smtClean="0"/>
              <a:t> to Memscon </a:t>
            </a:r>
            <a:r>
              <a:rPr lang="it-IT" baseline="0" dirty="0" err="1" smtClean="0"/>
              <a:t>project</a:t>
            </a:r>
            <a:r>
              <a:rPr lang="it-IT" baseline="0" dirty="0" smtClean="0"/>
              <a:t>.</a:t>
            </a:r>
            <a:endParaRPr lang="it-IT" dirty="0" smtClean="0"/>
          </a:p>
          <a:p>
            <a:endParaRPr lang="it-IT" dirty="0" smtClean="0"/>
          </a:p>
          <a:p>
            <a:r>
              <a:rPr lang="it-IT" dirty="0" err="1" smtClean="0"/>
              <a:t>Relates</a:t>
            </a:r>
            <a:r>
              <a:rPr lang="it-IT" dirty="0" smtClean="0"/>
              <a:t> to, </a:t>
            </a:r>
            <a:r>
              <a:rPr lang="it-IT" dirty="0" err="1" smtClean="0"/>
              <a:t>refers</a:t>
            </a:r>
            <a:r>
              <a:rPr lang="it-IT" dirty="0" smtClean="0"/>
              <a:t> to,</a:t>
            </a:r>
            <a:r>
              <a:rPr lang="it-IT" baseline="0" dirty="0" smtClean="0"/>
              <a:t> </a:t>
            </a:r>
            <a:r>
              <a:rPr lang="it-IT" baseline="0" dirty="0" err="1" smtClean="0"/>
              <a:t>is</a:t>
            </a:r>
            <a:r>
              <a:rPr lang="it-IT" baseline="0" dirty="0" smtClean="0"/>
              <a:t> in relation in to</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35</a:t>
            </a:fld>
            <a:endParaRPr lang="it-IT"/>
          </a:p>
        </p:txBody>
      </p:sp>
    </p:spTree>
    <p:extLst>
      <p:ext uri="{BB962C8B-B14F-4D97-AF65-F5344CB8AC3E}">
        <p14:creationId xmlns:p14="http://schemas.microsoft.com/office/powerpoint/2010/main" val="20877210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Memscon</a:t>
            </a:r>
            <a:r>
              <a:rPr lang="it-IT" baseline="0" dirty="0" smtClean="0"/>
              <a:t> Project </a:t>
            </a:r>
            <a:r>
              <a:rPr lang="it-IT" baseline="0" dirty="0" err="1" smtClean="0"/>
              <a:t>was</a:t>
            </a:r>
            <a:r>
              <a:rPr lang="it-IT" baseline="0" dirty="0" smtClean="0"/>
              <a:t> an </a:t>
            </a:r>
            <a:r>
              <a:rPr lang="it-IT" baseline="0" dirty="0" err="1" smtClean="0"/>
              <a:t>European</a:t>
            </a:r>
            <a:r>
              <a:rPr lang="it-IT" baseline="0" dirty="0" smtClean="0"/>
              <a:t> Project </a:t>
            </a:r>
            <a:r>
              <a:rPr lang="it-IT" baseline="0" dirty="0" err="1" smtClean="0"/>
              <a:t>started</a:t>
            </a:r>
            <a:r>
              <a:rPr lang="it-IT" baseline="0" dirty="0" smtClean="0"/>
              <a:t> in 2008 and </a:t>
            </a:r>
            <a:r>
              <a:rPr lang="it-IT" baseline="0" dirty="0" err="1" smtClean="0"/>
              <a:t>concluded</a:t>
            </a:r>
            <a:r>
              <a:rPr lang="it-IT" baseline="0" dirty="0" smtClean="0"/>
              <a:t> in </a:t>
            </a:r>
            <a:r>
              <a:rPr lang="it-IT" baseline="0" dirty="0" smtClean="0"/>
              <a:t>2012…</a:t>
            </a:r>
            <a:endParaRPr lang="it-IT" baseline="0" dirty="0" smtClean="0"/>
          </a:p>
        </p:txBody>
      </p:sp>
      <p:sp>
        <p:nvSpPr>
          <p:cNvPr id="4" name="Segnaposto numero diapositiva 3"/>
          <p:cNvSpPr>
            <a:spLocks noGrp="1"/>
          </p:cNvSpPr>
          <p:nvPr>
            <p:ph type="sldNum" sz="quarter" idx="10"/>
          </p:nvPr>
        </p:nvSpPr>
        <p:spPr/>
        <p:txBody>
          <a:bodyPr/>
          <a:lstStyle/>
          <a:p>
            <a:fld id="{B70E04EC-9722-4388-9715-74B711376DC3}" type="slidenum">
              <a:rPr lang="it-IT" smtClean="0"/>
              <a:t>36</a:t>
            </a:fld>
            <a:endParaRPr lang="it-IT"/>
          </a:p>
        </p:txBody>
      </p:sp>
    </p:spTree>
    <p:extLst>
      <p:ext uri="{BB962C8B-B14F-4D97-AF65-F5344CB8AC3E}">
        <p14:creationId xmlns:p14="http://schemas.microsoft.com/office/powerpoint/2010/main" val="19403395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a:t>
            </a:r>
            <a:r>
              <a:rPr lang="it-IT" dirty="0" err="1" smtClean="0"/>
              <a:t>which</a:t>
            </a:r>
            <a:r>
              <a:rPr lang="it-IT" dirty="0" smtClean="0"/>
              <a:t> </a:t>
            </a:r>
            <a:r>
              <a:rPr lang="it-IT" dirty="0" err="1" smtClean="0"/>
              <a:t>aimed</a:t>
            </a:r>
            <a:r>
              <a:rPr lang="it-IT" baseline="0" dirty="0" smtClean="0"/>
              <a:t> </a:t>
            </a:r>
            <a:r>
              <a:rPr lang="it-IT" baseline="0" dirty="0" err="1" smtClean="0"/>
              <a:t>at</a:t>
            </a:r>
            <a:r>
              <a:rPr lang="it-IT" baseline="0" dirty="0" smtClean="0"/>
              <a:t> the </a:t>
            </a:r>
            <a:r>
              <a:rPr lang="it-IT" baseline="0" dirty="0" err="1" smtClean="0"/>
              <a:t>development</a:t>
            </a:r>
            <a:r>
              <a:rPr lang="it-IT" baseline="0" dirty="0" smtClean="0"/>
              <a:t> </a:t>
            </a:r>
            <a:r>
              <a:rPr lang="it-IT" baseline="0" dirty="0" smtClean="0"/>
              <a:t>of a </a:t>
            </a:r>
            <a:r>
              <a:rPr lang="it-IT" baseline="0" dirty="0" err="1" smtClean="0"/>
              <a:t>reliable</a:t>
            </a:r>
            <a:r>
              <a:rPr lang="it-IT" baseline="0" dirty="0" smtClean="0"/>
              <a:t> and </a:t>
            </a:r>
            <a:r>
              <a:rPr lang="it-IT" baseline="0" dirty="0" err="1" smtClean="0"/>
              <a:t>cost-effective</a:t>
            </a:r>
            <a:r>
              <a:rPr lang="it-IT" baseline="0" dirty="0" smtClean="0"/>
              <a:t> </a:t>
            </a:r>
            <a:r>
              <a:rPr lang="it-IT" baseline="0" dirty="0" err="1" smtClean="0"/>
              <a:t>monitoring</a:t>
            </a:r>
            <a:r>
              <a:rPr lang="it-IT" baseline="0" dirty="0" smtClean="0"/>
              <a:t> </a:t>
            </a:r>
            <a:r>
              <a:rPr lang="it-IT" baseline="0" dirty="0" err="1" smtClean="0"/>
              <a:t>system</a:t>
            </a:r>
            <a:r>
              <a:rPr lang="it-IT" baseline="0" dirty="0" smtClean="0"/>
              <a:t> for </a:t>
            </a:r>
            <a:r>
              <a:rPr lang="it-IT" baseline="0" dirty="0" err="1" smtClean="0"/>
              <a:t>reinforced</a:t>
            </a:r>
            <a:r>
              <a:rPr lang="it-IT" baseline="0" dirty="0" smtClean="0"/>
              <a:t> concrete </a:t>
            </a:r>
            <a:r>
              <a:rPr lang="it-IT" baseline="0" dirty="0" err="1" smtClean="0"/>
              <a:t>buildings</a:t>
            </a:r>
            <a:r>
              <a:rPr lang="it-IT" baseline="0" dirty="0" smtClean="0"/>
              <a:t> </a:t>
            </a:r>
            <a:r>
              <a:rPr lang="it-IT" baseline="0" dirty="0" err="1" smtClean="0"/>
              <a:t>fort</a:t>
            </a:r>
            <a:r>
              <a:rPr lang="it-IT" baseline="0" dirty="0" smtClean="0"/>
              <a:t> </a:t>
            </a:r>
            <a:r>
              <a:rPr lang="it-IT" baseline="0" dirty="0" err="1" smtClean="0"/>
              <a:t>their</a:t>
            </a:r>
            <a:r>
              <a:rPr lang="it-IT" baseline="0" dirty="0" smtClean="0"/>
              <a:t> </a:t>
            </a:r>
            <a:r>
              <a:rPr lang="it-IT" baseline="0" dirty="0" err="1" smtClean="0"/>
              <a:t>protection</a:t>
            </a:r>
            <a:r>
              <a:rPr lang="it-IT" baseline="0" dirty="0" smtClean="0"/>
              <a:t> </a:t>
            </a:r>
            <a:r>
              <a:rPr lang="it-IT" baseline="0" dirty="0" err="1" smtClean="0"/>
              <a:t>against</a:t>
            </a:r>
            <a:r>
              <a:rPr lang="it-IT" baseline="0" dirty="0" smtClean="0"/>
              <a:t> </a:t>
            </a:r>
            <a:r>
              <a:rPr lang="it-IT" baseline="0" dirty="0" err="1" smtClean="0"/>
              <a:t>earthquake</a:t>
            </a:r>
            <a:r>
              <a:rPr lang="it-IT" baseline="0" dirty="0" smtClean="0"/>
              <a:t> and </a:t>
            </a:r>
            <a:r>
              <a:rPr lang="it-IT" baseline="0" dirty="0" err="1" smtClean="0"/>
              <a:t>settlements</a:t>
            </a:r>
            <a:r>
              <a:rPr lang="it-IT" baseline="0" dirty="0" smtClean="0"/>
              <a:t>. </a:t>
            </a:r>
          </a:p>
          <a:p>
            <a:endParaRPr lang="it-IT" baseline="0" dirty="0" smtClean="0"/>
          </a:p>
          <a:p>
            <a:r>
              <a:rPr lang="it-IT" baseline="0" dirty="0" smtClean="0"/>
              <a:t>In </a:t>
            </a:r>
            <a:r>
              <a:rPr lang="it-IT" baseline="0" dirty="0" err="1" smtClean="0"/>
              <a:t>particular</a:t>
            </a:r>
            <a:r>
              <a:rPr lang="it-IT" baseline="0" dirty="0" smtClean="0"/>
              <a:t>, the </a:t>
            </a:r>
            <a:r>
              <a:rPr lang="it-IT" baseline="0" dirty="0" err="1" smtClean="0"/>
              <a:t>main</a:t>
            </a:r>
            <a:r>
              <a:rPr lang="it-IT" baseline="0" dirty="0" smtClean="0"/>
              <a:t> </a:t>
            </a:r>
            <a:r>
              <a:rPr lang="it-IT" baseline="0" dirty="0" err="1" smtClean="0"/>
              <a:t>objectives</a:t>
            </a:r>
            <a:r>
              <a:rPr lang="it-IT" baseline="0" dirty="0" smtClean="0"/>
              <a:t> of the </a:t>
            </a:r>
            <a:r>
              <a:rPr lang="it-IT" baseline="0" dirty="0" err="1" smtClean="0"/>
              <a:t>project</a:t>
            </a:r>
            <a:r>
              <a:rPr lang="it-IT" baseline="0" dirty="0" smtClean="0"/>
              <a:t> </a:t>
            </a:r>
            <a:r>
              <a:rPr lang="it-IT" baseline="0" dirty="0" err="1" smtClean="0"/>
              <a:t>were</a:t>
            </a:r>
            <a:r>
              <a:rPr lang="it-IT" baseline="0" dirty="0" smtClean="0"/>
              <a:t> the </a:t>
            </a:r>
            <a:r>
              <a:rPr lang="it-IT" baseline="0" dirty="0" err="1" smtClean="0"/>
              <a:t>development</a:t>
            </a:r>
            <a:r>
              <a:rPr lang="it-IT" baseline="0" dirty="0" smtClean="0"/>
              <a:t> of a wireless MEMS </a:t>
            </a:r>
            <a:r>
              <a:rPr lang="it-IT" baseline="0" dirty="0" err="1" smtClean="0"/>
              <a:t>sensor</a:t>
            </a:r>
            <a:r>
              <a:rPr lang="it-IT" baseline="0" dirty="0" smtClean="0"/>
              <a:t> network for the </a:t>
            </a:r>
            <a:r>
              <a:rPr lang="it-IT" baseline="0" dirty="0" err="1" smtClean="0"/>
              <a:t>measurement</a:t>
            </a:r>
            <a:r>
              <a:rPr lang="it-IT" baseline="0" dirty="0" smtClean="0"/>
              <a:t> of </a:t>
            </a:r>
            <a:r>
              <a:rPr lang="it-IT" baseline="0" dirty="0" err="1" smtClean="0"/>
              <a:t>strain</a:t>
            </a:r>
            <a:r>
              <a:rPr lang="it-IT" baseline="0" dirty="0" smtClean="0"/>
              <a:t> and </a:t>
            </a:r>
            <a:r>
              <a:rPr lang="it-IT" baseline="0" dirty="0" err="1" smtClean="0"/>
              <a:t>acceleration</a:t>
            </a:r>
            <a:r>
              <a:rPr lang="it-IT" baseline="0" dirty="0" smtClean="0"/>
              <a:t>, and the </a:t>
            </a:r>
            <a:r>
              <a:rPr lang="it-IT" baseline="0" dirty="0" err="1" smtClean="0"/>
              <a:t>development</a:t>
            </a:r>
            <a:r>
              <a:rPr lang="it-IT" baseline="0" dirty="0" smtClean="0"/>
              <a:t> of a </a:t>
            </a:r>
            <a:r>
              <a:rPr lang="it-IT" baseline="0" dirty="0" err="1" smtClean="0"/>
              <a:t>Decision</a:t>
            </a:r>
            <a:r>
              <a:rPr lang="it-IT" baseline="0" dirty="0" smtClean="0"/>
              <a:t> </a:t>
            </a:r>
            <a:r>
              <a:rPr lang="it-IT" baseline="0" dirty="0" err="1" smtClean="0"/>
              <a:t>Support</a:t>
            </a:r>
            <a:r>
              <a:rPr lang="it-IT" baseline="0" dirty="0" smtClean="0"/>
              <a:t> System for </a:t>
            </a:r>
            <a:r>
              <a:rPr lang="it-IT" baseline="0" dirty="0" err="1" smtClean="0"/>
              <a:t>structural</a:t>
            </a:r>
            <a:r>
              <a:rPr lang="it-IT" baseline="0" dirty="0" smtClean="0"/>
              <a:t> </a:t>
            </a:r>
            <a:r>
              <a:rPr lang="it-IT" baseline="0" dirty="0" err="1" smtClean="0"/>
              <a:t>condition</a:t>
            </a:r>
            <a:r>
              <a:rPr lang="it-IT" baseline="0" dirty="0" smtClean="0"/>
              <a:t> </a:t>
            </a:r>
            <a:r>
              <a:rPr lang="it-IT" baseline="0" dirty="0" err="1" smtClean="0"/>
              <a:t>assessment</a:t>
            </a:r>
            <a:r>
              <a:rPr lang="it-IT" baseline="0" dirty="0" smtClean="0"/>
              <a:t> and </a:t>
            </a:r>
            <a:r>
              <a:rPr lang="it-IT" baseline="0" dirty="0" err="1" smtClean="0"/>
              <a:t>maintenance</a:t>
            </a:r>
            <a:r>
              <a:rPr lang="it-IT" baseline="0" dirty="0" smtClean="0"/>
              <a:t> planning.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37</a:t>
            </a:fld>
            <a:endParaRPr lang="it-IT"/>
          </a:p>
        </p:txBody>
      </p:sp>
    </p:spTree>
    <p:extLst>
      <p:ext uri="{BB962C8B-B14F-4D97-AF65-F5344CB8AC3E}">
        <p14:creationId xmlns:p14="http://schemas.microsoft.com/office/powerpoint/2010/main" val="29934299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 </a:t>
            </a:r>
            <a:r>
              <a:rPr lang="it-IT" dirty="0" err="1" smtClean="0"/>
              <a:t>system</a:t>
            </a:r>
            <a:r>
              <a:rPr lang="it-IT" baseline="0" dirty="0" smtClean="0"/>
              <a:t> </a:t>
            </a:r>
            <a:r>
              <a:rPr lang="it-IT" baseline="0" dirty="0" err="1" smtClean="0"/>
              <a:t>includes</a:t>
            </a:r>
            <a:r>
              <a:rPr lang="it-IT" baseline="0" dirty="0" smtClean="0"/>
              <a:t> a wireless network of </a:t>
            </a:r>
            <a:r>
              <a:rPr lang="it-IT" baseline="0" dirty="0" err="1" smtClean="0"/>
              <a:t>acceleration</a:t>
            </a:r>
            <a:r>
              <a:rPr lang="it-IT" baseline="0" dirty="0" smtClean="0"/>
              <a:t> and </a:t>
            </a:r>
            <a:r>
              <a:rPr lang="it-IT" baseline="0" dirty="0" err="1" smtClean="0"/>
              <a:t>strain</a:t>
            </a:r>
            <a:r>
              <a:rPr lang="it-IT" baseline="0" dirty="0" smtClean="0"/>
              <a:t> </a:t>
            </a:r>
            <a:r>
              <a:rPr lang="it-IT" baseline="0" dirty="0" err="1" smtClean="0"/>
              <a:t>sensors</a:t>
            </a:r>
            <a:r>
              <a:rPr lang="it-IT" baseline="0" dirty="0" smtClean="0"/>
              <a:t>, a base station and a remote data </a:t>
            </a:r>
            <a:r>
              <a:rPr lang="it-IT" baseline="0" dirty="0" err="1" smtClean="0"/>
              <a:t>interpreter</a:t>
            </a:r>
            <a:r>
              <a:rPr lang="it-IT" baseline="0" dirty="0" smtClean="0"/>
              <a:t>.</a:t>
            </a:r>
          </a:p>
          <a:p>
            <a:r>
              <a:rPr lang="it-IT" baseline="0" dirty="0" err="1" smtClean="0"/>
              <a:t>Strain</a:t>
            </a:r>
            <a:r>
              <a:rPr lang="it-IT" baseline="0" dirty="0" smtClean="0"/>
              <a:t> </a:t>
            </a:r>
            <a:r>
              <a:rPr lang="it-IT" baseline="0" dirty="0" err="1" smtClean="0"/>
              <a:t>sensors</a:t>
            </a:r>
            <a:r>
              <a:rPr lang="it-IT" baseline="0" dirty="0" smtClean="0"/>
              <a:t> are </a:t>
            </a:r>
            <a:r>
              <a:rPr lang="it-IT" baseline="0" dirty="0" err="1" smtClean="0"/>
              <a:t>placed</a:t>
            </a:r>
            <a:r>
              <a:rPr lang="it-IT" baseline="0" dirty="0" smtClean="0"/>
              <a:t> </a:t>
            </a:r>
            <a:r>
              <a:rPr lang="it-IT" baseline="0" dirty="0" err="1" smtClean="0"/>
              <a:t>at</a:t>
            </a:r>
            <a:r>
              <a:rPr lang="it-IT" baseline="0" dirty="0" smtClean="0"/>
              <a:t> the </a:t>
            </a:r>
            <a:r>
              <a:rPr lang="it-IT" baseline="0" dirty="0" err="1" smtClean="0"/>
              <a:t>interface</a:t>
            </a:r>
            <a:r>
              <a:rPr lang="it-IT" baseline="0" dirty="0" smtClean="0"/>
              <a:t> </a:t>
            </a:r>
            <a:r>
              <a:rPr lang="it-IT" baseline="0" dirty="0" err="1" smtClean="0"/>
              <a:t>between</a:t>
            </a:r>
            <a:r>
              <a:rPr lang="it-IT" baseline="0" dirty="0" smtClean="0"/>
              <a:t> </a:t>
            </a:r>
            <a:r>
              <a:rPr lang="it-IT" baseline="0" dirty="0" err="1" smtClean="0"/>
              <a:t>columns</a:t>
            </a:r>
            <a:r>
              <a:rPr lang="it-IT" baseline="0" dirty="0" smtClean="0"/>
              <a:t> and </a:t>
            </a:r>
            <a:r>
              <a:rPr lang="it-IT" baseline="0" dirty="0" err="1" smtClean="0"/>
              <a:t>foundations</a:t>
            </a:r>
            <a:r>
              <a:rPr lang="it-IT" baseline="0" dirty="0" smtClean="0"/>
              <a:t>, in </a:t>
            </a:r>
            <a:r>
              <a:rPr lang="it-IT" baseline="0" dirty="0" err="1" smtClean="0"/>
              <a:t>order</a:t>
            </a:r>
            <a:r>
              <a:rPr lang="it-IT" baseline="0" dirty="0" smtClean="0"/>
              <a:t> to estimate </a:t>
            </a:r>
            <a:r>
              <a:rPr lang="it-IT" baseline="0" dirty="0" err="1" smtClean="0"/>
              <a:t>vertical</a:t>
            </a:r>
            <a:r>
              <a:rPr lang="it-IT" baseline="0" dirty="0" smtClean="0"/>
              <a:t> </a:t>
            </a:r>
            <a:r>
              <a:rPr lang="it-IT" baseline="0" dirty="0" err="1" smtClean="0"/>
              <a:t>load</a:t>
            </a:r>
            <a:r>
              <a:rPr lang="it-IT" baseline="0" dirty="0" smtClean="0"/>
              <a:t> in </a:t>
            </a:r>
            <a:r>
              <a:rPr lang="it-IT" baseline="0" dirty="0" err="1" smtClean="0"/>
              <a:t>columns</a:t>
            </a:r>
            <a:r>
              <a:rPr lang="it-IT" baseline="0" dirty="0" smtClean="0"/>
              <a:t>. </a:t>
            </a:r>
          </a:p>
          <a:p>
            <a:r>
              <a:rPr lang="it-IT" baseline="0" dirty="0" err="1" smtClean="0"/>
              <a:t>Accelerometers</a:t>
            </a:r>
            <a:r>
              <a:rPr lang="it-IT" baseline="0" dirty="0" smtClean="0"/>
              <a:t> are </a:t>
            </a:r>
            <a:r>
              <a:rPr lang="it-IT" baseline="0" dirty="0" err="1" smtClean="0"/>
              <a:t>instead</a:t>
            </a:r>
            <a:r>
              <a:rPr lang="it-IT" baseline="0" dirty="0" smtClean="0"/>
              <a:t> </a:t>
            </a:r>
            <a:r>
              <a:rPr lang="it-IT" baseline="0" dirty="0" err="1" smtClean="0"/>
              <a:t>placed</a:t>
            </a:r>
            <a:r>
              <a:rPr lang="it-IT" baseline="0" dirty="0" smtClean="0"/>
              <a:t> </a:t>
            </a:r>
            <a:r>
              <a:rPr lang="it-IT" baseline="0" dirty="0" err="1" smtClean="0"/>
              <a:t>at</a:t>
            </a:r>
            <a:r>
              <a:rPr lang="it-IT" baseline="0" dirty="0" smtClean="0"/>
              <a:t> </a:t>
            </a:r>
            <a:r>
              <a:rPr lang="it-IT" baseline="0" dirty="0" err="1" smtClean="0"/>
              <a:t>each</a:t>
            </a:r>
            <a:r>
              <a:rPr lang="it-IT" baseline="0" dirty="0" smtClean="0"/>
              <a:t> </a:t>
            </a:r>
            <a:r>
              <a:rPr lang="it-IT" baseline="0" dirty="0" err="1" smtClean="0"/>
              <a:t>floor</a:t>
            </a:r>
            <a:r>
              <a:rPr lang="it-IT" baseline="0" dirty="0" smtClean="0"/>
              <a:t> of the building so in the </a:t>
            </a:r>
            <a:r>
              <a:rPr lang="it-IT" baseline="0" dirty="0" err="1" smtClean="0"/>
              <a:t>same</a:t>
            </a:r>
            <a:r>
              <a:rPr lang="it-IT" baseline="0" dirty="0" smtClean="0"/>
              <a:t> </a:t>
            </a:r>
            <a:r>
              <a:rPr lang="it-IT" baseline="0" dirty="0" err="1" smtClean="0"/>
              <a:t>locations</a:t>
            </a:r>
            <a:r>
              <a:rPr lang="it-IT" baseline="0" dirty="0" smtClean="0"/>
              <a:t> </a:t>
            </a:r>
            <a:r>
              <a:rPr lang="it-IT" baseline="0" dirty="0" err="1" smtClean="0"/>
              <a:t>as</a:t>
            </a:r>
            <a:r>
              <a:rPr lang="it-IT" baseline="0" dirty="0" smtClean="0"/>
              <a:t> in the </a:t>
            </a:r>
            <a:r>
              <a:rPr lang="it-IT" baseline="0" dirty="0" err="1" smtClean="0"/>
              <a:t>previous</a:t>
            </a:r>
            <a:r>
              <a:rPr lang="it-IT" baseline="0" dirty="0" smtClean="0"/>
              <a:t> part of the </a:t>
            </a:r>
            <a:r>
              <a:rPr lang="it-IT" baseline="0" dirty="0" err="1" smtClean="0"/>
              <a:t>discussion</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38</a:t>
            </a:fld>
            <a:endParaRPr lang="it-IT"/>
          </a:p>
        </p:txBody>
      </p:sp>
    </p:spTree>
    <p:extLst>
      <p:ext uri="{BB962C8B-B14F-4D97-AF65-F5344CB8AC3E}">
        <p14:creationId xmlns:p14="http://schemas.microsoft.com/office/powerpoint/2010/main" val="39790150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Here are some </a:t>
            </a:r>
            <a:r>
              <a:rPr lang="it-IT" dirty="0" err="1" smtClean="0"/>
              <a:t>specifications</a:t>
            </a:r>
            <a:r>
              <a:rPr lang="it-IT" baseline="0" dirty="0" smtClean="0"/>
              <a:t> of the Memscon wireless </a:t>
            </a:r>
            <a:r>
              <a:rPr lang="it-IT" baseline="0" dirty="0" err="1" smtClean="0"/>
              <a:t>accelerometer</a:t>
            </a:r>
            <a:r>
              <a:rPr lang="it-IT" baseline="0" dirty="0" smtClean="0"/>
              <a:t>. The Memscon </a:t>
            </a:r>
            <a:r>
              <a:rPr lang="it-IT" baseline="0" dirty="0" err="1" smtClean="0"/>
              <a:t>Accelerometer</a:t>
            </a:r>
            <a:r>
              <a:rPr lang="it-IT" baseline="0" dirty="0" smtClean="0"/>
              <a:t> </a:t>
            </a:r>
            <a:r>
              <a:rPr lang="it-IT" baseline="0" dirty="0" err="1" smtClean="0"/>
              <a:t>is</a:t>
            </a:r>
            <a:r>
              <a:rPr lang="it-IT" baseline="0" dirty="0" smtClean="0"/>
              <a:t> a </a:t>
            </a:r>
            <a:r>
              <a:rPr lang="it-IT" baseline="0" dirty="0" err="1" smtClean="0"/>
              <a:t>triaxial</a:t>
            </a:r>
            <a:r>
              <a:rPr lang="it-IT" baseline="0" dirty="0" smtClean="0"/>
              <a:t> MEMS capacitive </a:t>
            </a:r>
            <a:r>
              <a:rPr lang="it-IT" baseline="0" dirty="0" err="1" smtClean="0"/>
              <a:t>accelerometer</a:t>
            </a:r>
            <a:r>
              <a:rPr lang="it-IT" baseline="0" dirty="0" smtClean="0"/>
              <a:t> </a:t>
            </a:r>
            <a:r>
              <a:rPr lang="it-IT" baseline="0" dirty="0" err="1" smtClean="0"/>
              <a:t>specifically</a:t>
            </a:r>
            <a:r>
              <a:rPr lang="it-IT" baseline="0" dirty="0" smtClean="0"/>
              <a:t> </a:t>
            </a:r>
            <a:r>
              <a:rPr lang="it-IT" baseline="0" dirty="0" err="1" smtClean="0"/>
              <a:t>designed</a:t>
            </a:r>
            <a:r>
              <a:rPr lang="it-IT" baseline="0" dirty="0" smtClean="0"/>
              <a:t> for the </a:t>
            </a:r>
            <a:r>
              <a:rPr lang="it-IT" baseline="0" dirty="0" err="1" smtClean="0"/>
              <a:t>application</a:t>
            </a:r>
            <a:r>
              <a:rPr lang="it-IT" baseline="0" dirty="0" smtClean="0"/>
              <a:t>. </a:t>
            </a:r>
            <a:r>
              <a:rPr lang="it-IT" baseline="0" dirty="0" err="1" smtClean="0"/>
              <a:t>Its</a:t>
            </a:r>
            <a:r>
              <a:rPr lang="it-IT" baseline="0" dirty="0" smtClean="0"/>
              <a:t> </a:t>
            </a:r>
            <a:r>
              <a:rPr lang="it-IT" baseline="0" dirty="0" err="1" smtClean="0"/>
              <a:t>main</a:t>
            </a:r>
            <a:r>
              <a:rPr lang="it-IT" baseline="0" dirty="0" smtClean="0"/>
              <a:t> </a:t>
            </a:r>
            <a:r>
              <a:rPr lang="it-IT" baseline="0" dirty="0" err="1" smtClean="0"/>
              <a:t>features</a:t>
            </a:r>
            <a:r>
              <a:rPr lang="it-IT" baseline="0" dirty="0" smtClean="0"/>
              <a:t> are 2 </a:t>
            </a:r>
            <a:r>
              <a:rPr lang="it-IT" baseline="0" dirty="0" err="1" smtClean="0"/>
              <a:t>hundreds</a:t>
            </a:r>
            <a:r>
              <a:rPr lang="it-IT" baseline="0" dirty="0" smtClean="0"/>
              <a:t> </a:t>
            </a:r>
            <a:r>
              <a:rPr lang="it-IT" baseline="0" dirty="0" err="1" smtClean="0"/>
              <a:t>sampling</a:t>
            </a:r>
            <a:r>
              <a:rPr lang="it-IT" baseline="0" dirty="0" smtClean="0"/>
              <a:t> rate, </a:t>
            </a:r>
            <a:r>
              <a:rPr lang="it-IT" baseline="0" dirty="0" err="1" smtClean="0"/>
              <a:t>sixtiin</a:t>
            </a:r>
            <a:r>
              <a:rPr lang="it-IT" baseline="0" dirty="0" smtClean="0"/>
              <a:t> bit </a:t>
            </a:r>
            <a:r>
              <a:rPr lang="it-IT" baseline="0" dirty="0" err="1" smtClean="0"/>
              <a:t>resolution</a:t>
            </a:r>
            <a:r>
              <a:rPr lang="it-IT" baseline="0" dirty="0" smtClean="0"/>
              <a:t>, </a:t>
            </a:r>
            <a:r>
              <a:rPr lang="it-IT" baseline="0" dirty="0" err="1" smtClean="0"/>
              <a:t>range</a:t>
            </a:r>
            <a:r>
              <a:rPr lang="it-IT" baseline="0" dirty="0" smtClean="0"/>
              <a:t> </a:t>
            </a:r>
            <a:r>
              <a:rPr lang="it-IT" baseline="0" dirty="0" err="1" smtClean="0"/>
              <a:t>between</a:t>
            </a:r>
            <a:r>
              <a:rPr lang="it-IT" baseline="0" dirty="0" smtClean="0"/>
              <a:t> </a:t>
            </a:r>
            <a:r>
              <a:rPr lang="it-IT" baseline="0" dirty="0" err="1" smtClean="0"/>
              <a:t>minus</a:t>
            </a:r>
            <a:r>
              <a:rPr lang="it-IT" baseline="0" dirty="0" smtClean="0"/>
              <a:t> 2g and plus 2g and </a:t>
            </a:r>
            <a:r>
              <a:rPr lang="it-IT" baseline="0" dirty="0" err="1" smtClean="0"/>
              <a:t>sensitivity</a:t>
            </a:r>
            <a:r>
              <a:rPr lang="it-IT" baseline="0" dirty="0" smtClean="0"/>
              <a:t> </a:t>
            </a:r>
            <a:r>
              <a:rPr lang="it-IT" baseline="0" dirty="0" err="1" smtClean="0"/>
              <a:t>between</a:t>
            </a:r>
            <a:r>
              <a:rPr lang="it-IT" baseline="0" dirty="0" smtClean="0"/>
              <a:t> 1 </a:t>
            </a:r>
            <a:r>
              <a:rPr lang="it-IT" baseline="0" dirty="0" err="1" smtClean="0"/>
              <a:t>hundred</a:t>
            </a:r>
            <a:r>
              <a:rPr lang="it-IT" baseline="0" dirty="0" smtClean="0"/>
              <a:t> and </a:t>
            </a:r>
            <a:r>
              <a:rPr lang="it-IT" baseline="0" dirty="0" err="1" smtClean="0"/>
              <a:t>seventy</a:t>
            </a:r>
            <a:r>
              <a:rPr lang="it-IT" baseline="0" dirty="0" smtClean="0"/>
              <a:t> and 3 </a:t>
            </a:r>
            <a:r>
              <a:rPr lang="it-IT" baseline="0" dirty="0" err="1" smtClean="0"/>
              <a:t>hundreds</a:t>
            </a:r>
            <a:r>
              <a:rPr lang="it-IT" baseline="0" dirty="0" smtClean="0"/>
              <a:t> millivolt over g. </a:t>
            </a:r>
          </a:p>
          <a:p>
            <a:endParaRPr lang="it-IT" baseline="0" dirty="0" smtClean="0"/>
          </a:p>
          <a:p>
            <a:r>
              <a:rPr lang="it-IT" baseline="0" dirty="0" smtClean="0"/>
              <a:t>In the packaging </a:t>
            </a:r>
            <a:r>
              <a:rPr lang="it-IT" baseline="0" dirty="0" err="1" smtClean="0"/>
              <a:t>we</a:t>
            </a:r>
            <a:r>
              <a:rPr lang="it-IT" baseline="0" dirty="0" smtClean="0"/>
              <a:t> can </a:t>
            </a:r>
            <a:r>
              <a:rPr lang="it-IT" baseline="0" dirty="0" err="1" smtClean="0"/>
              <a:t>identify</a:t>
            </a:r>
            <a:r>
              <a:rPr lang="it-IT" baseline="0" dirty="0" smtClean="0"/>
              <a:t> the MEMS </a:t>
            </a:r>
            <a:r>
              <a:rPr lang="it-IT" baseline="0" dirty="0" err="1" smtClean="0"/>
              <a:t>sensor</a:t>
            </a:r>
            <a:r>
              <a:rPr lang="it-IT" baseline="0" dirty="0" smtClean="0"/>
              <a:t>, the </a:t>
            </a:r>
            <a:r>
              <a:rPr lang="it-IT" baseline="0" dirty="0" err="1" smtClean="0"/>
              <a:t>microprocessor</a:t>
            </a:r>
            <a:r>
              <a:rPr lang="it-IT" baseline="0" dirty="0" smtClean="0"/>
              <a:t>, the </a:t>
            </a:r>
            <a:r>
              <a:rPr lang="it-IT" baseline="0" dirty="0" err="1" smtClean="0"/>
              <a:t>memory</a:t>
            </a:r>
            <a:r>
              <a:rPr lang="it-IT" baseline="0" dirty="0" smtClean="0"/>
              <a:t>, the </a:t>
            </a:r>
            <a:r>
              <a:rPr lang="it-IT" baseline="0" dirty="0" err="1" smtClean="0"/>
              <a:t>lithium</a:t>
            </a:r>
            <a:r>
              <a:rPr lang="it-IT" baseline="0" dirty="0" smtClean="0"/>
              <a:t> </a:t>
            </a:r>
            <a:r>
              <a:rPr lang="it-IT" baseline="0" dirty="0" err="1" smtClean="0"/>
              <a:t>battery</a:t>
            </a:r>
            <a:r>
              <a:rPr lang="it-IT" baseline="0" dirty="0" smtClean="0"/>
              <a:t> and the antenna.</a:t>
            </a:r>
          </a:p>
          <a:p>
            <a:endParaRPr lang="it-IT" baseline="0" dirty="0" smtClean="0"/>
          </a:p>
          <a:p>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39</a:t>
            </a:fld>
            <a:endParaRPr lang="it-IT"/>
          </a:p>
        </p:txBody>
      </p:sp>
    </p:spTree>
    <p:extLst>
      <p:ext uri="{BB962C8B-B14F-4D97-AF65-F5344CB8AC3E}">
        <p14:creationId xmlns:p14="http://schemas.microsoft.com/office/powerpoint/2010/main" val="261437397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Using Memscon </a:t>
            </a:r>
            <a:r>
              <a:rPr lang="it-IT" dirty="0" err="1" smtClean="0"/>
              <a:t>system</a:t>
            </a:r>
            <a:r>
              <a:rPr lang="it-IT" dirty="0" smtClean="0"/>
              <a:t> </a:t>
            </a:r>
            <a:r>
              <a:rPr lang="it-IT" dirty="0" err="1" smtClean="0"/>
              <a:t>we</a:t>
            </a:r>
            <a:r>
              <a:rPr lang="it-IT" dirty="0" smtClean="0"/>
              <a:t> can </a:t>
            </a:r>
            <a:r>
              <a:rPr lang="it-IT" dirty="0" err="1" smtClean="0"/>
              <a:t>choose</a:t>
            </a:r>
            <a:r>
              <a:rPr lang="it-IT" dirty="0" smtClean="0"/>
              <a:t> </a:t>
            </a:r>
            <a:r>
              <a:rPr lang="it-IT" dirty="0" err="1" smtClean="0"/>
              <a:t>two</a:t>
            </a:r>
            <a:r>
              <a:rPr lang="it-IT" dirty="0" smtClean="0"/>
              <a:t> </a:t>
            </a:r>
            <a:r>
              <a:rPr lang="it-IT" dirty="0" err="1" smtClean="0"/>
              <a:t>possible</a:t>
            </a:r>
            <a:r>
              <a:rPr lang="it-IT" dirty="0" smtClean="0"/>
              <a:t> state </a:t>
            </a:r>
            <a:r>
              <a:rPr lang="it-IT" dirty="0" err="1" smtClean="0"/>
              <a:t>variables</a:t>
            </a:r>
            <a:r>
              <a:rPr lang="it-IT" dirty="0" smtClean="0"/>
              <a:t> for </a:t>
            </a:r>
            <a:r>
              <a:rPr lang="it-IT" dirty="0" err="1" smtClean="0"/>
              <a:t>after-earthquake</a:t>
            </a:r>
            <a:r>
              <a:rPr lang="it-IT" dirty="0" smtClean="0"/>
              <a:t> </a:t>
            </a:r>
            <a:r>
              <a:rPr lang="it-IT" dirty="0" err="1" smtClean="0"/>
              <a:t>damage</a:t>
            </a:r>
            <a:r>
              <a:rPr lang="it-IT" dirty="0" smtClean="0"/>
              <a:t> </a:t>
            </a:r>
            <a:r>
              <a:rPr lang="it-IT" dirty="0" err="1" smtClean="0"/>
              <a:t>evaluation</a:t>
            </a:r>
            <a:r>
              <a:rPr lang="it-IT" dirty="0" smtClean="0"/>
              <a:t>. </a:t>
            </a:r>
            <a:endParaRPr lang="it-IT" dirty="0" smtClean="0"/>
          </a:p>
          <a:p>
            <a:r>
              <a:rPr lang="it-IT" dirty="0" smtClean="0"/>
              <a:t>The</a:t>
            </a:r>
            <a:r>
              <a:rPr lang="it-IT" baseline="0" dirty="0" smtClean="0"/>
              <a:t> </a:t>
            </a:r>
            <a:r>
              <a:rPr lang="it-IT" baseline="0" dirty="0" smtClean="0"/>
              <a:t>first </a:t>
            </a:r>
            <a:r>
              <a:rPr lang="it-IT" baseline="0" dirty="0" err="1" smtClean="0"/>
              <a:t>is</a:t>
            </a:r>
            <a:r>
              <a:rPr lang="it-IT" baseline="0" dirty="0" smtClean="0"/>
              <a:t> Interstory </a:t>
            </a:r>
            <a:r>
              <a:rPr lang="it-IT" baseline="0" dirty="0" err="1" smtClean="0"/>
              <a:t>Drift</a:t>
            </a:r>
            <a:r>
              <a:rPr lang="it-IT" baseline="0" dirty="0" smtClean="0"/>
              <a:t> Ratio and in </a:t>
            </a:r>
            <a:r>
              <a:rPr lang="it-IT" baseline="0" dirty="0" err="1" smtClean="0"/>
              <a:t>this</a:t>
            </a:r>
            <a:r>
              <a:rPr lang="it-IT" baseline="0" dirty="0" smtClean="0"/>
              <a:t> case the model </a:t>
            </a:r>
            <a:r>
              <a:rPr lang="it-IT" baseline="0" dirty="0" err="1" smtClean="0"/>
              <a:t>linking</a:t>
            </a:r>
            <a:r>
              <a:rPr lang="it-IT" baseline="0" dirty="0" smtClean="0"/>
              <a:t> the </a:t>
            </a:r>
            <a:r>
              <a:rPr lang="it-IT" baseline="0" dirty="0" err="1" smtClean="0"/>
              <a:t>observation</a:t>
            </a:r>
            <a:r>
              <a:rPr lang="it-IT" baseline="0" dirty="0" smtClean="0"/>
              <a:t> of </a:t>
            </a:r>
            <a:r>
              <a:rPr lang="it-IT" baseline="0" dirty="0" err="1" smtClean="0"/>
              <a:t>accelerations</a:t>
            </a:r>
            <a:r>
              <a:rPr lang="it-IT" baseline="0" dirty="0" smtClean="0"/>
              <a:t> and the state </a:t>
            </a:r>
            <a:r>
              <a:rPr lang="it-IT" baseline="0" dirty="0" err="1" smtClean="0"/>
              <a:t>variable</a:t>
            </a:r>
            <a:r>
              <a:rPr lang="it-IT" baseline="0" dirty="0" smtClean="0"/>
              <a:t> </a:t>
            </a:r>
            <a:r>
              <a:rPr lang="it-IT" baseline="0" dirty="0" err="1" smtClean="0"/>
              <a:t>is</a:t>
            </a:r>
            <a:r>
              <a:rPr lang="it-IT" baseline="0" dirty="0" smtClean="0"/>
              <a:t> </a:t>
            </a:r>
            <a:r>
              <a:rPr lang="it-IT" baseline="0" dirty="0" err="1" smtClean="0"/>
              <a:t>always</a:t>
            </a:r>
            <a:r>
              <a:rPr lang="it-IT" baseline="0" dirty="0" smtClean="0"/>
              <a:t> the </a:t>
            </a:r>
            <a:r>
              <a:rPr lang="it-IT" baseline="0" dirty="0" err="1" smtClean="0"/>
              <a:t>same</a:t>
            </a:r>
            <a:r>
              <a:rPr lang="it-IT" baseline="0" dirty="0" smtClean="0"/>
              <a:t>. </a:t>
            </a:r>
            <a:endParaRPr lang="it-IT" baseline="0" dirty="0" smtClean="0"/>
          </a:p>
          <a:p>
            <a:r>
              <a:rPr lang="it-IT" baseline="0" dirty="0" smtClean="0"/>
              <a:t>The </a:t>
            </a:r>
            <a:r>
              <a:rPr lang="it-IT" baseline="0" dirty="0" err="1" smtClean="0"/>
              <a:t>second</a:t>
            </a:r>
            <a:r>
              <a:rPr lang="it-IT" baseline="0" dirty="0" smtClean="0"/>
              <a:t> </a:t>
            </a:r>
            <a:r>
              <a:rPr lang="it-IT" baseline="0" dirty="0" err="1" smtClean="0"/>
              <a:t>is</a:t>
            </a:r>
            <a:r>
              <a:rPr lang="it-IT" baseline="0" dirty="0" smtClean="0"/>
              <a:t> the Park &amp; </a:t>
            </a:r>
            <a:r>
              <a:rPr lang="it-IT" baseline="0" dirty="0" err="1" smtClean="0"/>
              <a:t>Ang</a:t>
            </a:r>
            <a:r>
              <a:rPr lang="it-IT" baseline="0" dirty="0" smtClean="0"/>
              <a:t> </a:t>
            </a:r>
            <a:r>
              <a:rPr lang="it-IT" baseline="0" dirty="0" err="1" smtClean="0"/>
              <a:t>damage</a:t>
            </a:r>
            <a:r>
              <a:rPr lang="it-IT" baseline="0" dirty="0" smtClean="0"/>
              <a:t> </a:t>
            </a:r>
            <a:r>
              <a:rPr lang="it-IT" baseline="0" dirty="0" err="1" smtClean="0"/>
              <a:t>index</a:t>
            </a:r>
            <a:r>
              <a:rPr lang="it-IT" baseline="0" dirty="0" smtClean="0"/>
              <a:t>, </a:t>
            </a:r>
            <a:r>
              <a:rPr lang="it-IT" baseline="0" dirty="0" err="1" smtClean="0"/>
              <a:t>which</a:t>
            </a:r>
            <a:r>
              <a:rPr lang="it-IT" baseline="0" dirty="0" smtClean="0"/>
              <a:t> </a:t>
            </a:r>
            <a:r>
              <a:rPr lang="it-IT" baseline="0" dirty="0" err="1" smtClean="0"/>
              <a:t>takes</a:t>
            </a:r>
            <a:r>
              <a:rPr lang="it-IT" baseline="0" dirty="0" smtClean="0"/>
              <a:t> </a:t>
            </a:r>
            <a:r>
              <a:rPr lang="it-IT" baseline="0" dirty="0" err="1" smtClean="0"/>
              <a:t>into</a:t>
            </a:r>
            <a:r>
              <a:rPr lang="it-IT" baseline="0" dirty="0" smtClean="0"/>
              <a:t> account </a:t>
            </a:r>
            <a:r>
              <a:rPr lang="it-IT" baseline="0" dirty="0" err="1" smtClean="0"/>
              <a:t>not</a:t>
            </a:r>
            <a:r>
              <a:rPr lang="it-IT" baseline="0" dirty="0" smtClean="0"/>
              <a:t> </a:t>
            </a:r>
            <a:r>
              <a:rPr lang="it-IT" baseline="0" dirty="0" err="1" smtClean="0"/>
              <a:t>only</a:t>
            </a:r>
            <a:r>
              <a:rPr lang="it-IT" baseline="0" dirty="0" smtClean="0"/>
              <a:t> the maximum </a:t>
            </a:r>
            <a:r>
              <a:rPr lang="it-IT" baseline="0" dirty="0" err="1" smtClean="0"/>
              <a:t>ductility</a:t>
            </a:r>
            <a:r>
              <a:rPr lang="it-IT" baseline="0" dirty="0" smtClean="0"/>
              <a:t> </a:t>
            </a:r>
            <a:r>
              <a:rPr lang="it-IT" baseline="0" dirty="0" err="1" smtClean="0"/>
              <a:t>demand</a:t>
            </a:r>
            <a:r>
              <a:rPr lang="it-IT" baseline="0" dirty="0" smtClean="0"/>
              <a:t>, </a:t>
            </a:r>
            <a:r>
              <a:rPr lang="it-IT" baseline="0" dirty="0" err="1" smtClean="0"/>
              <a:t>but</a:t>
            </a:r>
            <a:r>
              <a:rPr lang="it-IT" baseline="0" dirty="0" smtClean="0"/>
              <a:t> </a:t>
            </a:r>
            <a:r>
              <a:rPr lang="it-IT" baseline="0" dirty="0" err="1" smtClean="0"/>
              <a:t>also</a:t>
            </a:r>
            <a:r>
              <a:rPr lang="it-IT" baseline="0" dirty="0" smtClean="0"/>
              <a:t> the </a:t>
            </a:r>
            <a:r>
              <a:rPr lang="it-IT" baseline="0" dirty="0" err="1" smtClean="0"/>
              <a:t>contribution</a:t>
            </a:r>
            <a:r>
              <a:rPr lang="it-IT" baseline="0" dirty="0" smtClean="0"/>
              <a:t> of </a:t>
            </a:r>
            <a:r>
              <a:rPr lang="it-IT" baseline="0" dirty="0" err="1" smtClean="0"/>
              <a:t>energy</a:t>
            </a:r>
            <a:r>
              <a:rPr lang="it-IT" baseline="0" dirty="0" smtClean="0"/>
              <a:t> </a:t>
            </a:r>
            <a:r>
              <a:rPr lang="it-IT" baseline="0" dirty="0" err="1" smtClean="0"/>
              <a:t>dissipation</a:t>
            </a:r>
            <a:r>
              <a:rPr lang="it-IT" baseline="0" dirty="0" smtClean="0"/>
              <a:t>. In </a:t>
            </a:r>
            <a:r>
              <a:rPr lang="it-IT" baseline="0" dirty="0" err="1" smtClean="0"/>
              <a:t>this</a:t>
            </a:r>
            <a:r>
              <a:rPr lang="it-IT" baseline="0" dirty="0" smtClean="0"/>
              <a:t> case the model </a:t>
            </a:r>
            <a:r>
              <a:rPr lang="it-IT" baseline="0" dirty="0" err="1" smtClean="0"/>
              <a:t>is</a:t>
            </a:r>
            <a:r>
              <a:rPr lang="it-IT" baseline="0" dirty="0" smtClean="0"/>
              <a:t> the </a:t>
            </a:r>
            <a:r>
              <a:rPr lang="it-IT" baseline="0" dirty="0" err="1" smtClean="0"/>
              <a:t>same</a:t>
            </a:r>
            <a:r>
              <a:rPr lang="it-IT" baseline="0" dirty="0" smtClean="0"/>
              <a:t> up to the </a:t>
            </a:r>
            <a:r>
              <a:rPr lang="it-IT" baseline="0" dirty="0" err="1" smtClean="0"/>
              <a:t>calculation</a:t>
            </a:r>
            <a:r>
              <a:rPr lang="it-IT" baseline="0" dirty="0" smtClean="0"/>
              <a:t> of </a:t>
            </a:r>
            <a:r>
              <a:rPr lang="it-IT" baseline="0" dirty="0" err="1" smtClean="0"/>
              <a:t>storey</a:t>
            </a:r>
            <a:r>
              <a:rPr lang="it-IT" baseline="0" dirty="0" smtClean="0"/>
              <a:t> </a:t>
            </a:r>
            <a:r>
              <a:rPr lang="it-IT" baseline="0" dirty="0" err="1" smtClean="0"/>
              <a:t>displacement</a:t>
            </a:r>
            <a:r>
              <a:rPr lang="it-IT" baseline="0" dirty="0" smtClean="0"/>
              <a:t>, </a:t>
            </a:r>
            <a:r>
              <a:rPr lang="it-IT" baseline="0" dirty="0" err="1" smtClean="0"/>
              <a:t>then</a:t>
            </a:r>
            <a:r>
              <a:rPr lang="it-IT" baseline="0" dirty="0" smtClean="0"/>
              <a:t> a non linear </a:t>
            </a:r>
            <a:r>
              <a:rPr lang="it-IT" baseline="0" dirty="0" err="1" smtClean="0"/>
              <a:t>dynamic</a:t>
            </a:r>
            <a:r>
              <a:rPr lang="it-IT" baseline="0" dirty="0" smtClean="0"/>
              <a:t> </a:t>
            </a:r>
            <a:r>
              <a:rPr lang="it-IT" baseline="0" dirty="0" err="1" smtClean="0"/>
              <a:t>analysis</a:t>
            </a:r>
            <a:r>
              <a:rPr lang="it-IT" baseline="0" dirty="0" smtClean="0"/>
              <a:t> of the building </a:t>
            </a:r>
            <a:r>
              <a:rPr lang="it-IT" baseline="0" dirty="0" err="1" smtClean="0"/>
              <a:t>is</a:t>
            </a:r>
            <a:r>
              <a:rPr lang="it-IT" baseline="0" dirty="0" smtClean="0"/>
              <a:t> </a:t>
            </a:r>
            <a:r>
              <a:rPr lang="it-IT" baseline="0" dirty="0" err="1" smtClean="0"/>
              <a:t>performed</a:t>
            </a:r>
            <a:r>
              <a:rPr lang="it-IT" baseline="0" dirty="0" smtClean="0"/>
              <a:t> </a:t>
            </a:r>
            <a:r>
              <a:rPr lang="it-IT" baseline="0" dirty="0" err="1" smtClean="0"/>
              <a:t>calculating</a:t>
            </a:r>
            <a:r>
              <a:rPr lang="it-IT" baseline="0" dirty="0" smtClean="0"/>
              <a:t> </a:t>
            </a:r>
            <a:r>
              <a:rPr lang="it-IT" baseline="0" dirty="0" err="1" smtClean="0"/>
              <a:t>finally</a:t>
            </a:r>
            <a:r>
              <a:rPr lang="it-IT" baseline="0" dirty="0" smtClean="0"/>
              <a:t> the </a:t>
            </a:r>
            <a:r>
              <a:rPr lang="it-IT" baseline="0" dirty="0" err="1" smtClean="0"/>
              <a:t>index</a:t>
            </a:r>
            <a:r>
              <a:rPr lang="it-IT" baseline="0" dirty="0" smtClean="0"/>
              <a:t>. </a:t>
            </a:r>
          </a:p>
          <a:p>
            <a:r>
              <a:rPr lang="it-IT" baseline="0" dirty="0" smtClean="0"/>
              <a:t>In </a:t>
            </a:r>
            <a:r>
              <a:rPr lang="it-IT" baseline="0" dirty="0" err="1" smtClean="0"/>
              <a:t>this</a:t>
            </a:r>
            <a:r>
              <a:rPr lang="it-IT" baseline="0" dirty="0" smtClean="0"/>
              <a:t> </a:t>
            </a:r>
            <a:r>
              <a:rPr lang="it-IT" baseline="0" dirty="0" err="1" smtClean="0"/>
              <a:t>presentation</a:t>
            </a:r>
            <a:r>
              <a:rPr lang="it-IT" baseline="0" dirty="0" smtClean="0"/>
              <a:t> I </a:t>
            </a:r>
            <a:r>
              <a:rPr lang="it-IT" baseline="0" dirty="0" err="1" smtClean="0"/>
              <a:t>will</a:t>
            </a:r>
            <a:r>
              <a:rPr lang="it-IT" baseline="0" dirty="0" smtClean="0"/>
              <a:t> </a:t>
            </a:r>
            <a:r>
              <a:rPr lang="it-IT" baseline="0" dirty="0" err="1" smtClean="0"/>
              <a:t>discuss</a:t>
            </a:r>
            <a:r>
              <a:rPr lang="it-IT" baseline="0" dirty="0" smtClean="0"/>
              <a:t> the first </a:t>
            </a:r>
            <a:r>
              <a:rPr lang="it-IT" baseline="0" dirty="0" err="1" smtClean="0"/>
              <a:t>method</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40</a:t>
            </a:fld>
            <a:endParaRPr lang="it-IT"/>
          </a:p>
        </p:txBody>
      </p:sp>
    </p:spTree>
    <p:extLst>
      <p:ext uri="{BB962C8B-B14F-4D97-AF65-F5344CB8AC3E}">
        <p14:creationId xmlns:p14="http://schemas.microsoft.com/office/powerpoint/2010/main" val="181002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 first</a:t>
            </a:r>
            <a:r>
              <a:rPr lang="it-IT" baseline="0" dirty="0" smtClean="0"/>
              <a:t> </a:t>
            </a:r>
            <a:r>
              <a:rPr lang="it-IT" baseline="0" dirty="0" err="1" smtClean="0"/>
              <a:t>topic</a:t>
            </a:r>
            <a:r>
              <a:rPr lang="it-IT" baseline="0" dirty="0" smtClean="0"/>
              <a:t> of </a:t>
            </a:r>
            <a:r>
              <a:rPr lang="it-IT" baseline="0" dirty="0" err="1" smtClean="0"/>
              <a:t>my</a:t>
            </a:r>
            <a:r>
              <a:rPr lang="it-IT" baseline="0" dirty="0" smtClean="0"/>
              <a:t> </a:t>
            </a:r>
            <a:r>
              <a:rPr lang="it-IT" baseline="0" dirty="0" err="1" smtClean="0"/>
              <a:t>presentation</a:t>
            </a:r>
            <a:r>
              <a:rPr lang="it-IT" baseline="0" dirty="0" smtClean="0"/>
              <a:t> </a:t>
            </a:r>
            <a:r>
              <a:rPr lang="it-IT" baseline="0" dirty="0" err="1" smtClean="0"/>
              <a:t>relates</a:t>
            </a:r>
            <a:r>
              <a:rPr lang="it-IT" baseline="0" dirty="0" smtClean="0"/>
              <a:t> </a:t>
            </a:r>
            <a:r>
              <a:rPr lang="it-IT" baseline="0" dirty="0" err="1" smtClean="0"/>
              <a:t>therefore</a:t>
            </a:r>
            <a:r>
              <a:rPr lang="it-IT" baseline="0" dirty="0" smtClean="0"/>
              <a:t> to the </a:t>
            </a:r>
            <a:r>
              <a:rPr lang="it-IT" baseline="0" dirty="0" err="1" smtClean="0"/>
              <a:t>principles</a:t>
            </a:r>
            <a:r>
              <a:rPr lang="it-IT" baseline="0" dirty="0" smtClean="0"/>
              <a:t> of design of </a:t>
            </a:r>
            <a:r>
              <a:rPr lang="it-IT" baseline="0" dirty="0" err="1" smtClean="0"/>
              <a:t>seismic</a:t>
            </a:r>
            <a:r>
              <a:rPr lang="it-IT" baseline="0" dirty="0" smtClean="0"/>
              <a:t> </a:t>
            </a:r>
            <a:r>
              <a:rPr lang="it-IT" baseline="0" dirty="0" err="1" smtClean="0"/>
              <a:t>monitoring</a:t>
            </a:r>
            <a:r>
              <a:rPr lang="it-IT" baseline="0" dirty="0" smtClean="0"/>
              <a:t> </a:t>
            </a:r>
            <a:r>
              <a:rPr lang="it-IT" baseline="0" dirty="0" err="1" smtClean="0"/>
              <a:t>systems</a:t>
            </a:r>
            <a:r>
              <a:rPr lang="it-IT" baseline="0" dirty="0" smtClean="0"/>
              <a:t>. </a:t>
            </a:r>
            <a:r>
              <a:rPr lang="it-IT" baseline="0" dirty="0" err="1" smtClean="0"/>
              <a:t>Then</a:t>
            </a:r>
            <a:r>
              <a:rPr lang="it-IT" baseline="0" dirty="0" smtClean="0"/>
              <a:t> I </a:t>
            </a:r>
            <a:r>
              <a:rPr lang="it-IT" baseline="0" dirty="0" err="1" smtClean="0"/>
              <a:t>will</a:t>
            </a:r>
            <a:r>
              <a:rPr lang="it-IT" baseline="0" dirty="0" smtClean="0"/>
              <a:t> </a:t>
            </a:r>
            <a:r>
              <a:rPr lang="it-IT" baseline="0" dirty="0" err="1" smtClean="0"/>
              <a:t>discuss</a:t>
            </a:r>
            <a:r>
              <a:rPr lang="it-IT" baseline="0" dirty="0" smtClean="0"/>
              <a:t> </a:t>
            </a:r>
            <a:r>
              <a:rPr lang="it-IT" baseline="0" dirty="0" err="1" smtClean="0"/>
              <a:t>how</a:t>
            </a:r>
            <a:r>
              <a:rPr lang="it-IT" baseline="0" dirty="0" smtClean="0"/>
              <a:t> </a:t>
            </a:r>
            <a:r>
              <a:rPr lang="it-IT" baseline="0" dirty="0" err="1" smtClean="0"/>
              <a:t>we</a:t>
            </a:r>
            <a:r>
              <a:rPr lang="it-IT" baseline="0" dirty="0" smtClean="0"/>
              <a:t> can </a:t>
            </a:r>
            <a:r>
              <a:rPr lang="it-IT" baseline="0" dirty="0" err="1" smtClean="0"/>
              <a:t>apply</a:t>
            </a:r>
            <a:r>
              <a:rPr lang="it-IT" baseline="0" dirty="0" smtClean="0"/>
              <a:t> </a:t>
            </a:r>
            <a:r>
              <a:rPr lang="it-IT" baseline="0" dirty="0" err="1" smtClean="0"/>
              <a:t>these</a:t>
            </a:r>
            <a:r>
              <a:rPr lang="it-IT" baseline="0" dirty="0" smtClean="0"/>
              <a:t> </a:t>
            </a:r>
            <a:r>
              <a:rPr lang="it-IT" baseline="0" dirty="0" err="1" smtClean="0"/>
              <a:t>principles</a:t>
            </a:r>
            <a:r>
              <a:rPr lang="it-IT" baseline="0" dirty="0" smtClean="0"/>
              <a:t> in the design of </a:t>
            </a:r>
            <a:r>
              <a:rPr lang="it-IT" baseline="0" dirty="0" err="1" smtClean="0"/>
              <a:t>systems</a:t>
            </a:r>
            <a:r>
              <a:rPr lang="it-IT" baseline="0" dirty="0" smtClean="0"/>
              <a:t> </a:t>
            </a:r>
            <a:r>
              <a:rPr lang="it-IT" baseline="0" dirty="0" err="1" smtClean="0"/>
              <a:t>based</a:t>
            </a:r>
            <a:r>
              <a:rPr lang="it-IT" baseline="0" dirty="0" smtClean="0"/>
              <a:t> on interstory </a:t>
            </a:r>
            <a:r>
              <a:rPr lang="it-IT" baseline="0" dirty="0" err="1" smtClean="0"/>
              <a:t>drift</a:t>
            </a:r>
            <a:r>
              <a:rPr lang="it-IT" baseline="0" dirty="0" smtClean="0"/>
              <a:t> </a:t>
            </a:r>
            <a:r>
              <a:rPr lang="it-IT" baseline="0" dirty="0" err="1" smtClean="0"/>
              <a:t>monitoring</a:t>
            </a:r>
            <a:r>
              <a:rPr lang="it-IT" baseline="0" dirty="0" smtClean="0"/>
              <a:t> </a:t>
            </a:r>
            <a:r>
              <a:rPr lang="it-IT" baseline="0" dirty="0" err="1" smtClean="0"/>
              <a:t>through</a:t>
            </a:r>
            <a:r>
              <a:rPr lang="it-IT" baseline="0" dirty="0" smtClean="0"/>
              <a:t> </a:t>
            </a:r>
            <a:r>
              <a:rPr lang="it-IT" baseline="0" dirty="0" err="1" smtClean="0"/>
              <a:t>three</a:t>
            </a:r>
            <a:r>
              <a:rPr lang="it-IT" baseline="0" dirty="0" smtClean="0"/>
              <a:t> case </a:t>
            </a:r>
            <a:r>
              <a:rPr lang="it-IT" baseline="0" dirty="0" err="1" smtClean="0"/>
              <a:t>studies</a:t>
            </a:r>
            <a:r>
              <a:rPr lang="it-IT" baseline="0" dirty="0" smtClean="0"/>
              <a:t> </a:t>
            </a:r>
            <a:r>
              <a:rPr lang="it-IT" baseline="0" dirty="0" err="1" smtClean="0"/>
              <a:t>relating</a:t>
            </a:r>
            <a:r>
              <a:rPr lang="it-IT" baseline="0" dirty="0" smtClean="0"/>
              <a:t> to </a:t>
            </a:r>
            <a:r>
              <a:rPr lang="it-IT" baseline="0" dirty="0" err="1" smtClean="0"/>
              <a:t>reinforced</a:t>
            </a:r>
            <a:r>
              <a:rPr lang="it-IT" baseline="0" dirty="0" smtClean="0"/>
              <a:t> concrete </a:t>
            </a:r>
            <a:r>
              <a:rPr lang="it-IT" baseline="0" dirty="0" err="1" smtClean="0"/>
              <a:t>buildings</a:t>
            </a:r>
            <a:r>
              <a:rPr lang="it-IT" baseline="0" dirty="0" smtClean="0"/>
              <a:t> and </a:t>
            </a:r>
            <a:r>
              <a:rPr lang="it-IT" baseline="0" dirty="0" err="1" smtClean="0"/>
              <a:t>precast</a:t>
            </a:r>
            <a:r>
              <a:rPr lang="it-IT" baseline="0" dirty="0" smtClean="0"/>
              <a:t> industrial </a:t>
            </a:r>
            <a:r>
              <a:rPr lang="it-IT" baseline="0" dirty="0" err="1" smtClean="0"/>
              <a:t>buildings</a:t>
            </a:r>
            <a:r>
              <a:rPr lang="it-IT" baseline="0" dirty="0" smtClean="0"/>
              <a:t>.</a:t>
            </a:r>
            <a:endParaRPr lang="it-IT" dirty="0" smtClean="0"/>
          </a:p>
          <a:p>
            <a:endParaRPr lang="it-IT" dirty="0" smtClean="0"/>
          </a:p>
          <a:p>
            <a:r>
              <a:rPr lang="it-IT" dirty="0" err="1" smtClean="0"/>
              <a:t>Relates</a:t>
            </a:r>
            <a:r>
              <a:rPr lang="it-IT" dirty="0" smtClean="0"/>
              <a:t> to, </a:t>
            </a:r>
            <a:r>
              <a:rPr lang="it-IT" dirty="0" err="1" smtClean="0"/>
              <a:t>refers</a:t>
            </a:r>
            <a:r>
              <a:rPr lang="it-IT" dirty="0" smtClean="0"/>
              <a:t> to,</a:t>
            </a:r>
            <a:r>
              <a:rPr lang="it-IT" baseline="0" dirty="0" smtClean="0"/>
              <a:t> </a:t>
            </a:r>
            <a:r>
              <a:rPr lang="it-IT" baseline="0" dirty="0" err="1" smtClean="0"/>
              <a:t>is</a:t>
            </a:r>
            <a:r>
              <a:rPr lang="it-IT" baseline="0" dirty="0" smtClean="0"/>
              <a:t> in relation in to</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5</a:t>
            </a:fld>
            <a:endParaRPr lang="it-IT"/>
          </a:p>
        </p:txBody>
      </p:sp>
    </p:spTree>
    <p:extLst>
      <p:ext uri="{BB962C8B-B14F-4D97-AF65-F5344CB8AC3E}">
        <p14:creationId xmlns:p14="http://schemas.microsoft.com/office/powerpoint/2010/main" val="10361668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…And in </a:t>
            </a:r>
            <a:r>
              <a:rPr lang="it-IT" dirty="0" err="1" smtClean="0"/>
              <a:t>particular</a:t>
            </a:r>
            <a:r>
              <a:rPr lang="it-IT" dirty="0" smtClean="0"/>
              <a:t> the </a:t>
            </a:r>
            <a:r>
              <a:rPr lang="it-IT" dirty="0" err="1" smtClean="0"/>
              <a:t>evaluation</a:t>
            </a:r>
            <a:r>
              <a:rPr lang="it-IT" dirty="0" smtClean="0"/>
              <a:t> of</a:t>
            </a:r>
            <a:r>
              <a:rPr lang="it-IT" baseline="0" dirty="0" smtClean="0"/>
              <a:t> the </a:t>
            </a:r>
            <a:r>
              <a:rPr lang="it-IT" baseline="0" dirty="0" err="1" smtClean="0"/>
              <a:t>system</a:t>
            </a:r>
            <a:r>
              <a:rPr lang="it-IT" baseline="0" dirty="0" smtClean="0"/>
              <a:t> on a full-scale </a:t>
            </a:r>
            <a:r>
              <a:rPr lang="it-IT" baseline="0" dirty="0" err="1" smtClean="0"/>
              <a:t>threedimensional</a:t>
            </a:r>
            <a:r>
              <a:rPr lang="it-IT" baseline="0" dirty="0" smtClean="0"/>
              <a:t> frame </a:t>
            </a:r>
            <a:r>
              <a:rPr lang="it-IT" baseline="0" dirty="0" err="1" smtClean="0"/>
              <a:t>tested</a:t>
            </a:r>
            <a:r>
              <a:rPr lang="it-IT" baseline="0" dirty="0" smtClean="0"/>
              <a:t> </a:t>
            </a:r>
            <a:r>
              <a:rPr lang="it-IT" baseline="0" dirty="0" err="1" smtClean="0"/>
              <a:t>dynamically</a:t>
            </a:r>
            <a:r>
              <a:rPr lang="it-IT" baseline="0" dirty="0" smtClean="0"/>
              <a:t> in </a:t>
            </a:r>
            <a:r>
              <a:rPr lang="it-IT" baseline="0" dirty="0" err="1" smtClean="0"/>
              <a:t>laboratory</a:t>
            </a:r>
            <a:r>
              <a:rPr lang="it-IT" baseline="0" dirty="0" smtClean="0"/>
              <a:t> </a:t>
            </a:r>
            <a:r>
              <a:rPr lang="it-IT" baseline="0" dirty="0" err="1" smtClean="0"/>
              <a:t>conditions</a:t>
            </a:r>
            <a:r>
              <a:rPr lang="it-IT" baseline="0" dirty="0" smtClean="0"/>
              <a:t>. The </a:t>
            </a:r>
            <a:r>
              <a:rPr lang="it-IT" baseline="0" dirty="0" err="1" smtClean="0"/>
              <a:t>tests</a:t>
            </a:r>
            <a:r>
              <a:rPr lang="it-IT" baseline="0" dirty="0" smtClean="0"/>
              <a:t> in </a:t>
            </a:r>
            <a:r>
              <a:rPr lang="it-IT" baseline="0" dirty="0" err="1" smtClean="0"/>
              <a:t>particular</a:t>
            </a:r>
            <a:r>
              <a:rPr lang="it-IT" baseline="0" dirty="0" smtClean="0"/>
              <a:t> </a:t>
            </a:r>
            <a:r>
              <a:rPr lang="it-IT" baseline="0" dirty="0" err="1" smtClean="0"/>
              <a:t>consisted</a:t>
            </a:r>
            <a:r>
              <a:rPr lang="it-IT" baseline="0" dirty="0" smtClean="0"/>
              <a:t> in the </a:t>
            </a:r>
            <a:r>
              <a:rPr lang="it-IT" baseline="0" dirty="0" err="1" smtClean="0"/>
              <a:t>application</a:t>
            </a:r>
            <a:r>
              <a:rPr lang="it-IT" baseline="0" dirty="0" smtClean="0"/>
              <a:t> </a:t>
            </a:r>
            <a:r>
              <a:rPr lang="it-IT" baseline="0" dirty="0" err="1" smtClean="0"/>
              <a:t>at</a:t>
            </a:r>
            <a:r>
              <a:rPr lang="it-IT" baseline="0" dirty="0" smtClean="0"/>
              <a:t> the top of frame </a:t>
            </a:r>
            <a:r>
              <a:rPr lang="it-IT" baseline="0" dirty="0" smtClean="0"/>
              <a:t>of </a:t>
            </a:r>
            <a:r>
              <a:rPr lang="it-IT" baseline="0" dirty="0" err="1" smtClean="0"/>
              <a:t>earthquake-like</a:t>
            </a:r>
            <a:r>
              <a:rPr lang="it-IT" baseline="0" dirty="0" smtClean="0"/>
              <a:t> </a:t>
            </a:r>
            <a:r>
              <a:rPr lang="it-IT" baseline="0" dirty="0" err="1" smtClean="0"/>
              <a:t>displacement</a:t>
            </a:r>
            <a:r>
              <a:rPr lang="it-IT" baseline="0" dirty="0" smtClean="0"/>
              <a:t> </a:t>
            </a:r>
            <a:r>
              <a:rPr lang="it-IT" baseline="0" dirty="0" smtClean="0"/>
              <a:t>time </a:t>
            </a:r>
            <a:r>
              <a:rPr lang="it-IT" baseline="0" dirty="0" err="1" smtClean="0"/>
              <a:t>histories</a:t>
            </a:r>
            <a:r>
              <a:rPr lang="it-IT" baseline="0" dirty="0" smtClean="0"/>
              <a:t> </a:t>
            </a:r>
            <a:r>
              <a:rPr lang="it-IT" baseline="0" dirty="0" smtClean="0"/>
              <a:t>with </a:t>
            </a:r>
            <a:r>
              <a:rPr lang="it-IT" baseline="0" dirty="0" err="1" smtClean="0"/>
              <a:t>increasing</a:t>
            </a:r>
            <a:r>
              <a:rPr lang="it-IT" baseline="0" dirty="0" smtClean="0"/>
              <a:t> </a:t>
            </a:r>
            <a:r>
              <a:rPr lang="it-IT" baseline="0" dirty="0" err="1" smtClean="0"/>
              <a:t>amplitude</a:t>
            </a:r>
            <a:r>
              <a:rPr lang="it-IT" baseline="0" dirty="0" smtClean="0"/>
              <a:t>, in </a:t>
            </a:r>
            <a:r>
              <a:rPr lang="it-IT" baseline="0" dirty="0" err="1" smtClean="0"/>
              <a:t>order</a:t>
            </a:r>
            <a:r>
              <a:rPr lang="it-IT" baseline="0" dirty="0" smtClean="0"/>
              <a:t> to induce </a:t>
            </a:r>
            <a:r>
              <a:rPr lang="it-IT" baseline="0" dirty="0" err="1" smtClean="0"/>
              <a:t>different</a:t>
            </a:r>
            <a:r>
              <a:rPr lang="it-IT" baseline="0" dirty="0" smtClean="0"/>
              <a:t> </a:t>
            </a:r>
            <a:r>
              <a:rPr lang="it-IT" baseline="0" dirty="0" err="1" smtClean="0"/>
              <a:t>levels</a:t>
            </a:r>
            <a:r>
              <a:rPr lang="it-IT" baseline="0" dirty="0" smtClean="0"/>
              <a:t> of </a:t>
            </a:r>
            <a:r>
              <a:rPr lang="it-IT" baseline="0" dirty="0" err="1" smtClean="0"/>
              <a:t>damage</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41</a:t>
            </a:fld>
            <a:endParaRPr lang="it-IT"/>
          </a:p>
        </p:txBody>
      </p:sp>
    </p:spTree>
    <p:extLst>
      <p:ext uri="{BB962C8B-B14F-4D97-AF65-F5344CB8AC3E}">
        <p14:creationId xmlns:p14="http://schemas.microsoft.com/office/powerpoint/2010/main" val="10529280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Here are some </a:t>
            </a:r>
            <a:r>
              <a:rPr lang="it-IT" dirty="0" err="1" smtClean="0"/>
              <a:t>specifications</a:t>
            </a:r>
            <a:r>
              <a:rPr lang="it-IT" baseline="0" dirty="0" smtClean="0"/>
              <a:t> of the frame. The </a:t>
            </a:r>
            <a:r>
              <a:rPr lang="it-IT" baseline="0" dirty="0" err="1" smtClean="0"/>
              <a:t>dimensions</a:t>
            </a:r>
            <a:r>
              <a:rPr lang="it-IT" baseline="0" dirty="0" smtClean="0"/>
              <a:t> of the frame </a:t>
            </a:r>
            <a:r>
              <a:rPr lang="it-IT" baseline="0" dirty="0" err="1" smtClean="0"/>
              <a:t>were</a:t>
            </a:r>
            <a:r>
              <a:rPr lang="it-IT" baseline="0" dirty="0" smtClean="0"/>
              <a:t> 3 by 3 </a:t>
            </a:r>
            <a:r>
              <a:rPr lang="it-IT" baseline="0" dirty="0" err="1" smtClean="0"/>
              <a:t>meters</a:t>
            </a:r>
            <a:r>
              <a:rPr lang="it-IT" baseline="0" dirty="0" smtClean="0"/>
              <a:t> in </a:t>
            </a:r>
            <a:r>
              <a:rPr lang="it-IT" baseline="0" dirty="0" err="1" smtClean="0"/>
              <a:t>plane</a:t>
            </a:r>
            <a:r>
              <a:rPr lang="it-IT" baseline="0" dirty="0" smtClean="0"/>
              <a:t> and 3.20 </a:t>
            </a:r>
            <a:r>
              <a:rPr lang="it-IT" baseline="0" dirty="0" err="1" smtClean="0"/>
              <a:t>meters</a:t>
            </a:r>
            <a:r>
              <a:rPr lang="it-IT" baseline="0" dirty="0" smtClean="0"/>
              <a:t> in </a:t>
            </a:r>
            <a:r>
              <a:rPr lang="it-IT" baseline="0" dirty="0" err="1" smtClean="0"/>
              <a:t>elevation</a:t>
            </a:r>
            <a:r>
              <a:rPr lang="it-IT" baseline="0" dirty="0" smtClean="0"/>
              <a:t>. </a:t>
            </a:r>
          </a:p>
          <a:p>
            <a:r>
              <a:rPr lang="it-IT" baseline="0" dirty="0" smtClean="0"/>
              <a:t>The </a:t>
            </a:r>
            <a:r>
              <a:rPr lang="it-IT" baseline="0" dirty="0" err="1" smtClean="0"/>
              <a:t>dimensions</a:t>
            </a:r>
            <a:r>
              <a:rPr lang="it-IT" baseline="0" dirty="0" smtClean="0"/>
              <a:t> of the </a:t>
            </a:r>
            <a:r>
              <a:rPr lang="it-IT" baseline="0" dirty="0" err="1" smtClean="0"/>
              <a:t>column</a:t>
            </a:r>
            <a:r>
              <a:rPr lang="it-IT" baseline="0" dirty="0" smtClean="0"/>
              <a:t> cross </a:t>
            </a:r>
            <a:r>
              <a:rPr lang="it-IT" baseline="0" dirty="0" err="1" smtClean="0"/>
              <a:t>sections</a:t>
            </a:r>
            <a:r>
              <a:rPr lang="it-IT" baseline="0" dirty="0" smtClean="0"/>
              <a:t> are </a:t>
            </a:r>
            <a:r>
              <a:rPr lang="it-IT" baseline="0" dirty="0" err="1" smtClean="0"/>
              <a:t>thirty</a:t>
            </a:r>
            <a:r>
              <a:rPr lang="it-IT" baseline="0" dirty="0" smtClean="0"/>
              <a:t> by </a:t>
            </a:r>
            <a:r>
              <a:rPr lang="it-IT" baseline="0" dirty="0" err="1" smtClean="0"/>
              <a:t>thirty</a:t>
            </a:r>
            <a:r>
              <a:rPr lang="it-IT" baseline="0" dirty="0" smtClean="0"/>
              <a:t> </a:t>
            </a:r>
            <a:r>
              <a:rPr lang="it-IT" baseline="0" dirty="0" err="1" smtClean="0"/>
              <a:t>centimeters</a:t>
            </a:r>
            <a:r>
              <a:rPr lang="it-IT" baseline="0" dirty="0" smtClean="0"/>
              <a:t>, </a:t>
            </a:r>
            <a:r>
              <a:rPr lang="it-IT" baseline="0" dirty="0" err="1" smtClean="0"/>
              <a:t>while</a:t>
            </a:r>
            <a:r>
              <a:rPr lang="it-IT" baseline="0" dirty="0" smtClean="0"/>
              <a:t> the </a:t>
            </a:r>
            <a:r>
              <a:rPr lang="it-IT" baseline="0" dirty="0" err="1" smtClean="0"/>
              <a:t>dimensions</a:t>
            </a:r>
            <a:r>
              <a:rPr lang="it-IT" baseline="0" dirty="0" smtClean="0"/>
              <a:t> of the </a:t>
            </a:r>
            <a:r>
              <a:rPr lang="it-IT" baseline="0" dirty="0" err="1" smtClean="0"/>
              <a:t>beams</a:t>
            </a:r>
            <a:r>
              <a:rPr lang="it-IT" baseline="0" dirty="0" smtClean="0"/>
              <a:t> are </a:t>
            </a:r>
            <a:r>
              <a:rPr lang="it-IT" baseline="0" dirty="0" err="1" smtClean="0"/>
              <a:t>thirty</a:t>
            </a:r>
            <a:r>
              <a:rPr lang="it-IT" baseline="0" dirty="0" smtClean="0"/>
              <a:t> by </a:t>
            </a:r>
            <a:r>
              <a:rPr lang="it-IT" baseline="0" dirty="0" err="1" smtClean="0"/>
              <a:t>fifty</a:t>
            </a:r>
            <a:r>
              <a:rPr lang="it-IT" baseline="0" dirty="0" smtClean="0"/>
              <a:t> </a:t>
            </a:r>
            <a:r>
              <a:rPr lang="it-IT" baseline="0" dirty="0" err="1" smtClean="0"/>
              <a:t>centimeters</a:t>
            </a:r>
            <a:r>
              <a:rPr lang="it-IT" baseline="0" dirty="0" smtClean="0"/>
              <a:t>. The </a:t>
            </a:r>
            <a:r>
              <a:rPr lang="it-IT" baseline="0" dirty="0" err="1" smtClean="0"/>
              <a:t>thickness</a:t>
            </a:r>
            <a:r>
              <a:rPr lang="it-IT" baseline="0" dirty="0" smtClean="0"/>
              <a:t> of the concrete </a:t>
            </a:r>
            <a:r>
              <a:rPr lang="it-IT" baseline="0" dirty="0" err="1" smtClean="0"/>
              <a:t>slab</a:t>
            </a:r>
            <a:r>
              <a:rPr lang="it-IT" baseline="0" dirty="0" smtClean="0"/>
              <a:t> </a:t>
            </a:r>
            <a:r>
              <a:rPr lang="it-IT" baseline="0" dirty="0" err="1" smtClean="0"/>
              <a:t>at</a:t>
            </a:r>
            <a:r>
              <a:rPr lang="it-IT" baseline="0" dirty="0" smtClean="0"/>
              <a:t> the top of the frame </a:t>
            </a:r>
            <a:r>
              <a:rPr lang="it-IT" baseline="0" dirty="0" err="1" smtClean="0"/>
              <a:t>was</a:t>
            </a:r>
            <a:r>
              <a:rPr lang="it-IT" baseline="0" dirty="0" smtClean="0"/>
              <a:t> </a:t>
            </a:r>
            <a:r>
              <a:rPr lang="it-IT" baseline="0" dirty="0" err="1" smtClean="0"/>
              <a:t>twelve</a:t>
            </a:r>
            <a:r>
              <a:rPr lang="it-IT" baseline="0" dirty="0" smtClean="0"/>
              <a:t> </a:t>
            </a:r>
            <a:r>
              <a:rPr lang="it-IT" baseline="0" dirty="0" err="1" smtClean="0"/>
              <a:t>centimeters</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42</a:t>
            </a:fld>
            <a:endParaRPr lang="it-IT"/>
          </a:p>
        </p:txBody>
      </p:sp>
    </p:spTree>
    <p:extLst>
      <p:ext uri="{BB962C8B-B14F-4D97-AF65-F5344CB8AC3E}">
        <p14:creationId xmlns:p14="http://schemas.microsoft.com/office/powerpoint/2010/main" val="16610809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Here</a:t>
            </a:r>
            <a:r>
              <a:rPr lang="it-IT" baseline="0" dirty="0" smtClean="0"/>
              <a:t> are </a:t>
            </a:r>
            <a:r>
              <a:rPr lang="it-IT" baseline="0" dirty="0" err="1" smtClean="0"/>
              <a:t>instead</a:t>
            </a:r>
            <a:r>
              <a:rPr lang="it-IT" baseline="0" dirty="0" smtClean="0"/>
              <a:t> some </a:t>
            </a:r>
            <a:r>
              <a:rPr lang="it-IT" baseline="0" dirty="0" err="1" smtClean="0"/>
              <a:t>details</a:t>
            </a:r>
            <a:r>
              <a:rPr lang="it-IT" baseline="0" dirty="0" smtClean="0"/>
              <a:t> </a:t>
            </a:r>
            <a:r>
              <a:rPr lang="it-IT" baseline="0" dirty="0" err="1" smtClean="0"/>
              <a:t>about</a:t>
            </a:r>
            <a:r>
              <a:rPr lang="it-IT" baseline="0" dirty="0" smtClean="0"/>
              <a:t> test setup. In </a:t>
            </a:r>
            <a:r>
              <a:rPr lang="it-IT" baseline="0" dirty="0" err="1" smtClean="0"/>
              <a:t>particular</a:t>
            </a:r>
            <a:r>
              <a:rPr lang="it-IT" baseline="0" dirty="0" smtClean="0"/>
              <a:t> </a:t>
            </a:r>
            <a:r>
              <a:rPr lang="it-IT" baseline="0" dirty="0" err="1" smtClean="0"/>
              <a:t>we</a:t>
            </a:r>
            <a:r>
              <a:rPr lang="it-IT" baseline="0" dirty="0" smtClean="0"/>
              <a:t> </a:t>
            </a:r>
            <a:r>
              <a:rPr lang="it-IT" baseline="0" dirty="0" err="1" smtClean="0"/>
              <a:t>have</a:t>
            </a:r>
            <a:r>
              <a:rPr lang="it-IT" baseline="0" dirty="0" smtClean="0"/>
              <a:t> an </a:t>
            </a:r>
            <a:r>
              <a:rPr lang="it-IT" baseline="0" dirty="0" err="1" smtClean="0"/>
              <a:t>horinzontal</a:t>
            </a:r>
            <a:r>
              <a:rPr lang="it-IT" baseline="0" dirty="0" smtClean="0"/>
              <a:t> </a:t>
            </a:r>
            <a:r>
              <a:rPr lang="it-IT" baseline="0" dirty="0" err="1" smtClean="0"/>
              <a:t>actuator</a:t>
            </a:r>
            <a:r>
              <a:rPr lang="it-IT" baseline="0" dirty="0" smtClean="0"/>
              <a:t> for the </a:t>
            </a:r>
            <a:r>
              <a:rPr lang="it-IT" baseline="0" dirty="0" err="1" smtClean="0"/>
              <a:t>dynamic</a:t>
            </a:r>
            <a:r>
              <a:rPr lang="it-IT" baseline="0" dirty="0" smtClean="0"/>
              <a:t> </a:t>
            </a:r>
            <a:r>
              <a:rPr lang="it-IT" baseline="0" dirty="0" err="1" smtClean="0"/>
              <a:t>application</a:t>
            </a:r>
            <a:r>
              <a:rPr lang="it-IT" baseline="0" dirty="0" smtClean="0"/>
              <a:t> of </a:t>
            </a:r>
            <a:r>
              <a:rPr lang="it-IT" baseline="0" dirty="0" err="1" smtClean="0"/>
              <a:t>displacements</a:t>
            </a:r>
            <a:r>
              <a:rPr lang="it-IT" baseline="0" dirty="0" smtClean="0"/>
              <a:t>, and a </a:t>
            </a:r>
            <a:r>
              <a:rPr lang="it-IT" baseline="0" dirty="0" err="1" smtClean="0"/>
              <a:t>vertical</a:t>
            </a:r>
            <a:r>
              <a:rPr lang="it-IT" baseline="0" dirty="0" smtClean="0"/>
              <a:t> </a:t>
            </a:r>
            <a:r>
              <a:rPr lang="it-IT" baseline="0" dirty="0" err="1" smtClean="0"/>
              <a:t>actuator</a:t>
            </a:r>
            <a:r>
              <a:rPr lang="it-IT" baseline="0" dirty="0" smtClean="0"/>
              <a:t> for the </a:t>
            </a:r>
            <a:r>
              <a:rPr lang="it-IT" baseline="0" dirty="0" err="1" smtClean="0"/>
              <a:t>application</a:t>
            </a:r>
            <a:r>
              <a:rPr lang="it-IT" baseline="0" dirty="0" smtClean="0"/>
              <a:t> </a:t>
            </a:r>
            <a:r>
              <a:rPr lang="it-IT" baseline="0" dirty="0" smtClean="0"/>
              <a:t>of the </a:t>
            </a:r>
            <a:r>
              <a:rPr lang="it-IT" baseline="0" dirty="0" err="1" smtClean="0"/>
              <a:t>vertical</a:t>
            </a:r>
            <a:r>
              <a:rPr lang="it-IT" baseline="0" dirty="0" smtClean="0"/>
              <a:t> </a:t>
            </a:r>
            <a:r>
              <a:rPr lang="it-IT" baseline="0" dirty="0" err="1" smtClean="0"/>
              <a:t>load</a:t>
            </a:r>
            <a:r>
              <a:rPr lang="it-IT" baseline="0" dirty="0" smtClean="0"/>
              <a:t>. </a:t>
            </a:r>
            <a:r>
              <a:rPr lang="it-IT" baseline="0" dirty="0" err="1" smtClean="0"/>
              <a:t>We</a:t>
            </a:r>
            <a:r>
              <a:rPr lang="it-IT" baseline="0" dirty="0" smtClean="0"/>
              <a:t> </a:t>
            </a:r>
            <a:r>
              <a:rPr lang="it-IT" baseline="0" dirty="0" err="1" smtClean="0"/>
              <a:t>also</a:t>
            </a:r>
            <a:r>
              <a:rPr lang="it-IT" baseline="0" dirty="0" smtClean="0"/>
              <a:t> </a:t>
            </a:r>
            <a:r>
              <a:rPr lang="it-IT" baseline="0" dirty="0" err="1" smtClean="0"/>
              <a:t>have</a:t>
            </a:r>
            <a:r>
              <a:rPr lang="it-IT" baseline="0" dirty="0" smtClean="0"/>
              <a:t> a </a:t>
            </a:r>
            <a:r>
              <a:rPr lang="it-IT" baseline="0" dirty="0" err="1" smtClean="0"/>
              <a:t>mechanical</a:t>
            </a:r>
            <a:r>
              <a:rPr lang="it-IT" baseline="0" dirty="0" smtClean="0"/>
              <a:t> </a:t>
            </a:r>
            <a:r>
              <a:rPr lang="it-IT" baseline="0" dirty="0" err="1" smtClean="0"/>
              <a:t>system</a:t>
            </a:r>
            <a:r>
              <a:rPr lang="it-IT" baseline="0" dirty="0" smtClean="0"/>
              <a:t> of </a:t>
            </a:r>
            <a:r>
              <a:rPr lang="it-IT" baseline="0" dirty="0" err="1" smtClean="0"/>
              <a:t>steel</a:t>
            </a:r>
            <a:r>
              <a:rPr lang="it-IT" baseline="0" dirty="0" smtClean="0"/>
              <a:t> </a:t>
            </a:r>
            <a:r>
              <a:rPr lang="it-IT" baseline="0" dirty="0" err="1" smtClean="0"/>
              <a:t>beams</a:t>
            </a:r>
            <a:r>
              <a:rPr lang="it-IT" baseline="0" dirty="0" smtClean="0"/>
              <a:t> </a:t>
            </a:r>
            <a:r>
              <a:rPr lang="it-IT" baseline="0" dirty="0" err="1" smtClean="0"/>
              <a:t>which</a:t>
            </a:r>
            <a:r>
              <a:rPr lang="it-IT" baseline="0" dirty="0" smtClean="0"/>
              <a:t> </a:t>
            </a:r>
            <a:r>
              <a:rPr lang="it-IT" baseline="0" dirty="0" err="1" smtClean="0"/>
              <a:t>is</a:t>
            </a:r>
            <a:r>
              <a:rPr lang="it-IT" baseline="0" dirty="0" smtClean="0"/>
              <a:t> </a:t>
            </a:r>
            <a:r>
              <a:rPr lang="it-IT" baseline="0" dirty="0" err="1" smtClean="0"/>
              <a:t>used</a:t>
            </a:r>
            <a:r>
              <a:rPr lang="it-IT" baseline="0" dirty="0" smtClean="0"/>
              <a:t> for the transfer of the </a:t>
            </a:r>
            <a:r>
              <a:rPr lang="it-IT" baseline="0" dirty="0" err="1" smtClean="0"/>
              <a:t>forces</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43</a:t>
            </a:fld>
            <a:endParaRPr lang="it-IT"/>
          </a:p>
        </p:txBody>
      </p:sp>
    </p:spTree>
    <p:extLst>
      <p:ext uri="{BB962C8B-B14F-4D97-AF65-F5344CB8AC3E}">
        <p14:creationId xmlns:p14="http://schemas.microsoft.com/office/powerpoint/2010/main" val="9076675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Here are</a:t>
            </a:r>
            <a:r>
              <a:rPr lang="it-IT" baseline="0" dirty="0" smtClean="0"/>
              <a:t> </a:t>
            </a:r>
            <a:r>
              <a:rPr lang="it-IT" baseline="0" dirty="0" err="1" smtClean="0"/>
              <a:t>instead</a:t>
            </a:r>
            <a:r>
              <a:rPr lang="it-IT" baseline="0" dirty="0" smtClean="0"/>
              <a:t> the position of the </a:t>
            </a:r>
            <a:r>
              <a:rPr lang="it-IT" baseline="0" dirty="0" err="1" smtClean="0"/>
              <a:t>accelerometers</a:t>
            </a:r>
            <a:r>
              <a:rPr lang="it-IT" baseline="0" dirty="0" smtClean="0"/>
              <a:t>, in </a:t>
            </a:r>
            <a:r>
              <a:rPr lang="it-IT" baseline="0" dirty="0" err="1" smtClean="0"/>
              <a:t>particular</a:t>
            </a:r>
            <a:r>
              <a:rPr lang="it-IT" baseline="0" dirty="0" smtClean="0"/>
              <a:t> I </a:t>
            </a:r>
            <a:r>
              <a:rPr lang="it-IT" baseline="0" dirty="0" err="1" smtClean="0"/>
              <a:t>placed</a:t>
            </a:r>
            <a:r>
              <a:rPr lang="it-IT" baseline="0" dirty="0" smtClean="0"/>
              <a:t> </a:t>
            </a:r>
            <a:r>
              <a:rPr lang="it-IT" baseline="0" dirty="0" err="1" smtClean="0"/>
              <a:t>two</a:t>
            </a:r>
            <a:r>
              <a:rPr lang="it-IT" baseline="0" dirty="0" smtClean="0"/>
              <a:t> Memscon </a:t>
            </a:r>
            <a:r>
              <a:rPr lang="it-IT" baseline="0" dirty="0" err="1" smtClean="0"/>
              <a:t>accelerometers</a:t>
            </a:r>
            <a:r>
              <a:rPr lang="it-IT" baseline="0" dirty="0" smtClean="0"/>
              <a:t> </a:t>
            </a:r>
            <a:r>
              <a:rPr lang="it-IT" baseline="0" dirty="0" err="1" smtClean="0"/>
              <a:t>close</a:t>
            </a:r>
            <a:r>
              <a:rPr lang="it-IT" baseline="0" dirty="0" smtClean="0"/>
              <a:t> to </a:t>
            </a:r>
            <a:r>
              <a:rPr lang="it-IT" baseline="0" dirty="0" err="1" smtClean="0"/>
              <a:t>comumn</a:t>
            </a:r>
            <a:r>
              <a:rPr lang="it-IT" baseline="0" dirty="0" smtClean="0"/>
              <a:t> 3 and </a:t>
            </a:r>
            <a:r>
              <a:rPr lang="it-IT" baseline="0" dirty="0" err="1" smtClean="0"/>
              <a:t>other</a:t>
            </a:r>
            <a:r>
              <a:rPr lang="it-IT" baseline="0" dirty="0" smtClean="0"/>
              <a:t> 2 </a:t>
            </a:r>
            <a:r>
              <a:rPr lang="it-IT" baseline="0" dirty="0" err="1" smtClean="0"/>
              <a:t>close</a:t>
            </a:r>
            <a:r>
              <a:rPr lang="it-IT" baseline="0" dirty="0" smtClean="0"/>
              <a:t> to </a:t>
            </a:r>
            <a:r>
              <a:rPr lang="it-IT" baseline="0" dirty="0" err="1" smtClean="0"/>
              <a:t>column</a:t>
            </a:r>
            <a:r>
              <a:rPr lang="it-IT" baseline="0" dirty="0" smtClean="0"/>
              <a:t> 2. I </a:t>
            </a:r>
            <a:r>
              <a:rPr lang="it-IT" baseline="0" dirty="0" err="1" smtClean="0"/>
              <a:t>placed</a:t>
            </a:r>
            <a:r>
              <a:rPr lang="it-IT" baseline="0" dirty="0" smtClean="0"/>
              <a:t> in the </a:t>
            </a:r>
            <a:r>
              <a:rPr lang="it-IT" baseline="0" dirty="0" err="1" smtClean="0"/>
              <a:t>same</a:t>
            </a:r>
            <a:r>
              <a:rPr lang="it-IT" baseline="0" dirty="0" smtClean="0"/>
              <a:t> positions </a:t>
            </a:r>
            <a:r>
              <a:rPr lang="it-IT" baseline="0" dirty="0" err="1" smtClean="0"/>
              <a:t>also</a:t>
            </a:r>
            <a:r>
              <a:rPr lang="it-IT" baseline="0" dirty="0" smtClean="0"/>
              <a:t> </a:t>
            </a:r>
            <a:r>
              <a:rPr lang="it-IT" baseline="0" dirty="0" err="1" smtClean="0"/>
              <a:t>seismic</a:t>
            </a:r>
            <a:r>
              <a:rPr lang="it-IT" baseline="0" dirty="0" smtClean="0"/>
              <a:t> </a:t>
            </a:r>
            <a:r>
              <a:rPr lang="it-IT" baseline="0" dirty="0" err="1" smtClean="0"/>
              <a:t>accelerometers</a:t>
            </a:r>
            <a:r>
              <a:rPr lang="it-IT" baseline="0" dirty="0" smtClean="0"/>
              <a:t> </a:t>
            </a:r>
            <a:r>
              <a:rPr lang="it-IT" baseline="0" dirty="0" err="1" smtClean="0"/>
              <a:t>as</a:t>
            </a:r>
            <a:r>
              <a:rPr lang="it-IT" baseline="0" dirty="0" smtClean="0"/>
              <a:t> </a:t>
            </a:r>
            <a:r>
              <a:rPr lang="it-IT" baseline="0" dirty="0" err="1" smtClean="0"/>
              <a:t>reference</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44</a:t>
            </a:fld>
            <a:endParaRPr lang="it-IT"/>
          </a:p>
        </p:txBody>
      </p:sp>
    </p:spTree>
    <p:extLst>
      <p:ext uri="{BB962C8B-B14F-4D97-AF65-F5344CB8AC3E}">
        <p14:creationId xmlns:p14="http://schemas.microsoft.com/office/powerpoint/2010/main" val="4127659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The horizontal actuator was set in order to produce the seismic response of a single degree of freedom system with natural frequency 1.5 Hz. The load protocol consists therefore in the application of the vertical load up to </a:t>
            </a:r>
            <a:r>
              <a:rPr lang="en-GB" sz="1200" kern="1200" dirty="0" smtClean="0">
                <a:solidFill>
                  <a:schemeClr val="tx1"/>
                </a:solidFill>
                <a:effectLst/>
                <a:latin typeface="+mn-lt"/>
                <a:ea typeface="+mn-ea"/>
                <a:cs typeface="+mn-cs"/>
              </a:rPr>
              <a:t>600 </a:t>
            </a:r>
            <a:r>
              <a:rPr lang="en-GB" sz="1200" kern="1200" dirty="0" err="1" smtClean="0">
                <a:solidFill>
                  <a:schemeClr val="tx1"/>
                </a:solidFill>
                <a:effectLst/>
                <a:latin typeface="+mn-lt"/>
                <a:ea typeface="+mn-ea"/>
                <a:cs typeface="+mn-cs"/>
              </a:rPr>
              <a:t>kN</a:t>
            </a:r>
            <a:r>
              <a:rPr lang="en-GB" sz="1200" kern="1200" dirty="0" smtClean="0">
                <a:solidFill>
                  <a:schemeClr val="tx1"/>
                </a:solidFill>
                <a:effectLst/>
                <a:latin typeface="+mn-lt"/>
                <a:ea typeface="+mn-ea"/>
                <a:cs typeface="+mn-cs"/>
              </a:rPr>
              <a:t>, on the application of the horizontal displacement and on the unloading. </a:t>
            </a:r>
            <a:endParaRPr lang="it-IT"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 defined the sequence of tests </a:t>
            </a:r>
            <a:r>
              <a:rPr lang="en-GB" sz="1200" kern="1200" dirty="0" smtClean="0">
                <a:solidFill>
                  <a:schemeClr val="tx1"/>
                </a:solidFill>
                <a:effectLst/>
                <a:latin typeface="+mn-lt"/>
                <a:ea typeface="+mn-ea"/>
                <a:cs typeface="+mn-cs"/>
              </a:rPr>
              <a:t>assuming</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as reference the </a:t>
            </a:r>
            <a:r>
              <a:rPr lang="en-GB" sz="1200" kern="1200" dirty="0" smtClean="0">
                <a:solidFill>
                  <a:schemeClr val="tx1"/>
                </a:solidFill>
                <a:effectLst/>
                <a:latin typeface="+mn-lt"/>
                <a:ea typeface="+mn-ea"/>
                <a:cs typeface="+mn-cs"/>
              </a:rPr>
              <a:t>expected displacement at yielding, 17 millimetres, </a:t>
            </a:r>
            <a:r>
              <a:rPr lang="en-GB" sz="1200" kern="1200" dirty="0" smtClean="0">
                <a:solidFill>
                  <a:schemeClr val="tx1"/>
                </a:solidFill>
                <a:effectLst/>
                <a:latin typeface="+mn-lt"/>
                <a:ea typeface="+mn-ea"/>
                <a:cs typeface="+mn-cs"/>
              </a:rPr>
              <a:t>and scaling the </a:t>
            </a:r>
            <a:r>
              <a:rPr lang="en-GB" sz="1200" kern="1200" dirty="0" smtClean="0">
                <a:solidFill>
                  <a:schemeClr val="tx1"/>
                </a:solidFill>
                <a:effectLst/>
                <a:latin typeface="+mn-lt"/>
                <a:ea typeface="+mn-ea"/>
                <a:cs typeface="+mn-cs"/>
              </a:rPr>
              <a:t>maximum displacement from 25% to 500% of this value. Moreover, after each test a static test was also performed. </a:t>
            </a:r>
            <a:endParaRPr lang="it-IT"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B70E04EC-9722-4388-9715-74B711376DC3}" type="slidenum">
              <a:rPr lang="it-IT" smtClean="0"/>
              <a:t>45</a:t>
            </a:fld>
            <a:endParaRPr lang="it-IT"/>
          </a:p>
        </p:txBody>
      </p:sp>
    </p:spTree>
    <p:extLst>
      <p:ext uri="{BB962C8B-B14F-4D97-AF65-F5344CB8AC3E}">
        <p14:creationId xmlns:p14="http://schemas.microsoft.com/office/powerpoint/2010/main" val="3375682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Here </a:t>
            </a:r>
            <a:r>
              <a:rPr lang="it-IT" dirty="0" err="1" smtClean="0"/>
              <a:t>is</a:t>
            </a:r>
            <a:r>
              <a:rPr lang="it-IT" dirty="0" smtClean="0"/>
              <a:t> a video on </a:t>
            </a:r>
            <a:r>
              <a:rPr lang="it-IT" dirty="0" err="1" smtClean="0"/>
              <a:t>one</a:t>
            </a:r>
            <a:r>
              <a:rPr lang="it-IT" dirty="0" smtClean="0"/>
              <a:t> of the test, in </a:t>
            </a:r>
            <a:r>
              <a:rPr lang="it-IT" dirty="0" err="1" smtClean="0"/>
              <a:t>particular</a:t>
            </a:r>
            <a:r>
              <a:rPr lang="it-IT" dirty="0" smtClean="0"/>
              <a:t> the test </a:t>
            </a:r>
            <a:r>
              <a:rPr lang="it-IT" dirty="0" err="1" smtClean="0"/>
              <a:t>producing</a:t>
            </a:r>
            <a:r>
              <a:rPr lang="it-IT" dirty="0" smtClean="0"/>
              <a:t> a maximum</a:t>
            </a:r>
            <a:r>
              <a:rPr lang="it-IT" baseline="0" dirty="0" smtClean="0"/>
              <a:t> </a:t>
            </a:r>
            <a:r>
              <a:rPr lang="it-IT" baseline="0" dirty="0" err="1" smtClean="0"/>
              <a:t>displacement</a:t>
            </a:r>
            <a:r>
              <a:rPr lang="it-IT" baseline="0" dirty="0" smtClean="0"/>
              <a:t> of </a:t>
            </a:r>
            <a:r>
              <a:rPr lang="it-IT" baseline="0" dirty="0" err="1" smtClean="0"/>
              <a:t>sixtyeight</a:t>
            </a:r>
            <a:r>
              <a:rPr lang="it-IT" baseline="0" dirty="0" smtClean="0"/>
              <a:t> </a:t>
            </a:r>
            <a:r>
              <a:rPr lang="it-IT" baseline="0" dirty="0" err="1" smtClean="0"/>
              <a:t>millimeters</a:t>
            </a:r>
            <a:r>
              <a:rPr lang="it-IT" baseline="0" dirty="0" smtClean="0"/>
              <a:t> and a </a:t>
            </a:r>
            <a:r>
              <a:rPr lang="it-IT" baseline="0" dirty="0" err="1" smtClean="0"/>
              <a:t>peak</a:t>
            </a:r>
            <a:r>
              <a:rPr lang="it-IT" baseline="0" dirty="0" smtClean="0"/>
              <a:t> </a:t>
            </a:r>
            <a:r>
              <a:rPr lang="it-IT" baseline="0" dirty="0" err="1" smtClean="0"/>
              <a:t>floor</a:t>
            </a:r>
            <a:r>
              <a:rPr lang="it-IT" baseline="0" dirty="0" smtClean="0"/>
              <a:t> </a:t>
            </a:r>
            <a:r>
              <a:rPr lang="it-IT" baseline="0" dirty="0" err="1" smtClean="0"/>
              <a:t>acceleration</a:t>
            </a:r>
            <a:r>
              <a:rPr lang="it-IT" baseline="0" dirty="0" smtClean="0"/>
              <a:t> of 0.5 g</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46</a:t>
            </a:fld>
            <a:endParaRPr lang="it-IT"/>
          </a:p>
        </p:txBody>
      </p:sp>
    </p:spTree>
    <p:extLst>
      <p:ext uri="{BB962C8B-B14F-4D97-AF65-F5344CB8AC3E}">
        <p14:creationId xmlns:p14="http://schemas.microsoft.com/office/powerpoint/2010/main" val="7785317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Here are the observed levels of damage after each test. After test at 25% the yielding displacements, the cracking at the bottom of the columns was observed. Then, it was observed the diffusion of cracking up to yielding of the reinforcement, occurred for a displacement of 51 mm hence three times the expected displacement, as it can be observed from the force-displacement curves. The damage index has been calculated using the software provided within the Project. It can be seen that the result is reliable, with a value of the index about 0.5 which represent a moderate severe damage.</a:t>
            </a:r>
            <a:endParaRPr lang="it-IT" sz="1200" kern="1200" dirty="0" smtClean="0">
              <a:solidFill>
                <a:schemeClr val="tx1"/>
              </a:solidFill>
              <a:effectLst/>
              <a:latin typeface="+mn-lt"/>
              <a:ea typeface="+mn-ea"/>
              <a:cs typeface="+mn-cs"/>
            </a:endParaRPr>
          </a:p>
          <a:p>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47</a:t>
            </a:fld>
            <a:endParaRPr lang="it-IT"/>
          </a:p>
        </p:txBody>
      </p:sp>
    </p:spTree>
    <p:extLst>
      <p:ext uri="{BB962C8B-B14F-4D97-AF65-F5344CB8AC3E}">
        <p14:creationId xmlns:p14="http://schemas.microsoft.com/office/powerpoint/2010/main" val="53545268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u="sng" dirty="0" smtClean="0"/>
              <a:t>At </a:t>
            </a:r>
            <a:r>
              <a:rPr lang="it-IT" u="sng" dirty="0" err="1" smtClean="0"/>
              <a:t>this</a:t>
            </a:r>
            <a:r>
              <a:rPr lang="it-IT" u="sng" dirty="0" smtClean="0"/>
              <a:t> </a:t>
            </a:r>
            <a:r>
              <a:rPr lang="it-IT" u="sng" dirty="0" err="1" smtClean="0"/>
              <a:t>point</a:t>
            </a:r>
            <a:r>
              <a:rPr lang="it-IT" u="sng" dirty="0" smtClean="0"/>
              <a:t> </a:t>
            </a:r>
            <a:r>
              <a:rPr lang="it-IT" u="sng" dirty="0" err="1" smtClean="0"/>
              <a:t>we</a:t>
            </a:r>
            <a:r>
              <a:rPr lang="it-IT" u="sng" dirty="0" smtClean="0"/>
              <a:t> can </a:t>
            </a:r>
            <a:r>
              <a:rPr lang="it-IT" u="sng" dirty="0" err="1" smtClean="0"/>
              <a:t>obtain</a:t>
            </a:r>
            <a:r>
              <a:rPr lang="it-IT" u="sng" dirty="0" smtClean="0"/>
              <a:t> an</a:t>
            </a:r>
            <a:r>
              <a:rPr lang="it-IT" u="sng" baseline="0" dirty="0" smtClean="0"/>
              <a:t> </a:t>
            </a:r>
            <a:r>
              <a:rPr lang="it-IT" u="sng" baseline="0" dirty="0" err="1" smtClean="0"/>
              <a:t>estimation</a:t>
            </a:r>
            <a:r>
              <a:rPr lang="it-IT" u="sng" baseline="0" dirty="0" smtClean="0"/>
              <a:t> of the </a:t>
            </a:r>
            <a:r>
              <a:rPr lang="it-IT" u="sng" baseline="0" dirty="0" err="1" smtClean="0"/>
              <a:t>uncertainty</a:t>
            </a:r>
            <a:r>
              <a:rPr lang="it-IT" u="sng" baseline="0" dirty="0" smtClean="0"/>
              <a:t> in </a:t>
            </a:r>
            <a:r>
              <a:rPr lang="it-IT" u="sng" baseline="0" dirty="0" err="1" smtClean="0"/>
              <a:t>terms</a:t>
            </a:r>
            <a:r>
              <a:rPr lang="it-IT" u="sng" baseline="0" dirty="0" smtClean="0"/>
              <a:t> of </a:t>
            </a:r>
            <a:r>
              <a:rPr lang="it-IT" u="sng" baseline="0" dirty="0" err="1" smtClean="0"/>
              <a:t>displacements</a:t>
            </a:r>
            <a:r>
              <a:rPr lang="it-IT" u="sng" baseline="0" dirty="0" smtClean="0"/>
              <a:t> by </a:t>
            </a:r>
            <a:r>
              <a:rPr lang="it-IT" u="sng" baseline="0" dirty="0" err="1" smtClean="0"/>
              <a:t>comparing</a:t>
            </a:r>
            <a:r>
              <a:rPr lang="it-IT" u="sng" baseline="0" dirty="0" smtClean="0"/>
              <a:t> the </a:t>
            </a:r>
            <a:r>
              <a:rPr lang="it-IT" u="sng" baseline="0" dirty="0" err="1" smtClean="0"/>
              <a:t>displacements</a:t>
            </a:r>
            <a:r>
              <a:rPr lang="it-IT" u="sng" baseline="0" dirty="0" smtClean="0"/>
              <a:t> </a:t>
            </a:r>
            <a:r>
              <a:rPr lang="it-IT" u="sng" baseline="0" dirty="0" err="1" smtClean="0"/>
              <a:t>obtained</a:t>
            </a:r>
            <a:r>
              <a:rPr lang="it-IT" u="sng" baseline="0" dirty="0" smtClean="0"/>
              <a:t> from Memscon </a:t>
            </a:r>
            <a:r>
              <a:rPr lang="it-IT" u="sng" baseline="0" dirty="0" err="1" smtClean="0"/>
              <a:t>system</a:t>
            </a:r>
            <a:r>
              <a:rPr lang="it-IT" u="sng" baseline="0" dirty="0" smtClean="0"/>
              <a:t> to the </a:t>
            </a:r>
            <a:r>
              <a:rPr lang="it-IT" u="sng" baseline="0" dirty="0" err="1" smtClean="0"/>
              <a:t>displacement</a:t>
            </a:r>
            <a:r>
              <a:rPr lang="it-IT" u="sng" baseline="0" dirty="0" smtClean="0"/>
              <a:t> </a:t>
            </a:r>
            <a:r>
              <a:rPr lang="it-IT" u="sng" baseline="0" dirty="0" err="1" smtClean="0"/>
              <a:t>actually</a:t>
            </a:r>
            <a:r>
              <a:rPr lang="it-IT" u="sng" baseline="0" dirty="0" smtClean="0"/>
              <a:t> </a:t>
            </a:r>
            <a:r>
              <a:rPr lang="it-IT" u="sng" baseline="0" dirty="0" err="1" smtClean="0"/>
              <a:t>applied</a:t>
            </a:r>
            <a:r>
              <a:rPr lang="it-IT" u="sng" baseline="0" dirty="0" smtClean="0"/>
              <a:t> to the frame. </a:t>
            </a:r>
            <a:endParaRPr lang="it-IT" u="sng"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48</a:t>
            </a:fld>
            <a:endParaRPr lang="it-IT"/>
          </a:p>
        </p:txBody>
      </p:sp>
    </p:spTree>
    <p:extLst>
      <p:ext uri="{BB962C8B-B14F-4D97-AF65-F5344CB8AC3E}">
        <p14:creationId xmlns:p14="http://schemas.microsoft.com/office/powerpoint/2010/main" val="41136106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Using </a:t>
            </a:r>
            <a:r>
              <a:rPr lang="it-IT" dirty="0" err="1" smtClean="0"/>
              <a:t>perfectly</a:t>
            </a:r>
            <a:r>
              <a:rPr lang="it-IT" dirty="0" smtClean="0"/>
              <a:t> </a:t>
            </a:r>
            <a:r>
              <a:rPr lang="it-IT" dirty="0" err="1" smtClean="0"/>
              <a:t>calibrated</a:t>
            </a:r>
            <a:r>
              <a:rPr lang="it-IT" dirty="0" smtClean="0"/>
              <a:t> </a:t>
            </a:r>
            <a:r>
              <a:rPr lang="it-IT" dirty="0" err="1" smtClean="0"/>
              <a:t>sensors</a:t>
            </a:r>
            <a:r>
              <a:rPr lang="it-IT" dirty="0" smtClean="0"/>
              <a:t>, and for</a:t>
            </a:r>
            <a:r>
              <a:rPr lang="it-IT" baseline="0" dirty="0" smtClean="0"/>
              <a:t> </a:t>
            </a:r>
            <a:r>
              <a:rPr lang="it-IT" baseline="0" dirty="0" err="1" smtClean="0"/>
              <a:t>this</a:t>
            </a:r>
            <a:r>
              <a:rPr lang="it-IT" baseline="0" dirty="0" smtClean="0"/>
              <a:t> </a:t>
            </a:r>
            <a:r>
              <a:rPr lang="it-IT" baseline="0" dirty="0" err="1" smtClean="0"/>
              <a:t>particular</a:t>
            </a:r>
            <a:r>
              <a:rPr lang="it-IT" baseline="0" dirty="0" smtClean="0"/>
              <a:t> </a:t>
            </a:r>
            <a:r>
              <a:rPr lang="it-IT" baseline="0" dirty="0" err="1" smtClean="0"/>
              <a:t>earthquake</a:t>
            </a:r>
            <a:r>
              <a:rPr lang="it-IT" baseline="0" dirty="0" smtClean="0"/>
              <a:t>, I </a:t>
            </a:r>
            <a:r>
              <a:rPr lang="it-IT" baseline="0" dirty="0" err="1" smtClean="0"/>
              <a:t>obtained</a:t>
            </a:r>
            <a:r>
              <a:rPr lang="it-IT" baseline="0" dirty="0" smtClean="0"/>
              <a:t> an </a:t>
            </a:r>
            <a:r>
              <a:rPr lang="it-IT" baseline="0" dirty="0" err="1" smtClean="0"/>
              <a:t>uncertainty</a:t>
            </a:r>
            <a:r>
              <a:rPr lang="it-IT" baseline="0" dirty="0" smtClean="0"/>
              <a:t> in the </a:t>
            </a:r>
            <a:r>
              <a:rPr lang="it-IT" baseline="0" dirty="0" err="1" smtClean="0"/>
              <a:t>estimation</a:t>
            </a:r>
            <a:r>
              <a:rPr lang="it-IT" baseline="0" dirty="0" smtClean="0"/>
              <a:t> of the </a:t>
            </a:r>
            <a:r>
              <a:rPr lang="it-IT" baseline="0" dirty="0" err="1" smtClean="0"/>
              <a:t>storey</a:t>
            </a:r>
            <a:r>
              <a:rPr lang="it-IT" baseline="0" dirty="0" smtClean="0"/>
              <a:t> </a:t>
            </a:r>
            <a:r>
              <a:rPr lang="it-IT" baseline="0" dirty="0" err="1" smtClean="0"/>
              <a:t>displacement</a:t>
            </a:r>
            <a:r>
              <a:rPr lang="it-IT" baseline="0" dirty="0" smtClean="0"/>
              <a:t> of 0.044 </a:t>
            </a:r>
            <a:r>
              <a:rPr lang="it-IT" baseline="0" dirty="0" err="1" smtClean="0"/>
              <a:t>which</a:t>
            </a:r>
            <a:r>
              <a:rPr lang="it-IT" baseline="0" dirty="0" smtClean="0"/>
              <a:t>, </a:t>
            </a:r>
            <a:r>
              <a:rPr lang="it-IT" baseline="0" dirty="0" err="1" smtClean="0"/>
              <a:t>propagating</a:t>
            </a:r>
            <a:r>
              <a:rPr lang="it-IT" baseline="0" dirty="0" smtClean="0"/>
              <a:t> </a:t>
            </a:r>
            <a:r>
              <a:rPr lang="it-IT" baseline="0" dirty="0" err="1" smtClean="0"/>
              <a:t>it</a:t>
            </a:r>
            <a:r>
              <a:rPr lang="it-IT" baseline="0" dirty="0" smtClean="0"/>
              <a:t> </a:t>
            </a:r>
            <a:r>
              <a:rPr lang="it-IT" baseline="0" dirty="0" err="1" smtClean="0"/>
              <a:t>through</a:t>
            </a:r>
            <a:r>
              <a:rPr lang="it-IT" baseline="0" dirty="0" smtClean="0"/>
              <a:t> the </a:t>
            </a:r>
            <a:r>
              <a:rPr lang="it-IT" baseline="0" dirty="0" err="1" smtClean="0"/>
              <a:t>calculation</a:t>
            </a:r>
            <a:r>
              <a:rPr lang="it-IT" baseline="0" dirty="0" smtClean="0"/>
              <a:t> of IDR </a:t>
            </a:r>
            <a:r>
              <a:rPr lang="it-IT" baseline="0" dirty="0" err="1" smtClean="0"/>
              <a:t>leads</a:t>
            </a:r>
            <a:r>
              <a:rPr lang="it-IT" baseline="0" dirty="0" smtClean="0"/>
              <a:t> to a </a:t>
            </a:r>
            <a:r>
              <a:rPr lang="it-IT" baseline="0" dirty="0" err="1" smtClean="0"/>
              <a:t>value</a:t>
            </a:r>
            <a:r>
              <a:rPr lang="it-IT" baseline="0" dirty="0" smtClean="0"/>
              <a:t> of </a:t>
            </a:r>
            <a:r>
              <a:rPr lang="it-IT" baseline="0" dirty="0" err="1" smtClean="0"/>
              <a:t>uncertainty</a:t>
            </a:r>
            <a:r>
              <a:rPr lang="it-IT" baseline="0" dirty="0" smtClean="0"/>
              <a:t> in IDR  in line with the </a:t>
            </a:r>
            <a:r>
              <a:rPr lang="it-IT" baseline="0" dirty="0" err="1" smtClean="0"/>
              <a:t>results</a:t>
            </a:r>
            <a:r>
              <a:rPr lang="it-IT" baseline="0" dirty="0" smtClean="0"/>
              <a:t> of </a:t>
            </a:r>
            <a:r>
              <a:rPr lang="it-IT" baseline="0" dirty="0" err="1" smtClean="0"/>
              <a:t>numerical</a:t>
            </a:r>
            <a:r>
              <a:rPr lang="it-IT" baseline="0" dirty="0" smtClean="0"/>
              <a:t> </a:t>
            </a:r>
            <a:r>
              <a:rPr lang="it-IT" baseline="0" dirty="0" err="1" smtClean="0"/>
              <a:t>analysis</a:t>
            </a:r>
            <a:r>
              <a:rPr lang="it-IT" baseline="0" dirty="0" smtClean="0"/>
              <a:t>. </a:t>
            </a:r>
          </a:p>
          <a:p>
            <a:endParaRPr lang="it-IT" baseline="0" dirty="0" smtClean="0"/>
          </a:p>
          <a:p>
            <a:r>
              <a:rPr lang="it-IT" baseline="0" dirty="0" err="1" smtClean="0"/>
              <a:t>We</a:t>
            </a:r>
            <a:r>
              <a:rPr lang="it-IT" baseline="0" dirty="0" smtClean="0"/>
              <a:t> can </a:t>
            </a:r>
            <a:r>
              <a:rPr lang="it-IT" baseline="0" dirty="0" err="1" smtClean="0"/>
              <a:t>also</a:t>
            </a:r>
            <a:r>
              <a:rPr lang="it-IT" baseline="0" dirty="0" smtClean="0"/>
              <a:t> compare the </a:t>
            </a:r>
            <a:r>
              <a:rPr lang="it-IT" baseline="0" dirty="0" err="1" smtClean="0"/>
              <a:t>observed</a:t>
            </a:r>
            <a:r>
              <a:rPr lang="it-IT" baseline="0" dirty="0" smtClean="0"/>
              <a:t> </a:t>
            </a:r>
            <a:r>
              <a:rPr lang="it-IT" baseline="0" dirty="0" err="1" smtClean="0"/>
              <a:t>damage</a:t>
            </a:r>
            <a:r>
              <a:rPr lang="it-IT" baseline="0" dirty="0" smtClean="0"/>
              <a:t>, the </a:t>
            </a:r>
            <a:r>
              <a:rPr lang="it-IT" baseline="0" dirty="0" err="1" smtClean="0"/>
              <a:t>measured</a:t>
            </a:r>
            <a:r>
              <a:rPr lang="it-IT" baseline="0" dirty="0" smtClean="0"/>
              <a:t> interstory </a:t>
            </a:r>
            <a:r>
              <a:rPr lang="it-IT" baseline="0" dirty="0" err="1" smtClean="0"/>
              <a:t>drift</a:t>
            </a:r>
            <a:r>
              <a:rPr lang="it-IT" baseline="0" dirty="0" smtClean="0"/>
              <a:t> and the </a:t>
            </a:r>
            <a:r>
              <a:rPr lang="it-IT" baseline="0" dirty="0" err="1" smtClean="0"/>
              <a:t>limits</a:t>
            </a:r>
            <a:r>
              <a:rPr lang="it-IT" baseline="0" dirty="0" smtClean="0"/>
              <a:t> relative to </a:t>
            </a:r>
            <a:r>
              <a:rPr lang="it-IT" baseline="0" dirty="0" err="1" smtClean="0"/>
              <a:t>different</a:t>
            </a:r>
            <a:r>
              <a:rPr lang="it-IT" baseline="0" dirty="0" smtClean="0"/>
              <a:t> performance </a:t>
            </a:r>
            <a:r>
              <a:rPr lang="it-IT" baseline="0" dirty="0" err="1" smtClean="0"/>
              <a:t>levels</a:t>
            </a:r>
            <a:r>
              <a:rPr lang="it-IT" baseline="0" dirty="0" smtClean="0"/>
              <a:t>.</a:t>
            </a:r>
          </a:p>
          <a:p>
            <a:r>
              <a:rPr lang="it-IT" baseline="0" dirty="0" smtClean="0"/>
              <a:t>For a IDR of 2 per </a:t>
            </a:r>
            <a:r>
              <a:rPr lang="it-IT" baseline="0" dirty="0" err="1" smtClean="0"/>
              <a:t>mil</a:t>
            </a:r>
            <a:r>
              <a:rPr lang="it-IT" baseline="0" dirty="0" smtClean="0"/>
              <a:t>, </a:t>
            </a:r>
            <a:r>
              <a:rPr lang="it-IT" baseline="0" dirty="0" err="1" smtClean="0"/>
              <a:t>which</a:t>
            </a:r>
            <a:r>
              <a:rPr lang="it-IT" baseline="0" dirty="0" smtClean="0"/>
              <a:t> </a:t>
            </a:r>
            <a:r>
              <a:rPr lang="it-IT" baseline="0" dirty="0" err="1" smtClean="0"/>
              <a:t>corresponds</a:t>
            </a:r>
            <a:r>
              <a:rPr lang="it-IT" baseline="0" dirty="0" smtClean="0"/>
              <a:t> to the </a:t>
            </a:r>
            <a:r>
              <a:rPr lang="it-IT" baseline="0" dirty="0" err="1" smtClean="0"/>
              <a:t>fully</a:t>
            </a:r>
            <a:r>
              <a:rPr lang="it-IT" baseline="0" dirty="0" smtClean="0"/>
              <a:t> </a:t>
            </a:r>
            <a:r>
              <a:rPr lang="it-IT" baseline="0" dirty="0" err="1" smtClean="0"/>
              <a:t>operational</a:t>
            </a:r>
            <a:r>
              <a:rPr lang="it-IT" baseline="0" dirty="0" smtClean="0"/>
              <a:t> performance </a:t>
            </a:r>
            <a:r>
              <a:rPr lang="it-IT" baseline="0" dirty="0" err="1" smtClean="0"/>
              <a:t>level</a:t>
            </a:r>
            <a:r>
              <a:rPr lang="it-IT" baseline="0" dirty="0" smtClean="0"/>
              <a:t>, </a:t>
            </a:r>
            <a:r>
              <a:rPr lang="it-IT" baseline="0" dirty="0" err="1" smtClean="0"/>
              <a:t>we</a:t>
            </a:r>
            <a:r>
              <a:rPr lang="it-IT" baseline="0" dirty="0" smtClean="0"/>
              <a:t> </a:t>
            </a:r>
            <a:r>
              <a:rPr lang="it-IT" baseline="0" dirty="0" err="1" smtClean="0"/>
              <a:t>observed</a:t>
            </a:r>
            <a:r>
              <a:rPr lang="it-IT" baseline="0" dirty="0" smtClean="0"/>
              <a:t> small </a:t>
            </a:r>
            <a:r>
              <a:rPr lang="it-IT" baseline="0" dirty="0" err="1" smtClean="0"/>
              <a:t>cracks</a:t>
            </a:r>
            <a:r>
              <a:rPr lang="it-IT" baseline="0" dirty="0" smtClean="0"/>
              <a:t> in </a:t>
            </a:r>
            <a:r>
              <a:rPr lang="it-IT" baseline="0" dirty="0" err="1" smtClean="0"/>
              <a:t>columns</a:t>
            </a:r>
            <a:r>
              <a:rPr lang="it-IT" baseline="0" dirty="0" smtClean="0"/>
              <a:t>, </a:t>
            </a:r>
            <a:r>
              <a:rPr lang="it-IT" baseline="0" dirty="0" err="1" smtClean="0"/>
              <a:t>while</a:t>
            </a:r>
            <a:r>
              <a:rPr lang="it-IT" baseline="0" dirty="0" smtClean="0"/>
              <a:t> for an IDR of 2%, </a:t>
            </a:r>
            <a:r>
              <a:rPr lang="it-IT" baseline="0" dirty="0" err="1" smtClean="0"/>
              <a:t>which</a:t>
            </a:r>
            <a:r>
              <a:rPr lang="it-IT" baseline="0" dirty="0" smtClean="0"/>
              <a:t> </a:t>
            </a:r>
            <a:r>
              <a:rPr lang="it-IT" baseline="0" dirty="0" err="1" smtClean="0"/>
              <a:t>exceeds</a:t>
            </a:r>
            <a:r>
              <a:rPr lang="it-IT" baseline="0" dirty="0" smtClean="0"/>
              <a:t> the life </a:t>
            </a:r>
            <a:r>
              <a:rPr lang="it-IT" baseline="0" dirty="0" err="1" smtClean="0"/>
              <a:t>safety</a:t>
            </a:r>
            <a:r>
              <a:rPr lang="it-IT" baseline="0" dirty="0" smtClean="0"/>
              <a:t> performance </a:t>
            </a:r>
            <a:r>
              <a:rPr lang="it-IT" baseline="0" dirty="0" err="1" smtClean="0"/>
              <a:t>level</a:t>
            </a:r>
            <a:r>
              <a:rPr lang="it-IT" baseline="0" dirty="0" smtClean="0"/>
              <a:t>, </a:t>
            </a:r>
            <a:r>
              <a:rPr lang="it-IT" baseline="0" dirty="0" err="1" smtClean="0"/>
              <a:t>we</a:t>
            </a:r>
            <a:r>
              <a:rPr lang="it-IT" baseline="0" dirty="0" smtClean="0"/>
              <a:t> </a:t>
            </a:r>
            <a:r>
              <a:rPr lang="it-IT" baseline="0" dirty="0" err="1" smtClean="0"/>
              <a:t>observed</a:t>
            </a:r>
            <a:r>
              <a:rPr lang="it-IT" baseline="0" dirty="0" smtClean="0"/>
              <a:t> the </a:t>
            </a:r>
            <a:r>
              <a:rPr lang="it-IT" baseline="0" dirty="0" err="1" smtClean="0"/>
              <a:t>actual</a:t>
            </a:r>
            <a:r>
              <a:rPr lang="it-IT" baseline="0" dirty="0" smtClean="0"/>
              <a:t> </a:t>
            </a:r>
            <a:r>
              <a:rPr lang="it-IT" baseline="0" dirty="0" err="1" smtClean="0"/>
              <a:t>yielding</a:t>
            </a:r>
            <a:r>
              <a:rPr lang="it-IT" baseline="0" dirty="0" smtClean="0"/>
              <a:t> of the </a:t>
            </a:r>
            <a:r>
              <a:rPr lang="it-IT" baseline="0" dirty="0" err="1" smtClean="0"/>
              <a:t>columns</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49</a:t>
            </a:fld>
            <a:endParaRPr lang="it-IT"/>
          </a:p>
        </p:txBody>
      </p:sp>
    </p:spTree>
    <p:extLst>
      <p:ext uri="{BB962C8B-B14F-4D97-AF65-F5344CB8AC3E}">
        <p14:creationId xmlns:p14="http://schemas.microsoft.com/office/powerpoint/2010/main" val="389408330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On </a:t>
            </a:r>
            <a:r>
              <a:rPr lang="it-IT" dirty="0" err="1" smtClean="0"/>
              <a:t>this</a:t>
            </a:r>
            <a:r>
              <a:rPr lang="it-IT" dirty="0" smtClean="0"/>
              <a:t> </a:t>
            </a:r>
            <a:r>
              <a:rPr lang="it-IT" dirty="0" err="1" smtClean="0"/>
              <a:t>point</a:t>
            </a:r>
            <a:r>
              <a:rPr lang="it-IT" dirty="0" smtClean="0"/>
              <a:t> </a:t>
            </a:r>
            <a:r>
              <a:rPr lang="it-IT" dirty="0" err="1" smtClean="0"/>
              <a:t>we</a:t>
            </a:r>
            <a:r>
              <a:rPr lang="it-IT" dirty="0" smtClean="0"/>
              <a:t> can </a:t>
            </a:r>
            <a:r>
              <a:rPr lang="it-IT" dirty="0" err="1" smtClean="0"/>
              <a:t>move</a:t>
            </a:r>
            <a:r>
              <a:rPr lang="it-IT" baseline="0" dirty="0" smtClean="0"/>
              <a:t> to the </a:t>
            </a:r>
            <a:r>
              <a:rPr lang="it-IT" baseline="0" dirty="0" err="1" smtClean="0"/>
              <a:t>second</a:t>
            </a:r>
            <a:r>
              <a:rPr lang="it-IT" baseline="0" dirty="0" smtClean="0"/>
              <a:t> case </a:t>
            </a:r>
            <a:r>
              <a:rPr lang="it-IT" baseline="0" dirty="0" err="1" smtClean="0"/>
              <a:t>study</a:t>
            </a:r>
            <a:r>
              <a:rPr lang="it-IT" baseline="0" dirty="0" smtClean="0"/>
              <a:t> </a:t>
            </a:r>
            <a:r>
              <a:rPr lang="it-IT" baseline="0" dirty="0" err="1" smtClean="0"/>
              <a:t>which</a:t>
            </a:r>
            <a:r>
              <a:rPr lang="it-IT" baseline="0" dirty="0" smtClean="0"/>
              <a:t> </a:t>
            </a:r>
            <a:r>
              <a:rPr lang="it-IT" baseline="0" dirty="0" err="1" smtClean="0"/>
              <a:t>refers</a:t>
            </a:r>
            <a:r>
              <a:rPr lang="it-IT" baseline="0" dirty="0" smtClean="0"/>
              <a:t> to the </a:t>
            </a:r>
            <a:r>
              <a:rPr lang="it-IT" baseline="0" dirty="0" err="1" smtClean="0"/>
              <a:t>seismic</a:t>
            </a:r>
            <a:r>
              <a:rPr lang="it-IT" baseline="0" dirty="0" smtClean="0"/>
              <a:t> </a:t>
            </a:r>
            <a:r>
              <a:rPr lang="it-IT" baseline="0" dirty="0" err="1" smtClean="0"/>
              <a:t>monitoring</a:t>
            </a:r>
            <a:r>
              <a:rPr lang="it-IT" baseline="0" dirty="0" smtClean="0"/>
              <a:t> of </a:t>
            </a:r>
            <a:r>
              <a:rPr lang="it-IT" baseline="0" dirty="0" err="1" smtClean="0"/>
              <a:t>precast</a:t>
            </a:r>
            <a:r>
              <a:rPr lang="it-IT" baseline="0" dirty="0" smtClean="0"/>
              <a:t> industrial </a:t>
            </a:r>
            <a:r>
              <a:rPr lang="it-IT" baseline="0" dirty="0" err="1" smtClean="0"/>
              <a:t>buildings</a:t>
            </a:r>
            <a:r>
              <a:rPr lang="it-IT" baseline="0" dirty="0" smtClean="0"/>
              <a:t>.</a:t>
            </a:r>
            <a:endParaRPr lang="it-IT" dirty="0" smtClean="0"/>
          </a:p>
          <a:p>
            <a:endParaRPr lang="it-IT" dirty="0" smtClean="0"/>
          </a:p>
        </p:txBody>
      </p:sp>
      <p:sp>
        <p:nvSpPr>
          <p:cNvPr id="4" name="Segnaposto numero diapositiva 3"/>
          <p:cNvSpPr>
            <a:spLocks noGrp="1"/>
          </p:cNvSpPr>
          <p:nvPr>
            <p:ph type="sldNum" sz="quarter" idx="10"/>
          </p:nvPr>
        </p:nvSpPr>
        <p:spPr/>
        <p:txBody>
          <a:bodyPr/>
          <a:lstStyle/>
          <a:p>
            <a:fld id="{B70E04EC-9722-4388-9715-74B711376DC3}" type="slidenum">
              <a:rPr lang="it-IT" smtClean="0"/>
              <a:t>50</a:t>
            </a:fld>
            <a:endParaRPr lang="it-IT"/>
          </a:p>
        </p:txBody>
      </p:sp>
    </p:spTree>
    <p:extLst>
      <p:ext uri="{BB962C8B-B14F-4D97-AF65-F5344CB8AC3E}">
        <p14:creationId xmlns:p14="http://schemas.microsoft.com/office/powerpoint/2010/main" val="2537927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From</a:t>
            </a:r>
            <a:r>
              <a:rPr lang="it-IT" baseline="0" dirty="0" smtClean="0"/>
              <a:t> the </a:t>
            </a:r>
            <a:r>
              <a:rPr lang="it-IT" baseline="0" dirty="0" err="1" smtClean="0"/>
              <a:t>logical</a:t>
            </a:r>
            <a:r>
              <a:rPr lang="it-IT" baseline="0" dirty="0" smtClean="0"/>
              <a:t> </a:t>
            </a:r>
            <a:r>
              <a:rPr lang="it-IT" baseline="0" dirty="0" err="1" smtClean="0"/>
              <a:t>point</a:t>
            </a:r>
            <a:r>
              <a:rPr lang="it-IT" baseline="0" dirty="0" smtClean="0"/>
              <a:t> of </a:t>
            </a:r>
            <a:r>
              <a:rPr lang="it-IT" baseline="0" dirty="0" err="1" smtClean="0"/>
              <a:t>view</a:t>
            </a:r>
            <a:r>
              <a:rPr lang="it-IT" baseline="0" dirty="0" smtClean="0"/>
              <a:t>, the </a:t>
            </a:r>
            <a:r>
              <a:rPr lang="it-IT" baseline="0" dirty="0" err="1" smtClean="0"/>
              <a:t>seismic</a:t>
            </a:r>
            <a:r>
              <a:rPr lang="it-IT" baseline="0" dirty="0" smtClean="0"/>
              <a:t> </a:t>
            </a:r>
            <a:r>
              <a:rPr lang="it-IT" baseline="0" dirty="0" err="1" smtClean="0"/>
              <a:t>monitoring</a:t>
            </a:r>
            <a:r>
              <a:rPr lang="it-IT" baseline="0" dirty="0" smtClean="0"/>
              <a:t> </a:t>
            </a:r>
            <a:r>
              <a:rPr lang="it-IT" baseline="0" dirty="0" err="1" smtClean="0"/>
              <a:t>problem</a:t>
            </a:r>
            <a:r>
              <a:rPr lang="it-IT" baseline="0" dirty="0" smtClean="0"/>
              <a:t> </a:t>
            </a:r>
            <a:r>
              <a:rPr lang="it-IT" baseline="0" dirty="0" err="1" smtClean="0"/>
              <a:t>means</a:t>
            </a:r>
            <a:r>
              <a:rPr lang="it-IT" baseline="0" dirty="0" smtClean="0"/>
              <a:t> to </a:t>
            </a:r>
            <a:r>
              <a:rPr lang="it-IT" baseline="0" dirty="0" err="1" smtClean="0"/>
              <a:t>infer</a:t>
            </a:r>
            <a:r>
              <a:rPr lang="it-IT" baseline="0" dirty="0" smtClean="0"/>
              <a:t> the state of the </a:t>
            </a:r>
            <a:r>
              <a:rPr lang="it-IT" baseline="0" dirty="0" err="1" smtClean="0"/>
              <a:t>structure</a:t>
            </a:r>
            <a:r>
              <a:rPr lang="it-IT" baseline="0" dirty="0" smtClean="0"/>
              <a:t> </a:t>
            </a:r>
            <a:r>
              <a:rPr lang="it-IT" baseline="0" dirty="0" err="1" smtClean="0"/>
              <a:t>after</a:t>
            </a:r>
            <a:r>
              <a:rPr lang="it-IT" baseline="0" dirty="0" smtClean="0"/>
              <a:t> an </a:t>
            </a:r>
            <a:r>
              <a:rPr lang="it-IT" baseline="0" dirty="0" err="1" smtClean="0"/>
              <a:t>earthquake</a:t>
            </a:r>
            <a:r>
              <a:rPr lang="it-IT" baseline="0" dirty="0" smtClean="0"/>
              <a:t>. </a:t>
            </a:r>
            <a:r>
              <a:rPr lang="it-IT" baseline="0" dirty="0" err="1" smtClean="0"/>
              <a:t>This</a:t>
            </a:r>
            <a:r>
              <a:rPr lang="it-IT" baseline="0" dirty="0" smtClean="0"/>
              <a:t> can be </a:t>
            </a:r>
            <a:r>
              <a:rPr lang="it-IT" baseline="0" dirty="0" err="1" smtClean="0"/>
              <a:t>done</a:t>
            </a:r>
            <a:r>
              <a:rPr lang="it-IT" baseline="0" dirty="0" smtClean="0"/>
              <a:t> by </a:t>
            </a:r>
            <a:r>
              <a:rPr lang="it-IT" baseline="0" dirty="0" err="1" smtClean="0"/>
              <a:t>defining</a:t>
            </a:r>
            <a:r>
              <a:rPr lang="it-IT" baseline="0" dirty="0" smtClean="0"/>
              <a:t> a </a:t>
            </a:r>
            <a:r>
              <a:rPr lang="it-IT" baseline="0" dirty="0" err="1" smtClean="0"/>
              <a:t>metric</a:t>
            </a:r>
            <a:r>
              <a:rPr lang="it-IT" baseline="0" dirty="0" smtClean="0"/>
              <a:t> for the </a:t>
            </a:r>
            <a:r>
              <a:rPr lang="it-IT" baseline="0" dirty="0" err="1" smtClean="0"/>
              <a:t>quantification</a:t>
            </a:r>
            <a:r>
              <a:rPr lang="it-IT" baseline="0" dirty="0" smtClean="0"/>
              <a:t> of the state, </a:t>
            </a:r>
            <a:r>
              <a:rPr lang="it-IT" baseline="0" dirty="0" err="1" smtClean="0"/>
              <a:t>this</a:t>
            </a:r>
            <a:r>
              <a:rPr lang="it-IT" baseline="0" dirty="0" smtClean="0"/>
              <a:t> </a:t>
            </a:r>
            <a:r>
              <a:rPr lang="it-IT" baseline="0" dirty="0" err="1" smtClean="0"/>
              <a:t>is</a:t>
            </a:r>
            <a:r>
              <a:rPr lang="it-IT" baseline="0" dirty="0" smtClean="0"/>
              <a:t> the state </a:t>
            </a:r>
            <a:r>
              <a:rPr lang="it-IT" baseline="0" dirty="0" err="1" smtClean="0"/>
              <a:t>parameter</a:t>
            </a:r>
            <a:r>
              <a:rPr lang="it-IT" baseline="0" dirty="0" smtClean="0"/>
              <a:t>, the </a:t>
            </a:r>
            <a:r>
              <a:rPr lang="it-IT" baseline="0" dirty="0" err="1" smtClean="0"/>
              <a:t>collection</a:t>
            </a:r>
            <a:r>
              <a:rPr lang="it-IT" baseline="0" dirty="0" smtClean="0"/>
              <a:t> of a set </a:t>
            </a:r>
            <a:r>
              <a:rPr lang="it-IT" baseline="0" dirty="0" err="1" smtClean="0"/>
              <a:t>observations</a:t>
            </a:r>
            <a:r>
              <a:rPr lang="it-IT" baseline="0" dirty="0" smtClean="0"/>
              <a:t> UAI of the </a:t>
            </a:r>
            <a:r>
              <a:rPr lang="it-IT" baseline="0" dirty="0" err="1" smtClean="0"/>
              <a:t>structural</a:t>
            </a:r>
            <a:r>
              <a:rPr lang="it-IT" baseline="0" dirty="0" smtClean="0"/>
              <a:t> </a:t>
            </a:r>
            <a:r>
              <a:rPr lang="it-IT" baseline="0" dirty="0" err="1" smtClean="0"/>
              <a:t>response</a:t>
            </a:r>
            <a:r>
              <a:rPr lang="it-IT" baseline="0" dirty="0" smtClean="0"/>
              <a:t>, and the </a:t>
            </a:r>
            <a:r>
              <a:rPr lang="it-IT" baseline="0" dirty="0" err="1" smtClean="0"/>
              <a:t>definition</a:t>
            </a:r>
            <a:r>
              <a:rPr lang="it-IT" baseline="0" dirty="0" smtClean="0"/>
              <a:t> of a model </a:t>
            </a:r>
            <a:r>
              <a:rPr lang="it-IT" baseline="0" dirty="0" err="1" smtClean="0"/>
              <a:t>relating</a:t>
            </a:r>
            <a:r>
              <a:rPr lang="it-IT" baseline="0" dirty="0" smtClean="0"/>
              <a:t> state </a:t>
            </a:r>
            <a:r>
              <a:rPr lang="it-IT" baseline="0" dirty="0" err="1" smtClean="0"/>
              <a:t>paramater</a:t>
            </a:r>
            <a:r>
              <a:rPr lang="it-IT" baseline="0" dirty="0" smtClean="0"/>
              <a:t> to </a:t>
            </a:r>
            <a:r>
              <a:rPr lang="it-IT" baseline="0" dirty="0" err="1" smtClean="0"/>
              <a:t>observations</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6</a:t>
            </a:fld>
            <a:endParaRPr lang="it-IT"/>
          </a:p>
        </p:txBody>
      </p:sp>
    </p:spTree>
    <p:extLst>
      <p:ext uri="{BB962C8B-B14F-4D97-AF65-F5344CB8AC3E}">
        <p14:creationId xmlns:p14="http://schemas.microsoft.com/office/powerpoint/2010/main" val="178601411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Following the earthquake in Emilia region Area </a:t>
            </a:r>
            <a:r>
              <a:rPr lang="en-GB" sz="1200" kern="1200" dirty="0" err="1" smtClean="0">
                <a:solidFill>
                  <a:schemeClr val="tx1"/>
                </a:solidFill>
                <a:effectLst/>
                <a:latin typeface="+mn-lt"/>
                <a:ea typeface="+mn-ea"/>
                <a:cs typeface="+mn-cs"/>
              </a:rPr>
              <a:t>Prefabbricati</a:t>
            </a:r>
            <a:r>
              <a:rPr lang="en-GB" sz="1200" kern="1200" dirty="0" smtClean="0">
                <a:solidFill>
                  <a:schemeClr val="tx1"/>
                </a:solidFill>
                <a:effectLst/>
                <a:latin typeface="+mn-lt"/>
                <a:ea typeface="+mn-ea"/>
                <a:cs typeface="+mn-cs"/>
              </a:rPr>
              <a:t>, a company working in the field of precast building production contacted us asking for the development of a seismic monitoring </a:t>
            </a:r>
            <a:r>
              <a:rPr lang="en-GB" sz="1200" kern="1200" dirty="0" smtClean="0">
                <a:solidFill>
                  <a:schemeClr val="tx1"/>
                </a:solidFill>
                <a:effectLst/>
                <a:latin typeface="+mn-lt"/>
                <a:ea typeface="+mn-ea"/>
                <a:cs typeface="+mn-cs"/>
              </a:rPr>
              <a:t>system. </a:t>
            </a:r>
            <a:endParaRPr lang="it-IT"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As reported in the literature, the surveys conducted in field after the earthquake highlighted that most of the damage in precast buildings were due to insufficient detailing between</a:t>
            </a:r>
            <a:r>
              <a:rPr lang="en-GB" sz="1200" kern="1200" baseline="0" dirty="0" smtClean="0">
                <a:solidFill>
                  <a:schemeClr val="tx1"/>
                </a:solidFill>
                <a:effectLst/>
                <a:latin typeface="+mn-lt"/>
                <a:ea typeface="+mn-ea"/>
                <a:cs typeface="+mn-cs"/>
              </a:rPr>
              <a:t> columns and beams</a:t>
            </a:r>
            <a:r>
              <a:rPr lang="en-GB" sz="1200" kern="1200" dirty="0" smtClean="0">
                <a:solidFill>
                  <a:schemeClr val="tx1"/>
                </a:solidFill>
                <a:effectLst/>
                <a:latin typeface="+mn-lt"/>
                <a:ea typeface="+mn-ea"/>
                <a:cs typeface="+mn-cs"/>
              </a:rPr>
              <a:t>, to the collaps</a:t>
            </a:r>
            <a:r>
              <a:rPr lang="en-GB" sz="1200" kern="1200" baseline="0" dirty="0" smtClean="0">
                <a:solidFill>
                  <a:schemeClr val="tx1"/>
                </a:solidFill>
                <a:effectLst/>
                <a:latin typeface="+mn-lt"/>
                <a:ea typeface="+mn-ea"/>
                <a:cs typeface="+mn-cs"/>
              </a:rPr>
              <a:t>e of external walls</a:t>
            </a:r>
            <a:r>
              <a:rPr lang="en-GB" sz="1200" kern="1200" dirty="0" smtClean="0">
                <a:solidFill>
                  <a:schemeClr val="tx1"/>
                </a:solidFill>
                <a:effectLst/>
                <a:latin typeface="+mn-lt"/>
                <a:ea typeface="+mn-ea"/>
                <a:cs typeface="+mn-cs"/>
              </a:rPr>
              <a:t> and to the development of plastic hinges at the bottom of the columns. </a:t>
            </a:r>
          </a:p>
          <a:p>
            <a:r>
              <a:rPr lang="en-GB" sz="1200" kern="1200" dirty="0" smtClean="0">
                <a:solidFill>
                  <a:schemeClr val="tx1"/>
                </a:solidFill>
                <a:effectLst/>
                <a:latin typeface="+mn-lt"/>
                <a:ea typeface="+mn-ea"/>
                <a:cs typeface="+mn-cs"/>
              </a:rPr>
              <a:t>In principle</a:t>
            </a:r>
            <a:r>
              <a:rPr lang="en-GB" sz="1200" kern="1200" baseline="0" dirty="0" smtClean="0">
                <a:solidFill>
                  <a:schemeClr val="tx1"/>
                </a:solidFill>
                <a:effectLst/>
                <a:latin typeface="+mn-lt"/>
                <a:ea typeface="+mn-ea"/>
                <a:cs typeface="+mn-cs"/>
              </a:rPr>
              <a:t> t</a:t>
            </a:r>
            <a:r>
              <a:rPr lang="en-GB" sz="1200" kern="1200" dirty="0" smtClean="0">
                <a:solidFill>
                  <a:schemeClr val="tx1"/>
                </a:solidFill>
                <a:effectLst/>
                <a:latin typeface="+mn-lt"/>
                <a:ea typeface="+mn-ea"/>
                <a:cs typeface="+mn-cs"/>
              </a:rPr>
              <a:t>his last failure mechanism is the only one possible for </a:t>
            </a:r>
            <a:r>
              <a:rPr lang="it-IT" sz="1200" kern="1200" dirty="0" err="1" smtClean="0">
                <a:solidFill>
                  <a:schemeClr val="tx1"/>
                </a:solidFill>
                <a:effectLst/>
                <a:latin typeface="+mn-lt"/>
                <a:ea typeface="+mn-ea"/>
                <a:cs typeface="+mn-cs"/>
              </a:rPr>
              <a:t>well</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designed</a:t>
            </a:r>
            <a:r>
              <a:rPr lang="it-IT" sz="1200" kern="1200" baseline="0" dirty="0" smtClean="0">
                <a:solidFill>
                  <a:schemeClr val="tx1"/>
                </a:solidFill>
                <a:effectLst/>
                <a:latin typeface="+mn-lt"/>
                <a:ea typeface="+mn-ea"/>
                <a:cs typeface="+mn-cs"/>
              </a:rPr>
              <a:t> </a:t>
            </a:r>
            <a:r>
              <a:rPr lang="it-IT" sz="1200" kern="1200" baseline="0" dirty="0" err="1" smtClean="0">
                <a:solidFill>
                  <a:schemeClr val="tx1"/>
                </a:solidFill>
                <a:effectLst/>
                <a:latin typeface="+mn-lt"/>
                <a:ea typeface="+mn-ea"/>
                <a:cs typeface="+mn-cs"/>
              </a:rPr>
              <a:t>buildings</a:t>
            </a:r>
            <a:r>
              <a:rPr lang="it-IT" sz="1200" kern="1200" baseline="0" dirty="0" smtClean="0">
                <a:solidFill>
                  <a:schemeClr val="tx1"/>
                </a:solidFill>
                <a:effectLst/>
                <a:latin typeface="+mn-lt"/>
                <a:ea typeface="+mn-ea"/>
                <a:cs typeface="+mn-cs"/>
              </a:rPr>
              <a:t>, and can be </a:t>
            </a:r>
            <a:r>
              <a:rPr lang="it-IT" sz="1200" kern="1200" baseline="0" dirty="0" err="1" smtClean="0">
                <a:solidFill>
                  <a:schemeClr val="tx1"/>
                </a:solidFill>
                <a:effectLst/>
                <a:latin typeface="+mn-lt"/>
                <a:ea typeface="+mn-ea"/>
                <a:cs typeface="+mn-cs"/>
              </a:rPr>
              <a:t>monitored</a:t>
            </a:r>
            <a:r>
              <a:rPr lang="it-IT" sz="1200" kern="1200" baseline="0" dirty="0" smtClean="0">
                <a:solidFill>
                  <a:schemeClr val="tx1"/>
                </a:solidFill>
                <a:effectLst/>
                <a:latin typeface="+mn-lt"/>
                <a:ea typeface="+mn-ea"/>
                <a:cs typeface="+mn-cs"/>
              </a:rPr>
              <a:t> by </a:t>
            </a:r>
            <a:r>
              <a:rPr lang="it-IT" sz="1200" kern="1200" baseline="0" dirty="0" err="1" smtClean="0">
                <a:solidFill>
                  <a:schemeClr val="tx1"/>
                </a:solidFill>
                <a:effectLst/>
                <a:latin typeface="+mn-lt"/>
                <a:ea typeface="+mn-ea"/>
                <a:cs typeface="+mn-cs"/>
              </a:rPr>
              <a:t>means</a:t>
            </a:r>
            <a:r>
              <a:rPr lang="it-IT" sz="1200" kern="1200" baseline="0" dirty="0" smtClean="0">
                <a:solidFill>
                  <a:schemeClr val="tx1"/>
                </a:solidFill>
                <a:effectLst/>
                <a:latin typeface="+mn-lt"/>
                <a:ea typeface="+mn-ea"/>
                <a:cs typeface="+mn-cs"/>
              </a:rPr>
              <a:t> of a </a:t>
            </a:r>
            <a:r>
              <a:rPr lang="it-IT" sz="1200" kern="1200" baseline="0" dirty="0" err="1" smtClean="0">
                <a:solidFill>
                  <a:schemeClr val="tx1"/>
                </a:solidFill>
                <a:effectLst/>
                <a:latin typeface="+mn-lt"/>
                <a:ea typeface="+mn-ea"/>
                <a:cs typeface="+mn-cs"/>
              </a:rPr>
              <a:t>monitoring</a:t>
            </a:r>
            <a:r>
              <a:rPr lang="it-IT" sz="1200" kern="1200" baseline="0" dirty="0" smtClean="0">
                <a:solidFill>
                  <a:schemeClr val="tx1"/>
                </a:solidFill>
                <a:effectLst/>
                <a:latin typeface="+mn-lt"/>
                <a:ea typeface="+mn-ea"/>
                <a:cs typeface="+mn-cs"/>
              </a:rPr>
              <a:t> </a:t>
            </a:r>
            <a:r>
              <a:rPr lang="it-IT" sz="1200" kern="1200" baseline="0" dirty="0" err="1" smtClean="0">
                <a:solidFill>
                  <a:schemeClr val="tx1"/>
                </a:solidFill>
                <a:effectLst/>
                <a:latin typeface="+mn-lt"/>
                <a:ea typeface="+mn-ea"/>
                <a:cs typeface="+mn-cs"/>
              </a:rPr>
              <a:t>system</a:t>
            </a:r>
            <a:r>
              <a:rPr lang="it-IT" sz="1200" kern="1200" baseline="0" dirty="0" smtClean="0">
                <a:solidFill>
                  <a:schemeClr val="tx1"/>
                </a:solidFill>
                <a:effectLst/>
                <a:latin typeface="+mn-lt"/>
                <a:ea typeface="+mn-ea"/>
                <a:cs typeface="+mn-cs"/>
              </a:rPr>
              <a:t> </a:t>
            </a:r>
            <a:r>
              <a:rPr lang="it-IT" sz="1200" kern="1200" baseline="0" dirty="0" err="1" smtClean="0">
                <a:solidFill>
                  <a:schemeClr val="tx1"/>
                </a:solidFill>
                <a:effectLst/>
                <a:latin typeface="+mn-lt"/>
                <a:ea typeface="+mn-ea"/>
                <a:cs typeface="+mn-cs"/>
              </a:rPr>
              <a:t>based</a:t>
            </a:r>
            <a:r>
              <a:rPr lang="it-IT" sz="1200" kern="1200" baseline="0" dirty="0" smtClean="0">
                <a:solidFill>
                  <a:schemeClr val="tx1"/>
                </a:solidFill>
                <a:effectLst/>
                <a:latin typeface="+mn-lt"/>
                <a:ea typeface="+mn-ea"/>
                <a:cs typeface="+mn-cs"/>
              </a:rPr>
              <a:t> on IDR.</a:t>
            </a:r>
            <a:endParaRPr lang="it-IT"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scope of application of the monitoring systems which I developed for</a:t>
            </a:r>
            <a:r>
              <a:rPr lang="en-GB" sz="1200" kern="1200" baseline="0" dirty="0" smtClean="0">
                <a:solidFill>
                  <a:schemeClr val="tx1"/>
                </a:solidFill>
                <a:effectLst/>
                <a:latin typeface="+mn-lt"/>
                <a:ea typeface="+mn-ea"/>
                <a:cs typeface="+mn-cs"/>
              </a:rPr>
              <a:t> the company</a:t>
            </a:r>
            <a:r>
              <a:rPr lang="en-GB" sz="1200" kern="1200" dirty="0" smtClean="0">
                <a:solidFill>
                  <a:schemeClr val="tx1"/>
                </a:solidFill>
                <a:effectLst/>
                <a:latin typeface="+mn-lt"/>
                <a:ea typeface="+mn-ea"/>
                <a:cs typeface="+mn-cs"/>
              </a:rPr>
              <a:t> consists therefore in new or retrofitted buildings compliant to the seismic codes.</a:t>
            </a:r>
            <a:endParaRPr lang="it-IT" sz="1200" kern="1200" dirty="0" smtClean="0">
              <a:solidFill>
                <a:schemeClr val="tx1"/>
              </a:solidFill>
              <a:effectLst/>
              <a:latin typeface="+mn-lt"/>
              <a:ea typeface="+mn-ea"/>
              <a:cs typeface="+mn-cs"/>
            </a:endParaRPr>
          </a:p>
          <a:p>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51</a:t>
            </a:fld>
            <a:endParaRPr lang="it-IT"/>
          </a:p>
        </p:txBody>
      </p:sp>
    </p:spTree>
    <p:extLst>
      <p:ext uri="{BB962C8B-B14F-4D97-AF65-F5344CB8AC3E}">
        <p14:creationId xmlns:p14="http://schemas.microsoft.com/office/powerpoint/2010/main" val="27897747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typical configuration of a precast industrial building consists in cantilever columns supported by isolated foundations, beams simply supported by the columns and roof elements simply supported by the beams. This implies that we cannot place</a:t>
            </a:r>
            <a:r>
              <a:rPr lang="en-GB" sz="1200" kern="1200" baseline="0" dirty="0" smtClean="0">
                <a:solidFill>
                  <a:schemeClr val="tx1"/>
                </a:solidFill>
                <a:effectLst/>
                <a:latin typeface="+mn-lt"/>
                <a:ea typeface="+mn-ea"/>
                <a:cs typeface="+mn-cs"/>
              </a:rPr>
              <a:t> only two bi-axial accelerometers on the roof, because the assumption of </a:t>
            </a:r>
            <a:r>
              <a:rPr lang="en-GB" sz="1200" b="1" kern="1200" baseline="0" dirty="0" smtClean="0">
                <a:solidFill>
                  <a:schemeClr val="tx1"/>
                </a:solidFill>
                <a:effectLst/>
                <a:latin typeface="+mn-lt"/>
                <a:ea typeface="+mn-ea"/>
                <a:cs typeface="+mn-cs"/>
              </a:rPr>
              <a:t>DAIAFRAM</a:t>
            </a:r>
            <a:r>
              <a:rPr lang="en-GB" sz="1200" kern="1200" baseline="0" dirty="0" smtClean="0">
                <a:solidFill>
                  <a:schemeClr val="tx1"/>
                </a:solidFill>
                <a:effectLst/>
                <a:latin typeface="+mn-lt"/>
                <a:ea typeface="+mn-ea"/>
                <a:cs typeface="+mn-cs"/>
              </a:rPr>
              <a:t> </a:t>
            </a:r>
            <a:r>
              <a:rPr lang="en-GB" sz="1200" kern="1200" baseline="0" dirty="0" smtClean="0">
                <a:solidFill>
                  <a:schemeClr val="tx1"/>
                </a:solidFill>
                <a:effectLst/>
                <a:latin typeface="+mn-lt"/>
                <a:ea typeface="+mn-ea"/>
                <a:cs typeface="+mn-cs"/>
              </a:rPr>
              <a:t>behaviour is not valid, but rather we should place accelerometers at the top and at the bottom of each column. Being this impossible in practice, </a:t>
            </a:r>
            <a:r>
              <a:rPr lang="en-GB" sz="1200" kern="1200" dirty="0" smtClean="0">
                <a:solidFill>
                  <a:schemeClr val="tx1"/>
                </a:solidFill>
                <a:effectLst/>
                <a:latin typeface="+mn-lt"/>
                <a:ea typeface="+mn-ea"/>
                <a:cs typeface="+mn-cs"/>
              </a:rPr>
              <a:t>we need a logical methodology for determining the number of sensors to be arranged inside the building.</a:t>
            </a:r>
            <a:endParaRPr lang="it-IT" sz="1200" kern="1200" dirty="0" smtClean="0">
              <a:solidFill>
                <a:schemeClr val="tx1"/>
              </a:solidFill>
              <a:effectLst/>
              <a:latin typeface="+mn-lt"/>
              <a:ea typeface="+mn-ea"/>
              <a:cs typeface="+mn-cs"/>
            </a:endParaRPr>
          </a:p>
          <a:p>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52</a:t>
            </a:fld>
            <a:endParaRPr lang="it-IT"/>
          </a:p>
        </p:txBody>
      </p:sp>
    </p:spTree>
    <p:extLst>
      <p:ext uri="{BB962C8B-B14F-4D97-AF65-F5344CB8AC3E}">
        <p14:creationId xmlns:p14="http://schemas.microsoft.com/office/powerpoint/2010/main" val="137847774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This can be done by the modal decomposition of seismic motion, assuming that the node displacement vector EX</a:t>
            </a:r>
            <a:r>
              <a:rPr lang="en-GB" sz="1200" kern="1200" baseline="0" dirty="0" smtClean="0">
                <a:solidFill>
                  <a:schemeClr val="tx1"/>
                </a:solidFill>
                <a:effectLst/>
                <a:latin typeface="+mn-lt"/>
                <a:ea typeface="+mn-ea"/>
                <a:cs typeface="+mn-cs"/>
              </a:rPr>
              <a:t> R </a:t>
            </a:r>
            <a:r>
              <a:rPr lang="en-GB" sz="1200" kern="1200" dirty="0" smtClean="0">
                <a:solidFill>
                  <a:schemeClr val="tx1"/>
                </a:solidFill>
                <a:effectLst/>
                <a:latin typeface="+mn-lt"/>
                <a:ea typeface="+mn-ea"/>
                <a:cs typeface="+mn-cs"/>
              </a:rPr>
              <a:t>can be expressed as the product of the modal matrix FAI by the modal coordinate vector EITA. The node displacement vector can be subdivided into nodes displacements directly observed by a sensor EX M, and unknown nodes displacements EX</a:t>
            </a:r>
            <a:r>
              <a:rPr lang="en-GB" sz="1200" kern="1200" baseline="0" dirty="0" smtClean="0">
                <a:solidFill>
                  <a:schemeClr val="tx1"/>
                </a:solidFill>
                <a:effectLst/>
                <a:latin typeface="+mn-lt"/>
                <a:ea typeface="+mn-ea"/>
                <a:cs typeface="+mn-cs"/>
              </a:rPr>
              <a:t> U</a:t>
            </a:r>
            <a:r>
              <a:rPr lang="en-GB" sz="1200" kern="1200" dirty="0" smtClean="0">
                <a:solidFill>
                  <a:schemeClr val="tx1"/>
                </a:solidFill>
                <a:effectLst/>
                <a:latin typeface="+mn-lt"/>
                <a:ea typeface="+mn-ea"/>
                <a:cs typeface="+mn-cs"/>
              </a:rPr>
              <a:t>. At the same time, the modal matrix can be subdivided in a submatrix containing only rows relative to observed node displacements FAI EX M, and another containing only rows relative to not observed node displacements FAI EX U. After some algebra manipulation, it can be obtained that the unknown nodes displacement EX U can be expressed as the product of matrix M by the</a:t>
            </a:r>
            <a:r>
              <a:rPr lang="en-GB" sz="1200" kern="1200" baseline="0" dirty="0" smtClean="0">
                <a:solidFill>
                  <a:schemeClr val="tx1"/>
                </a:solidFill>
                <a:effectLst/>
                <a:latin typeface="+mn-lt"/>
                <a:ea typeface="+mn-ea"/>
                <a:cs typeface="+mn-cs"/>
              </a:rPr>
              <a:t> EX M, that is the unknown displacement can be obtained as </a:t>
            </a:r>
            <a:r>
              <a:rPr lang="en-GB" sz="1200" kern="1200" dirty="0" smtClean="0">
                <a:solidFill>
                  <a:schemeClr val="tx1"/>
                </a:solidFill>
                <a:effectLst/>
                <a:latin typeface="+mn-lt"/>
                <a:ea typeface="+mn-ea"/>
                <a:cs typeface="+mn-cs"/>
              </a:rPr>
              <a:t>a linear combination of the measured displacements.</a:t>
            </a:r>
            <a:endParaRPr lang="it-IT" sz="1200" kern="1200" dirty="0" smtClean="0">
              <a:solidFill>
                <a:schemeClr val="tx1"/>
              </a:solidFill>
              <a:effectLst/>
              <a:latin typeface="+mn-lt"/>
              <a:ea typeface="+mn-ea"/>
              <a:cs typeface="+mn-cs"/>
            </a:endParaRPr>
          </a:p>
          <a:p>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53</a:t>
            </a:fld>
            <a:endParaRPr lang="it-IT"/>
          </a:p>
        </p:txBody>
      </p:sp>
    </p:spTree>
    <p:extLst>
      <p:ext uri="{BB962C8B-B14F-4D97-AF65-F5344CB8AC3E}">
        <p14:creationId xmlns:p14="http://schemas.microsoft.com/office/powerpoint/2010/main" val="279947415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sz="1200" kern="1200" dirty="0" smtClean="0">
                <a:solidFill>
                  <a:schemeClr val="tx1"/>
                </a:solidFill>
                <a:effectLst/>
                <a:latin typeface="+mn-lt"/>
                <a:ea typeface="+mn-ea"/>
                <a:cs typeface="+mn-cs"/>
              </a:rPr>
              <a:t>In order to assess the effectiveness of this method I performed dynamic analysis on finite element models of precast buildings case studies. In particular, the problem here is to evaluate the uncertainties on the estimation of unknown displacements, in function of the number of modes considered in the modal matrix and of the number of placed</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sensors. I calculated this uncertainty for different arrangements by calculating it as the ratio of the displacements obtained from the application of the method to the displacement given by the finite element model. </a:t>
            </a:r>
            <a:endParaRPr lang="it-IT"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 obtained that in order to limit uncertainties under 1% it is necessary to consider all the modes of vibration </a:t>
            </a:r>
            <a:r>
              <a:rPr lang="en-GB" sz="1200" kern="1200" dirty="0" smtClean="0">
                <a:solidFill>
                  <a:schemeClr val="tx1"/>
                </a:solidFill>
                <a:effectLst/>
                <a:latin typeface="+mn-lt"/>
                <a:ea typeface="+mn-ea"/>
                <a:cs typeface="+mn-cs"/>
              </a:rPr>
              <a:t>and to </a:t>
            </a:r>
            <a:r>
              <a:rPr lang="en-GB" sz="1200" kern="1200" dirty="0" smtClean="0">
                <a:solidFill>
                  <a:schemeClr val="tx1"/>
                </a:solidFill>
                <a:effectLst/>
                <a:latin typeface="+mn-lt"/>
                <a:ea typeface="+mn-ea"/>
                <a:cs typeface="+mn-cs"/>
              </a:rPr>
              <a:t>arrange a number of sensor equal to the number of modes. In other terms, it is necessary to arrange a sensor for each frame of the building on both directions.</a:t>
            </a:r>
            <a:endParaRPr lang="it-IT" sz="1200" kern="1200" dirty="0" smtClean="0">
              <a:solidFill>
                <a:schemeClr val="tx1"/>
              </a:solidFill>
              <a:effectLst/>
              <a:latin typeface="+mn-lt"/>
              <a:ea typeface="+mn-ea"/>
              <a:cs typeface="+mn-cs"/>
            </a:endParaRPr>
          </a:p>
          <a:p>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54</a:t>
            </a:fld>
            <a:endParaRPr lang="it-IT"/>
          </a:p>
        </p:txBody>
      </p:sp>
    </p:spTree>
    <p:extLst>
      <p:ext uri="{BB962C8B-B14F-4D97-AF65-F5344CB8AC3E}">
        <p14:creationId xmlns:p14="http://schemas.microsoft.com/office/powerpoint/2010/main" val="348933841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So </a:t>
            </a:r>
            <a:r>
              <a:rPr lang="it-IT" dirty="0" err="1" smtClean="0"/>
              <a:t>when</a:t>
            </a:r>
            <a:r>
              <a:rPr lang="it-IT" dirty="0" smtClean="0"/>
              <a:t> </a:t>
            </a:r>
            <a:r>
              <a:rPr lang="it-IT" dirty="0" err="1" smtClean="0"/>
              <a:t>we</a:t>
            </a:r>
            <a:r>
              <a:rPr lang="it-IT" dirty="0" smtClean="0"/>
              <a:t> design</a:t>
            </a:r>
            <a:r>
              <a:rPr lang="it-IT" baseline="0" dirty="0" smtClean="0"/>
              <a:t> a </a:t>
            </a:r>
            <a:r>
              <a:rPr lang="it-IT" baseline="0" dirty="0" err="1" smtClean="0"/>
              <a:t>monitoring</a:t>
            </a:r>
            <a:r>
              <a:rPr lang="it-IT" baseline="0" dirty="0" smtClean="0"/>
              <a:t> </a:t>
            </a:r>
            <a:r>
              <a:rPr lang="it-IT" baseline="0" dirty="0" err="1" smtClean="0"/>
              <a:t>system</a:t>
            </a:r>
            <a:r>
              <a:rPr lang="it-IT" baseline="0" dirty="0" smtClean="0"/>
              <a:t> for new </a:t>
            </a:r>
            <a:r>
              <a:rPr lang="it-IT" baseline="0" dirty="0" err="1" smtClean="0"/>
              <a:t>precast</a:t>
            </a:r>
            <a:r>
              <a:rPr lang="it-IT" baseline="0" dirty="0" smtClean="0"/>
              <a:t> industrial building </a:t>
            </a:r>
            <a:r>
              <a:rPr lang="it-IT" baseline="0" dirty="0" err="1" smtClean="0"/>
              <a:t>we</a:t>
            </a:r>
            <a:r>
              <a:rPr lang="it-IT" baseline="0" dirty="0" smtClean="0"/>
              <a:t> can assume IDR </a:t>
            </a:r>
            <a:r>
              <a:rPr lang="it-IT" baseline="0" dirty="0" err="1" smtClean="0"/>
              <a:t>experienced</a:t>
            </a:r>
            <a:r>
              <a:rPr lang="it-IT" baseline="0" dirty="0" smtClean="0"/>
              <a:t> by </a:t>
            </a:r>
            <a:r>
              <a:rPr lang="it-IT" baseline="0" dirty="0" err="1" smtClean="0"/>
              <a:t>each</a:t>
            </a:r>
            <a:r>
              <a:rPr lang="it-IT" baseline="0" dirty="0" smtClean="0"/>
              <a:t> </a:t>
            </a:r>
            <a:r>
              <a:rPr lang="it-IT" baseline="0" dirty="0" err="1" smtClean="0"/>
              <a:t>column</a:t>
            </a:r>
            <a:r>
              <a:rPr lang="it-IT" baseline="0" dirty="0" smtClean="0"/>
              <a:t> </a:t>
            </a:r>
            <a:r>
              <a:rPr lang="it-IT" baseline="0" dirty="0" err="1" smtClean="0"/>
              <a:t>as</a:t>
            </a:r>
            <a:r>
              <a:rPr lang="it-IT" baseline="0" dirty="0" smtClean="0"/>
              <a:t> state </a:t>
            </a:r>
            <a:r>
              <a:rPr lang="it-IT" baseline="0" dirty="0" err="1" smtClean="0"/>
              <a:t>variable</a:t>
            </a:r>
            <a:r>
              <a:rPr lang="it-IT" baseline="0" dirty="0" smtClean="0"/>
              <a:t>, </a:t>
            </a:r>
            <a:r>
              <a:rPr lang="it-IT" baseline="0" dirty="0" err="1" smtClean="0"/>
              <a:t>we</a:t>
            </a:r>
            <a:r>
              <a:rPr lang="it-IT" baseline="0" dirty="0" smtClean="0"/>
              <a:t> can </a:t>
            </a:r>
            <a:r>
              <a:rPr lang="it-IT" baseline="0" dirty="0" err="1" smtClean="0"/>
              <a:t>observe</a:t>
            </a:r>
            <a:r>
              <a:rPr lang="it-IT" baseline="0" dirty="0" smtClean="0"/>
              <a:t> </a:t>
            </a:r>
            <a:r>
              <a:rPr lang="it-IT" baseline="0" dirty="0" err="1" smtClean="0"/>
              <a:t>acceleration</a:t>
            </a:r>
            <a:r>
              <a:rPr lang="it-IT" baseline="0" dirty="0" smtClean="0"/>
              <a:t> </a:t>
            </a:r>
            <a:r>
              <a:rPr lang="it-IT" baseline="0" dirty="0" err="1" smtClean="0"/>
              <a:t>at</a:t>
            </a:r>
            <a:r>
              <a:rPr lang="it-IT" baseline="0" dirty="0" smtClean="0"/>
              <a:t> a </a:t>
            </a:r>
            <a:r>
              <a:rPr lang="it-IT" baseline="0" dirty="0" err="1" smtClean="0"/>
              <a:t>number</a:t>
            </a:r>
            <a:r>
              <a:rPr lang="it-IT" baseline="0" dirty="0" smtClean="0"/>
              <a:t> of </a:t>
            </a:r>
            <a:r>
              <a:rPr lang="it-IT" baseline="0" dirty="0" err="1" smtClean="0"/>
              <a:t>locations</a:t>
            </a:r>
            <a:r>
              <a:rPr lang="it-IT" baseline="0" dirty="0" smtClean="0"/>
              <a:t> </a:t>
            </a:r>
            <a:r>
              <a:rPr lang="it-IT" baseline="0" dirty="0" err="1" smtClean="0"/>
              <a:t>which</a:t>
            </a:r>
            <a:r>
              <a:rPr lang="it-IT" baseline="0" dirty="0" smtClean="0"/>
              <a:t> </a:t>
            </a:r>
            <a:r>
              <a:rPr lang="it-IT" baseline="0" dirty="0" err="1" smtClean="0"/>
              <a:t>depends</a:t>
            </a:r>
            <a:r>
              <a:rPr lang="it-IT" baseline="0" dirty="0" smtClean="0"/>
              <a:t> on the </a:t>
            </a:r>
            <a:r>
              <a:rPr lang="it-IT" baseline="0" dirty="0" err="1" smtClean="0"/>
              <a:t>size</a:t>
            </a:r>
            <a:r>
              <a:rPr lang="it-IT" baseline="0" dirty="0" smtClean="0"/>
              <a:t> of the building and in </a:t>
            </a:r>
            <a:r>
              <a:rPr lang="it-IT" baseline="0" dirty="0" err="1" smtClean="0"/>
              <a:t>particular</a:t>
            </a:r>
            <a:r>
              <a:rPr lang="it-IT" baseline="0" dirty="0" smtClean="0"/>
              <a:t> on the </a:t>
            </a:r>
            <a:r>
              <a:rPr lang="it-IT" baseline="0" dirty="0" err="1" smtClean="0"/>
              <a:t>number</a:t>
            </a:r>
            <a:r>
              <a:rPr lang="it-IT" baseline="0" dirty="0" smtClean="0"/>
              <a:t> of </a:t>
            </a:r>
            <a:r>
              <a:rPr lang="it-IT" baseline="0" dirty="0" err="1" smtClean="0"/>
              <a:t>frames</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55</a:t>
            </a:fld>
            <a:endParaRPr lang="it-IT"/>
          </a:p>
        </p:txBody>
      </p:sp>
    </p:spTree>
    <p:extLst>
      <p:ext uri="{BB962C8B-B14F-4D97-AF65-F5344CB8AC3E}">
        <p14:creationId xmlns:p14="http://schemas.microsoft.com/office/powerpoint/2010/main" val="14973711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and </a:t>
            </a:r>
            <a:r>
              <a:rPr lang="it-IT" dirty="0" err="1" smtClean="0"/>
              <a:t>we</a:t>
            </a:r>
            <a:r>
              <a:rPr lang="it-IT" dirty="0" smtClean="0"/>
              <a:t> </a:t>
            </a:r>
            <a:r>
              <a:rPr lang="it-IT" dirty="0" err="1" smtClean="0"/>
              <a:t>apply</a:t>
            </a:r>
            <a:r>
              <a:rPr lang="it-IT" dirty="0" smtClean="0"/>
              <a:t> the </a:t>
            </a:r>
            <a:r>
              <a:rPr lang="it-IT" dirty="0" err="1" smtClean="0"/>
              <a:t>usual</a:t>
            </a:r>
            <a:r>
              <a:rPr lang="it-IT" dirty="0" smtClean="0"/>
              <a:t> model to </a:t>
            </a:r>
            <a:r>
              <a:rPr lang="it-IT" dirty="0" err="1" smtClean="0"/>
              <a:t>obtain</a:t>
            </a:r>
            <a:r>
              <a:rPr lang="it-IT" baseline="0" dirty="0" smtClean="0"/>
              <a:t> the state </a:t>
            </a:r>
            <a:r>
              <a:rPr lang="it-IT" baseline="0" dirty="0" err="1" smtClean="0"/>
              <a:t>variable</a:t>
            </a:r>
            <a:r>
              <a:rPr lang="it-IT" baseline="0" dirty="0" smtClean="0"/>
              <a:t> from the </a:t>
            </a:r>
            <a:r>
              <a:rPr lang="it-IT" baseline="0" dirty="0" err="1" smtClean="0"/>
              <a:t>observations</a:t>
            </a:r>
            <a:r>
              <a:rPr lang="it-IT" baseline="0" dirty="0" smtClean="0"/>
              <a:t>. The </a:t>
            </a:r>
            <a:r>
              <a:rPr lang="it-IT" baseline="0" dirty="0" err="1" smtClean="0"/>
              <a:t>only</a:t>
            </a:r>
            <a:r>
              <a:rPr lang="it-IT" baseline="0" dirty="0" smtClean="0"/>
              <a:t> </a:t>
            </a:r>
            <a:r>
              <a:rPr lang="it-IT" baseline="0" dirty="0" err="1" smtClean="0"/>
              <a:t>one</a:t>
            </a:r>
            <a:r>
              <a:rPr lang="it-IT" baseline="0" dirty="0" smtClean="0"/>
              <a:t> </a:t>
            </a:r>
            <a:r>
              <a:rPr lang="it-IT" baseline="0" dirty="0" err="1" smtClean="0"/>
              <a:t>diffence</a:t>
            </a:r>
            <a:r>
              <a:rPr lang="it-IT" baseline="0" dirty="0" smtClean="0"/>
              <a:t> </a:t>
            </a:r>
            <a:r>
              <a:rPr lang="it-IT" baseline="0" dirty="0" err="1" smtClean="0"/>
              <a:t>is</a:t>
            </a:r>
            <a:r>
              <a:rPr lang="it-IT" baseline="0" dirty="0" smtClean="0"/>
              <a:t> </a:t>
            </a:r>
            <a:r>
              <a:rPr lang="it-IT" baseline="0" dirty="0" err="1" smtClean="0"/>
              <a:t>that</a:t>
            </a:r>
            <a:r>
              <a:rPr lang="it-IT" baseline="0" dirty="0" smtClean="0"/>
              <a:t> the </a:t>
            </a:r>
            <a:r>
              <a:rPr lang="it-IT" baseline="0" dirty="0" err="1" smtClean="0"/>
              <a:t>displacements</a:t>
            </a:r>
            <a:r>
              <a:rPr lang="it-IT" baseline="0" dirty="0" smtClean="0"/>
              <a:t> of </a:t>
            </a:r>
            <a:r>
              <a:rPr lang="it-IT" baseline="0" dirty="0" err="1" smtClean="0"/>
              <a:t>not</a:t>
            </a:r>
            <a:r>
              <a:rPr lang="it-IT" baseline="0" dirty="0" smtClean="0"/>
              <a:t> </a:t>
            </a:r>
            <a:r>
              <a:rPr lang="it-IT" baseline="0" dirty="0" err="1" smtClean="0"/>
              <a:t>instrumented</a:t>
            </a:r>
            <a:r>
              <a:rPr lang="it-IT" baseline="0" dirty="0" smtClean="0"/>
              <a:t> </a:t>
            </a:r>
            <a:r>
              <a:rPr lang="it-IT" baseline="0" dirty="0" err="1" smtClean="0"/>
              <a:t>columns</a:t>
            </a:r>
            <a:r>
              <a:rPr lang="it-IT" baseline="0" dirty="0" smtClean="0"/>
              <a:t> are </a:t>
            </a:r>
            <a:r>
              <a:rPr lang="it-IT" baseline="0" dirty="0" err="1" smtClean="0"/>
              <a:t>obtained</a:t>
            </a:r>
            <a:r>
              <a:rPr lang="it-IT" baseline="0" dirty="0" smtClean="0"/>
              <a:t> from the linear </a:t>
            </a:r>
            <a:r>
              <a:rPr lang="it-IT" baseline="0" dirty="0" err="1" smtClean="0"/>
              <a:t>combination</a:t>
            </a:r>
            <a:r>
              <a:rPr lang="it-IT" baseline="0" dirty="0" smtClean="0"/>
              <a:t> of the </a:t>
            </a:r>
            <a:r>
              <a:rPr lang="it-IT" baseline="0" dirty="0" err="1" smtClean="0"/>
              <a:t>displacements</a:t>
            </a:r>
            <a:r>
              <a:rPr lang="it-IT" baseline="0" dirty="0" smtClean="0"/>
              <a:t> of the </a:t>
            </a:r>
            <a:r>
              <a:rPr lang="it-IT" baseline="0" dirty="0" err="1" smtClean="0"/>
              <a:t>instrumented</a:t>
            </a:r>
            <a:r>
              <a:rPr lang="it-IT" baseline="0" dirty="0" smtClean="0"/>
              <a:t> </a:t>
            </a:r>
            <a:r>
              <a:rPr lang="it-IT" baseline="0" dirty="0" err="1" smtClean="0"/>
              <a:t>columns</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56</a:t>
            </a:fld>
            <a:endParaRPr lang="it-IT"/>
          </a:p>
        </p:txBody>
      </p:sp>
    </p:spTree>
    <p:extLst>
      <p:ext uri="{BB962C8B-B14F-4D97-AF65-F5344CB8AC3E}">
        <p14:creationId xmlns:p14="http://schemas.microsoft.com/office/powerpoint/2010/main" val="158546742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To design</a:t>
            </a:r>
            <a:r>
              <a:rPr lang="it-IT" baseline="0" dirty="0" smtClean="0"/>
              <a:t> </a:t>
            </a:r>
            <a:r>
              <a:rPr lang="it-IT" baseline="0" dirty="0" err="1" smtClean="0"/>
              <a:t>this</a:t>
            </a:r>
            <a:r>
              <a:rPr lang="it-IT" baseline="0" dirty="0" smtClean="0"/>
              <a:t> </a:t>
            </a:r>
            <a:r>
              <a:rPr lang="it-IT" baseline="0" dirty="0" err="1" smtClean="0"/>
              <a:t>system</a:t>
            </a:r>
            <a:r>
              <a:rPr lang="it-IT" baseline="0" dirty="0" smtClean="0"/>
              <a:t> I </a:t>
            </a:r>
            <a:r>
              <a:rPr lang="it-IT" baseline="0" dirty="0" err="1" smtClean="0"/>
              <a:t>used</a:t>
            </a:r>
            <a:r>
              <a:rPr lang="it-IT" baseline="0" dirty="0" smtClean="0"/>
              <a:t> </a:t>
            </a:r>
            <a:r>
              <a:rPr lang="it-IT" baseline="0" dirty="0" err="1" smtClean="0"/>
              <a:t>components</a:t>
            </a:r>
            <a:r>
              <a:rPr lang="it-IT" baseline="0" dirty="0" smtClean="0"/>
              <a:t> </a:t>
            </a:r>
            <a:r>
              <a:rPr lang="it-IT" baseline="0" dirty="0" err="1" smtClean="0"/>
              <a:t>available</a:t>
            </a:r>
            <a:r>
              <a:rPr lang="it-IT" baseline="0" dirty="0" smtClean="0"/>
              <a:t> on the market. In </a:t>
            </a:r>
            <a:r>
              <a:rPr lang="it-IT" baseline="0" dirty="0" err="1" smtClean="0"/>
              <a:t>particular</a:t>
            </a:r>
            <a:r>
              <a:rPr lang="it-IT" baseline="0" dirty="0" smtClean="0"/>
              <a:t> I </a:t>
            </a:r>
            <a:r>
              <a:rPr lang="it-IT" baseline="0" dirty="0" err="1" smtClean="0"/>
              <a:t>used</a:t>
            </a:r>
            <a:r>
              <a:rPr lang="it-IT" baseline="0" dirty="0" smtClean="0"/>
              <a:t> high-end capacitive </a:t>
            </a:r>
            <a:r>
              <a:rPr lang="it-IT" baseline="0" dirty="0" err="1" smtClean="0"/>
              <a:t>wired</a:t>
            </a:r>
            <a:r>
              <a:rPr lang="it-IT" baseline="0" dirty="0" smtClean="0"/>
              <a:t> </a:t>
            </a:r>
            <a:r>
              <a:rPr lang="it-IT" baseline="0" dirty="0" err="1" smtClean="0"/>
              <a:t>accelerometers</a:t>
            </a:r>
            <a:r>
              <a:rPr lang="it-IT" baseline="0" dirty="0" smtClean="0"/>
              <a:t> model 3711 by PCB </a:t>
            </a:r>
            <a:r>
              <a:rPr lang="it-IT" baseline="0" dirty="0" err="1" smtClean="0"/>
              <a:t>Piezotronics</a:t>
            </a:r>
            <a:r>
              <a:rPr lang="it-IT" baseline="0" dirty="0" smtClean="0"/>
              <a:t>, a Master-Slave data </a:t>
            </a:r>
            <a:r>
              <a:rPr lang="it-IT" baseline="0" dirty="0" err="1" smtClean="0"/>
              <a:t>acquisition</a:t>
            </a:r>
            <a:r>
              <a:rPr lang="it-IT" baseline="0" dirty="0" smtClean="0"/>
              <a:t> </a:t>
            </a:r>
            <a:r>
              <a:rPr lang="it-IT" baseline="0" dirty="0" err="1" smtClean="0"/>
              <a:t>architecture</a:t>
            </a:r>
            <a:r>
              <a:rPr lang="it-IT" baseline="0" dirty="0" smtClean="0"/>
              <a:t>, </a:t>
            </a:r>
            <a:r>
              <a:rPr lang="it-IT" baseline="0" dirty="0" err="1" smtClean="0"/>
              <a:t>needed</a:t>
            </a:r>
            <a:r>
              <a:rPr lang="it-IT" baseline="0" dirty="0" smtClean="0"/>
              <a:t> in </a:t>
            </a:r>
            <a:r>
              <a:rPr lang="it-IT" baseline="0" dirty="0" err="1" smtClean="0"/>
              <a:t>order</a:t>
            </a:r>
            <a:r>
              <a:rPr lang="it-IT" baseline="0" dirty="0" smtClean="0"/>
              <a:t> to </a:t>
            </a:r>
            <a:r>
              <a:rPr lang="it-IT" baseline="0" dirty="0" err="1" smtClean="0"/>
              <a:t>limit</a:t>
            </a:r>
            <a:r>
              <a:rPr lang="it-IT" baseline="0" dirty="0" smtClean="0"/>
              <a:t> the </a:t>
            </a:r>
            <a:r>
              <a:rPr lang="it-IT" baseline="0" dirty="0" err="1" smtClean="0"/>
              <a:t>length</a:t>
            </a:r>
            <a:r>
              <a:rPr lang="it-IT" baseline="0" dirty="0" smtClean="0"/>
              <a:t> of the </a:t>
            </a:r>
            <a:r>
              <a:rPr lang="it-IT" baseline="0" dirty="0" err="1" smtClean="0"/>
              <a:t>wires</a:t>
            </a:r>
            <a:r>
              <a:rPr lang="it-IT" baseline="0" dirty="0" smtClean="0"/>
              <a:t>, and a desktop Pc for </a:t>
            </a:r>
            <a:r>
              <a:rPr lang="it-IT" baseline="0" dirty="0" err="1" smtClean="0"/>
              <a:t>automatic</a:t>
            </a:r>
            <a:r>
              <a:rPr lang="it-IT" baseline="0" dirty="0" smtClean="0"/>
              <a:t> data </a:t>
            </a:r>
            <a:r>
              <a:rPr lang="it-IT" baseline="0" dirty="0" err="1" smtClean="0"/>
              <a:t>analysis</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57</a:t>
            </a:fld>
            <a:endParaRPr lang="it-IT"/>
          </a:p>
        </p:txBody>
      </p:sp>
    </p:spTree>
    <p:extLst>
      <p:ext uri="{BB962C8B-B14F-4D97-AF65-F5344CB8AC3E}">
        <p14:creationId xmlns:p14="http://schemas.microsoft.com/office/powerpoint/2010/main" val="322853047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To </a:t>
            </a:r>
            <a:r>
              <a:rPr lang="it-IT" dirty="0" err="1" smtClean="0"/>
              <a:t>develop</a:t>
            </a:r>
            <a:r>
              <a:rPr lang="it-IT" dirty="0" smtClean="0"/>
              <a:t> the software I </a:t>
            </a:r>
            <a:r>
              <a:rPr lang="it-IT" dirty="0" err="1" smtClean="0"/>
              <a:t>used</a:t>
            </a:r>
            <a:r>
              <a:rPr lang="it-IT" dirty="0" smtClean="0"/>
              <a:t> </a:t>
            </a:r>
            <a:r>
              <a:rPr lang="it-IT" dirty="0" err="1" smtClean="0"/>
              <a:t>Labview</a:t>
            </a:r>
            <a:r>
              <a:rPr lang="it-IT" dirty="0" smtClean="0"/>
              <a:t> </a:t>
            </a:r>
            <a:r>
              <a:rPr lang="it-IT" dirty="0" err="1" smtClean="0"/>
              <a:t>platform</a:t>
            </a:r>
            <a:r>
              <a:rPr lang="it-IT" dirty="0" smtClean="0"/>
              <a:t>, </a:t>
            </a:r>
            <a:r>
              <a:rPr lang="it-IT" dirty="0" err="1" smtClean="0"/>
              <a:t>here</a:t>
            </a:r>
            <a:r>
              <a:rPr lang="it-IT" baseline="0" dirty="0" smtClean="0"/>
              <a:t> I </a:t>
            </a:r>
            <a:r>
              <a:rPr lang="it-IT" baseline="0" dirty="0" err="1" smtClean="0"/>
              <a:t>reported</a:t>
            </a:r>
            <a:r>
              <a:rPr lang="it-IT" baseline="0" dirty="0" smtClean="0"/>
              <a:t> some </a:t>
            </a:r>
            <a:r>
              <a:rPr lang="it-IT" baseline="0" dirty="0" err="1" smtClean="0"/>
              <a:t>screens</a:t>
            </a:r>
            <a:r>
              <a:rPr lang="it-IT" baseline="0" dirty="0" smtClean="0"/>
              <a:t>, </a:t>
            </a:r>
            <a:r>
              <a:rPr lang="it-IT" baseline="0" dirty="0" err="1" smtClean="0"/>
              <a:t>if</a:t>
            </a:r>
            <a:r>
              <a:rPr lang="it-IT" baseline="0" dirty="0" smtClean="0"/>
              <a:t> </a:t>
            </a:r>
            <a:r>
              <a:rPr lang="it-IT" baseline="0" dirty="0" err="1" smtClean="0"/>
              <a:t>you</a:t>
            </a:r>
            <a:r>
              <a:rPr lang="it-IT" baseline="0" dirty="0" smtClean="0"/>
              <a:t> are </a:t>
            </a:r>
            <a:r>
              <a:rPr lang="it-IT" baseline="0" dirty="0" err="1" smtClean="0"/>
              <a:t>interested</a:t>
            </a:r>
            <a:r>
              <a:rPr lang="it-IT" baseline="0" dirty="0" smtClean="0"/>
              <a:t> </a:t>
            </a:r>
            <a:r>
              <a:rPr lang="it-IT" baseline="0" dirty="0" err="1" smtClean="0"/>
              <a:t>we</a:t>
            </a:r>
            <a:r>
              <a:rPr lang="it-IT" baseline="0" dirty="0" smtClean="0"/>
              <a:t> can </a:t>
            </a:r>
            <a:r>
              <a:rPr lang="it-IT" baseline="0" dirty="0" err="1" smtClean="0"/>
              <a:t>discuss</a:t>
            </a:r>
            <a:r>
              <a:rPr lang="it-IT" baseline="0" dirty="0" smtClean="0"/>
              <a:t> </a:t>
            </a:r>
            <a:r>
              <a:rPr lang="it-IT" baseline="0" dirty="0" err="1" smtClean="0"/>
              <a:t>about</a:t>
            </a:r>
            <a:r>
              <a:rPr lang="it-IT" baseline="0" dirty="0" smtClean="0"/>
              <a:t> </a:t>
            </a:r>
            <a:r>
              <a:rPr lang="it-IT" baseline="0" dirty="0" err="1" smtClean="0"/>
              <a:t>it</a:t>
            </a:r>
            <a:r>
              <a:rPr lang="it-IT" baseline="0" dirty="0" smtClean="0"/>
              <a:t> </a:t>
            </a:r>
            <a:r>
              <a:rPr lang="it-IT" baseline="0" dirty="0" err="1" smtClean="0"/>
              <a:t>at</a:t>
            </a:r>
            <a:r>
              <a:rPr lang="it-IT" baseline="0" dirty="0" smtClean="0"/>
              <a:t> the end of the </a:t>
            </a:r>
            <a:r>
              <a:rPr lang="it-IT" baseline="0" dirty="0" err="1" smtClean="0"/>
              <a:t>presentation</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58</a:t>
            </a:fld>
            <a:endParaRPr lang="it-IT"/>
          </a:p>
        </p:txBody>
      </p:sp>
    </p:spTree>
    <p:extLst>
      <p:ext uri="{BB962C8B-B14F-4D97-AF65-F5344CB8AC3E}">
        <p14:creationId xmlns:p14="http://schemas.microsoft.com/office/powerpoint/2010/main" val="302245110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Here </a:t>
            </a:r>
            <a:r>
              <a:rPr lang="it-IT" dirty="0" err="1" smtClean="0"/>
              <a:t>is</a:t>
            </a:r>
            <a:r>
              <a:rPr lang="it-IT" dirty="0" smtClean="0"/>
              <a:t> </a:t>
            </a:r>
            <a:r>
              <a:rPr lang="it-IT" dirty="0" err="1" smtClean="0"/>
              <a:t>instead</a:t>
            </a:r>
            <a:r>
              <a:rPr lang="it-IT" dirty="0" smtClean="0"/>
              <a:t> an </a:t>
            </a:r>
            <a:r>
              <a:rPr lang="it-IT" dirty="0" err="1" smtClean="0"/>
              <a:t>example</a:t>
            </a:r>
            <a:r>
              <a:rPr lang="it-IT" dirty="0" smtClean="0"/>
              <a:t> of</a:t>
            </a:r>
            <a:r>
              <a:rPr lang="it-IT" baseline="0" dirty="0" smtClean="0"/>
              <a:t> </a:t>
            </a:r>
            <a:r>
              <a:rPr lang="it-IT" baseline="0" dirty="0" err="1" smtClean="0"/>
              <a:t>configuration</a:t>
            </a:r>
            <a:r>
              <a:rPr lang="it-IT" baseline="0" dirty="0" smtClean="0"/>
              <a:t> of the </a:t>
            </a:r>
            <a:r>
              <a:rPr lang="it-IT" baseline="0" dirty="0" err="1" smtClean="0"/>
              <a:t>system</a:t>
            </a:r>
            <a:r>
              <a:rPr lang="it-IT" baseline="0" dirty="0" smtClean="0"/>
              <a:t>, </a:t>
            </a:r>
            <a:r>
              <a:rPr lang="it-IT" baseline="0" dirty="0" err="1" smtClean="0"/>
              <a:t>we</a:t>
            </a:r>
            <a:r>
              <a:rPr lang="it-IT" baseline="0" dirty="0" smtClean="0"/>
              <a:t> can </a:t>
            </a:r>
            <a:r>
              <a:rPr lang="it-IT" baseline="0" dirty="0" err="1" smtClean="0"/>
              <a:t>see</a:t>
            </a:r>
            <a:r>
              <a:rPr lang="it-IT" baseline="0" dirty="0" smtClean="0"/>
              <a:t> in </a:t>
            </a:r>
            <a:r>
              <a:rPr lang="it-IT" baseline="0" dirty="0" err="1" smtClean="0"/>
              <a:t>particular</a:t>
            </a:r>
            <a:r>
              <a:rPr lang="it-IT" baseline="0" dirty="0" smtClean="0"/>
              <a:t> the location of the </a:t>
            </a:r>
            <a:r>
              <a:rPr lang="it-IT" baseline="0" dirty="0" err="1" smtClean="0"/>
              <a:t>accelerometers</a:t>
            </a:r>
            <a:r>
              <a:rPr lang="it-IT" baseline="0" dirty="0" smtClean="0"/>
              <a:t>, of the master </a:t>
            </a:r>
            <a:r>
              <a:rPr lang="it-IT" baseline="0" dirty="0" err="1" smtClean="0"/>
              <a:t>unit</a:t>
            </a:r>
            <a:r>
              <a:rPr lang="it-IT" baseline="0" dirty="0" smtClean="0"/>
              <a:t>, of the slave </a:t>
            </a:r>
            <a:r>
              <a:rPr lang="it-IT" baseline="0" dirty="0" err="1" smtClean="0"/>
              <a:t>unit</a:t>
            </a:r>
            <a:r>
              <a:rPr lang="it-IT" baseline="0" dirty="0" smtClean="0"/>
              <a:t> and the </a:t>
            </a:r>
            <a:r>
              <a:rPr lang="it-IT" baseline="0" dirty="0" err="1" smtClean="0"/>
              <a:t>cables</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59</a:t>
            </a:fld>
            <a:endParaRPr lang="it-IT"/>
          </a:p>
        </p:txBody>
      </p:sp>
    </p:spTree>
    <p:extLst>
      <p:ext uri="{BB962C8B-B14F-4D97-AF65-F5344CB8AC3E}">
        <p14:creationId xmlns:p14="http://schemas.microsoft.com/office/powerpoint/2010/main" val="90580182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Now</a:t>
            </a:r>
            <a:r>
              <a:rPr lang="it-IT" dirty="0" smtClean="0"/>
              <a:t> </a:t>
            </a:r>
            <a:r>
              <a:rPr lang="it-IT" dirty="0" err="1" smtClean="0"/>
              <a:t>we</a:t>
            </a:r>
            <a:r>
              <a:rPr lang="it-IT" dirty="0" smtClean="0"/>
              <a:t> </a:t>
            </a:r>
            <a:r>
              <a:rPr lang="it-IT" dirty="0" err="1" smtClean="0"/>
              <a:t>have</a:t>
            </a:r>
            <a:r>
              <a:rPr lang="it-IT" dirty="0" smtClean="0"/>
              <a:t> to </a:t>
            </a:r>
            <a:r>
              <a:rPr lang="it-IT" dirty="0" err="1" smtClean="0"/>
              <a:t>determine</a:t>
            </a:r>
            <a:r>
              <a:rPr lang="it-IT" dirty="0" smtClean="0"/>
              <a:t> </a:t>
            </a:r>
            <a:r>
              <a:rPr lang="it-IT" baseline="0" dirty="0" err="1" smtClean="0"/>
              <a:t>uncertainties</a:t>
            </a:r>
            <a:r>
              <a:rPr lang="it-IT" baseline="0" dirty="0" smtClean="0"/>
              <a:t>.</a:t>
            </a:r>
            <a:endParaRPr lang="it-IT" dirty="0" smtClean="0"/>
          </a:p>
          <a:p>
            <a:r>
              <a:rPr lang="it-IT" dirty="0" smtClean="0"/>
              <a:t>In</a:t>
            </a:r>
            <a:r>
              <a:rPr lang="it-IT" baseline="0" dirty="0" smtClean="0"/>
              <a:t> </a:t>
            </a:r>
            <a:r>
              <a:rPr lang="it-IT" baseline="0" dirty="0" err="1" smtClean="0"/>
              <a:t>this</a:t>
            </a:r>
            <a:r>
              <a:rPr lang="it-IT" baseline="0" dirty="0" smtClean="0"/>
              <a:t> case to test the performance of the </a:t>
            </a:r>
            <a:r>
              <a:rPr lang="it-IT" baseline="0" dirty="0" err="1" smtClean="0"/>
              <a:t>system</a:t>
            </a:r>
            <a:r>
              <a:rPr lang="it-IT" baseline="0" dirty="0" smtClean="0"/>
              <a:t> I </a:t>
            </a:r>
            <a:r>
              <a:rPr lang="it-IT" baseline="0" dirty="0" err="1" smtClean="0"/>
              <a:t>used</a:t>
            </a:r>
            <a:r>
              <a:rPr lang="it-IT" baseline="0" dirty="0" smtClean="0"/>
              <a:t> a </a:t>
            </a:r>
            <a:r>
              <a:rPr lang="it-IT" baseline="0" dirty="0" err="1" smtClean="0"/>
              <a:t>shaking</a:t>
            </a:r>
            <a:r>
              <a:rPr lang="it-IT" baseline="0" dirty="0" smtClean="0"/>
              <a:t> </a:t>
            </a:r>
            <a:r>
              <a:rPr lang="it-IT" baseline="0" dirty="0" err="1" smtClean="0"/>
              <a:t>table</a:t>
            </a:r>
            <a:r>
              <a:rPr lang="it-IT" baseline="0" dirty="0" smtClean="0"/>
              <a:t> </a:t>
            </a:r>
            <a:r>
              <a:rPr lang="it-IT" baseline="0" dirty="0" err="1" smtClean="0"/>
              <a:t>producing</a:t>
            </a:r>
            <a:r>
              <a:rPr lang="it-IT" baseline="0" dirty="0" smtClean="0"/>
              <a:t> </a:t>
            </a:r>
            <a:r>
              <a:rPr lang="it-IT" baseline="0" dirty="0" err="1" smtClean="0"/>
              <a:t>different</a:t>
            </a:r>
            <a:r>
              <a:rPr lang="it-IT" baseline="0" dirty="0" smtClean="0"/>
              <a:t> </a:t>
            </a:r>
            <a:r>
              <a:rPr lang="it-IT" baseline="0" dirty="0" err="1" smtClean="0"/>
              <a:t>types</a:t>
            </a:r>
            <a:r>
              <a:rPr lang="it-IT" baseline="0" dirty="0" smtClean="0"/>
              <a:t> of </a:t>
            </a:r>
            <a:r>
              <a:rPr lang="it-IT" baseline="0" dirty="0" err="1" smtClean="0"/>
              <a:t>excitations</a:t>
            </a:r>
            <a:r>
              <a:rPr lang="it-IT" baseline="0" dirty="0" smtClean="0"/>
              <a:t>, and laser </a:t>
            </a:r>
            <a:r>
              <a:rPr lang="it-IT" baseline="0" dirty="0" err="1" smtClean="0"/>
              <a:t>displacement</a:t>
            </a:r>
            <a:r>
              <a:rPr lang="it-IT" baseline="0" dirty="0" smtClean="0"/>
              <a:t> </a:t>
            </a:r>
            <a:r>
              <a:rPr lang="it-IT" baseline="0" dirty="0" err="1" smtClean="0"/>
              <a:t>transducer</a:t>
            </a:r>
            <a:r>
              <a:rPr lang="it-IT" baseline="0" dirty="0" smtClean="0"/>
              <a:t> </a:t>
            </a:r>
            <a:r>
              <a:rPr lang="it-IT" baseline="0" dirty="0" err="1" smtClean="0"/>
              <a:t>as</a:t>
            </a:r>
            <a:r>
              <a:rPr lang="it-IT" baseline="0" dirty="0" smtClean="0"/>
              <a:t> </a:t>
            </a:r>
            <a:r>
              <a:rPr lang="it-IT" baseline="0" dirty="0" err="1" smtClean="0"/>
              <a:t>reference</a:t>
            </a:r>
            <a:r>
              <a:rPr lang="it-IT" baseline="0" dirty="0" smtClean="0"/>
              <a:t>. In </a:t>
            </a:r>
            <a:r>
              <a:rPr lang="it-IT" baseline="0" dirty="0" err="1" smtClean="0"/>
              <a:t>particular</a:t>
            </a:r>
            <a:r>
              <a:rPr lang="it-IT" baseline="0" dirty="0" smtClean="0"/>
              <a:t> I </a:t>
            </a:r>
            <a:r>
              <a:rPr lang="it-IT" baseline="0" dirty="0" err="1" smtClean="0"/>
              <a:t>carried</a:t>
            </a:r>
            <a:r>
              <a:rPr lang="it-IT" baseline="0" dirty="0" smtClean="0"/>
              <a:t> out </a:t>
            </a:r>
            <a:r>
              <a:rPr lang="it-IT" baseline="0" dirty="0" err="1" smtClean="0"/>
              <a:t>calibration</a:t>
            </a:r>
            <a:r>
              <a:rPr lang="it-IT" baseline="0" dirty="0" smtClean="0"/>
              <a:t> </a:t>
            </a:r>
            <a:r>
              <a:rPr lang="it-IT" baseline="0" dirty="0" err="1" smtClean="0"/>
              <a:t>tests</a:t>
            </a:r>
            <a:r>
              <a:rPr lang="it-IT" baseline="0" dirty="0" smtClean="0"/>
              <a:t> of the </a:t>
            </a:r>
            <a:r>
              <a:rPr lang="it-IT" baseline="0" dirty="0" err="1" smtClean="0"/>
              <a:t>whole</a:t>
            </a:r>
            <a:r>
              <a:rPr lang="it-IT" baseline="0" dirty="0" smtClean="0"/>
              <a:t> </a:t>
            </a:r>
            <a:r>
              <a:rPr lang="it-IT" baseline="0" dirty="0" err="1" smtClean="0"/>
              <a:t>measuring</a:t>
            </a:r>
            <a:r>
              <a:rPr lang="it-IT" baseline="0" dirty="0" smtClean="0"/>
              <a:t> </a:t>
            </a:r>
            <a:r>
              <a:rPr lang="it-IT" baseline="0" dirty="0" err="1" smtClean="0"/>
              <a:t>chain</a:t>
            </a:r>
            <a:r>
              <a:rPr lang="it-IT" baseline="0" dirty="0" smtClean="0"/>
              <a:t>, </a:t>
            </a:r>
            <a:r>
              <a:rPr lang="it-IT" baseline="0" dirty="0" err="1" smtClean="0"/>
              <a:t>that</a:t>
            </a:r>
            <a:r>
              <a:rPr lang="it-IT" baseline="0" dirty="0" smtClean="0"/>
              <a:t> </a:t>
            </a:r>
            <a:r>
              <a:rPr lang="it-IT" baseline="0" dirty="0" err="1" smtClean="0"/>
              <a:t>is</a:t>
            </a:r>
            <a:r>
              <a:rPr lang="it-IT" baseline="0" dirty="0" smtClean="0"/>
              <a:t> </a:t>
            </a:r>
            <a:r>
              <a:rPr lang="it-IT" baseline="0" dirty="0" err="1" smtClean="0"/>
              <a:t>sensors</a:t>
            </a:r>
            <a:r>
              <a:rPr lang="it-IT" baseline="0" dirty="0" smtClean="0"/>
              <a:t> plus </a:t>
            </a:r>
            <a:r>
              <a:rPr lang="it-IT" baseline="0" dirty="0" err="1" smtClean="0"/>
              <a:t>daq</a:t>
            </a:r>
            <a:r>
              <a:rPr lang="it-IT" baseline="0" dirty="0" smtClean="0"/>
              <a:t> </a:t>
            </a:r>
            <a:r>
              <a:rPr lang="it-IT" baseline="0" dirty="0" err="1" smtClean="0"/>
              <a:t>units</a:t>
            </a:r>
            <a:r>
              <a:rPr lang="it-IT" baseline="0" dirty="0" smtClean="0"/>
              <a:t> plus software,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60</a:t>
            </a:fld>
            <a:endParaRPr lang="it-IT"/>
          </a:p>
        </p:txBody>
      </p:sp>
    </p:spTree>
    <p:extLst>
      <p:ext uri="{BB962C8B-B14F-4D97-AF65-F5344CB8AC3E}">
        <p14:creationId xmlns:p14="http://schemas.microsoft.com/office/powerpoint/2010/main" val="2854345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From</a:t>
            </a:r>
            <a:r>
              <a:rPr lang="it-IT" baseline="0" dirty="0" smtClean="0"/>
              <a:t> the </a:t>
            </a:r>
            <a:r>
              <a:rPr lang="it-IT" baseline="0" dirty="0" err="1" smtClean="0"/>
              <a:t>technological</a:t>
            </a:r>
            <a:r>
              <a:rPr lang="it-IT" baseline="0" dirty="0" smtClean="0"/>
              <a:t> </a:t>
            </a:r>
            <a:r>
              <a:rPr lang="it-IT" baseline="0" dirty="0" err="1" smtClean="0"/>
              <a:t>point</a:t>
            </a:r>
            <a:r>
              <a:rPr lang="it-IT" baseline="0" dirty="0" smtClean="0"/>
              <a:t> of </a:t>
            </a:r>
            <a:r>
              <a:rPr lang="it-IT" baseline="0" dirty="0" err="1" smtClean="0"/>
              <a:t>view</a:t>
            </a:r>
            <a:r>
              <a:rPr lang="it-IT" baseline="0" dirty="0" smtClean="0"/>
              <a:t>, a </a:t>
            </a:r>
            <a:r>
              <a:rPr lang="it-IT" baseline="0" dirty="0" err="1" smtClean="0"/>
              <a:t>seismic</a:t>
            </a:r>
            <a:r>
              <a:rPr lang="it-IT" baseline="0" dirty="0" smtClean="0"/>
              <a:t> </a:t>
            </a:r>
            <a:r>
              <a:rPr lang="it-IT" baseline="0" dirty="0" err="1" smtClean="0"/>
              <a:t>monitoring</a:t>
            </a:r>
            <a:r>
              <a:rPr lang="it-IT" baseline="0" dirty="0" smtClean="0"/>
              <a:t> </a:t>
            </a:r>
            <a:r>
              <a:rPr lang="it-IT" baseline="0" dirty="0" err="1" smtClean="0"/>
              <a:t>system</a:t>
            </a:r>
            <a:r>
              <a:rPr lang="it-IT" baseline="0" dirty="0" smtClean="0"/>
              <a:t> </a:t>
            </a:r>
            <a:r>
              <a:rPr lang="it-IT" baseline="0" dirty="0" err="1" smtClean="0"/>
              <a:t>consists</a:t>
            </a:r>
            <a:r>
              <a:rPr lang="it-IT" baseline="0" dirty="0" smtClean="0"/>
              <a:t> of a network of </a:t>
            </a:r>
            <a:r>
              <a:rPr lang="it-IT" baseline="0" dirty="0" err="1" smtClean="0"/>
              <a:t>sensors</a:t>
            </a:r>
            <a:r>
              <a:rPr lang="it-IT" baseline="0" dirty="0" smtClean="0"/>
              <a:t> </a:t>
            </a:r>
            <a:r>
              <a:rPr lang="it-IT" baseline="0" dirty="0" err="1" smtClean="0"/>
              <a:t>placed</a:t>
            </a:r>
            <a:r>
              <a:rPr lang="it-IT" baseline="0" dirty="0" smtClean="0"/>
              <a:t> inside the building, </a:t>
            </a:r>
            <a:r>
              <a:rPr lang="it-IT" baseline="0" dirty="0" err="1" smtClean="0"/>
              <a:t>trasforming</a:t>
            </a:r>
            <a:r>
              <a:rPr lang="it-IT" baseline="0" dirty="0" smtClean="0"/>
              <a:t> </a:t>
            </a:r>
            <a:r>
              <a:rPr lang="it-IT" baseline="0" dirty="0" err="1" smtClean="0"/>
              <a:t>mechanical</a:t>
            </a:r>
            <a:r>
              <a:rPr lang="it-IT" baseline="0" dirty="0" smtClean="0"/>
              <a:t> </a:t>
            </a:r>
            <a:r>
              <a:rPr lang="it-IT" baseline="0" dirty="0" err="1" smtClean="0"/>
              <a:t>quantitities</a:t>
            </a:r>
            <a:r>
              <a:rPr lang="it-IT" baseline="0" dirty="0" smtClean="0"/>
              <a:t> in </a:t>
            </a:r>
            <a:r>
              <a:rPr lang="it-IT" baseline="0" dirty="0" err="1" smtClean="0"/>
              <a:t>electrical</a:t>
            </a:r>
            <a:r>
              <a:rPr lang="it-IT" baseline="0" dirty="0" smtClean="0"/>
              <a:t> </a:t>
            </a:r>
            <a:r>
              <a:rPr lang="it-IT" baseline="0" dirty="0" err="1" smtClean="0"/>
              <a:t>quantities</a:t>
            </a:r>
            <a:r>
              <a:rPr lang="it-IT" baseline="0" dirty="0" smtClean="0"/>
              <a:t> and a data </a:t>
            </a:r>
            <a:r>
              <a:rPr lang="it-IT" baseline="0" dirty="0" err="1" smtClean="0"/>
              <a:t>acquisition</a:t>
            </a:r>
            <a:r>
              <a:rPr lang="it-IT" baseline="0" dirty="0" smtClean="0"/>
              <a:t> </a:t>
            </a:r>
            <a:r>
              <a:rPr lang="it-IT" baseline="0" dirty="0" err="1" smtClean="0"/>
              <a:t>unit</a:t>
            </a:r>
            <a:r>
              <a:rPr lang="it-IT" baseline="0" dirty="0" smtClean="0"/>
              <a:t> </a:t>
            </a:r>
            <a:r>
              <a:rPr lang="it-IT" baseline="0" dirty="0" err="1" smtClean="0"/>
              <a:t>performing</a:t>
            </a:r>
            <a:r>
              <a:rPr lang="it-IT" baseline="0" dirty="0" smtClean="0"/>
              <a:t> </a:t>
            </a:r>
            <a:r>
              <a:rPr lang="it-IT" baseline="0" dirty="0" err="1" smtClean="0"/>
              <a:t>conversion</a:t>
            </a:r>
            <a:r>
              <a:rPr lang="it-IT" baseline="0" dirty="0" smtClean="0"/>
              <a:t> to </a:t>
            </a:r>
            <a:r>
              <a:rPr lang="it-IT" baseline="0" dirty="0" err="1" smtClean="0"/>
              <a:t>digital</a:t>
            </a:r>
            <a:r>
              <a:rPr lang="it-IT" baseline="0" dirty="0" smtClean="0"/>
              <a:t> </a:t>
            </a:r>
            <a:r>
              <a:rPr lang="it-IT" baseline="0" dirty="0" err="1" smtClean="0"/>
              <a:t>quantities</a:t>
            </a:r>
            <a:r>
              <a:rPr lang="it-IT" baseline="0" dirty="0" smtClean="0"/>
              <a:t>. The </a:t>
            </a:r>
            <a:r>
              <a:rPr lang="it-IT" baseline="0" dirty="0" err="1" smtClean="0"/>
              <a:t>storage</a:t>
            </a:r>
            <a:r>
              <a:rPr lang="it-IT" baseline="0" dirty="0" smtClean="0"/>
              <a:t> of data in a database can be </a:t>
            </a:r>
            <a:r>
              <a:rPr lang="it-IT" baseline="0" dirty="0" err="1" smtClean="0"/>
              <a:t>local</a:t>
            </a:r>
            <a:r>
              <a:rPr lang="it-IT" baseline="0" dirty="0" smtClean="0"/>
              <a:t> or remote.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7</a:t>
            </a:fld>
            <a:endParaRPr lang="it-IT"/>
          </a:p>
        </p:txBody>
      </p:sp>
    </p:spTree>
    <p:extLst>
      <p:ext uri="{BB962C8B-B14F-4D97-AF65-F5344CB8AC3E}">
        <p14:creationId xmlns:p14="http://schemas.microsoft.com/office/powerpoint/2010/main" val="399561885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Here I </a:t>
            </a:r>
            <a:r>
              <a:rPr lang="it-IT" dirty="0" err="1" smtClean="0"/>
              <a:t>reported</a:t>
            </a:r>
            <a:r>
              <a:rPr lang="it-IT" baseline="0" dirty="0" smtClean="0"/>
              <a:t> some of the </a:t>
            </a:r>
            <a:r>
              <a:rPr lang="it-IT" baseline="0" dirty="0" err="1" smtClean="0"/>
              <a:t>results</a:t>
            </a:r>
            <a:r>
              <a:rPr lang="it-IT" baseline="0" dirty="0" smtClean="0"/>
              <a:t>, in </a:t>
            </a:r>
            <a:r>
              <a:rPr lang="it-IT" baseline="0" dirty="0" err="1" smtClean="0"/>
              <a:t>particular</a:t>
            </a:r>
            <a:r>
              <a:rPr lang="it-IT" baseline="0" dirty="0" smtClean="0"/>
              <a:t> I show the </a:t>
            </a:r>
            <a:r>
              <a:rPr lang="it-IT" baseline="0" dirty="0" err="1" smtClean="0"/>
              <a:t>comparison</a:t>
            </a:r>
            <a:r>
              <a:rPr lang="it-IT" baseline="0" dirty="0" smtClean="0"/>
              <a:t> </a:t>
            </a:r>
            <a:r>
              <a:rPr lang="it-IT" baseline="0" dirty="0" err="1" smtClean="0"/>
              <a:t>between</a:t>
            </a:r>
            <a:r>
              <a:rPr lang="it-IT" baseline="0" dirty="0" smtClean="0"/>
              <a:t> laser and </a:t>
            </a:r>
            <a:r>
              <a:rPr lang="it-IT" baseline="0" dirty="0" err="1" smtClean="0"/>
              <a:t>monitoring</a:t>
            </a:r>
            <a:r>
              <a:rPr lang="it-IT" baseline="0" dirty="0" smtClean="0"/>
              <a:t> </a:t>
            </a:r>
            <a:r>
              <a:rPr lang="it-IT" baseline="0" dirty="0" err="1" smtClean="0"/>
              <a:t>system</a:t>
            </a:r>
            <a:r>
              <a:rPr lang="it-IT" baseline="0" dirty="0" smtClean="0"/>
              <a:t> for </a:t>
            </a:r>
            <a:r>
              <a:rPr lang="it-IT" baseline="0" dirty="0" err="1" smtClean="0"/>
              <a:t>sainusoidal</a:t>
            </a:r>
            <a:r>
              <a:rPr lang="it-IT" baseline="0" dirty="0" smtClean="0"/>
              <a:t> time </a:t>
            </a:r>
            <a:r>
              <a:rPr lang="it-IT" baseline="0" dirty="0" err="1" smtClean="0"/>
              <a:t>histories</a:t>
            </a:r>
            <a:r>
              <a:rPr lang="it-IT" baseline="0" dirty="0" smtClean="0"/>
              <a:t> in the </a:t>
            </a:r>
            <a:r>
              <a:rPr lang="it-IT" baseline="0" dirty="0" err="1" smtClean="0"/>
              <a:t>range</a:t>
            </a:r>
            <a:r>
              <a:rPr lang="it-IT" baseline="0" dirty="0" smtClean="0"/>
              <a:t> of </a:t>
            </a:r>
            <a:r>
              <a:rPr lang="it-IT" baseline="0" dirty="0" err="1" smtClean="0"/>
              <a:t>frequencies</a:t>
            </a:r>
            <a:r>
              <a:rPr lang="it-IT" baseline="0" dirty="0" smtClean="0"/>
              <a:t> </a:t>
            </a:r>
            <a:r>
              <a:rPr lang="it-IT" baseline="0" dirty="0" err="1" smtClean="0"/>
              <a:t>between</a:t>
            </a:r>
            <a:r>
              <a:rPr lang="it-IT" baseline="0" dirty="0" smtClean="0"/>
              <a:t> 0.5 and 1.0 Hertz </a:t>
            </a:r>
            <a:r>
              <a:rPr lang="it-IT" baseline="0" dirty="0" err="1" smtClean="0"/>
              <a:t>which</a:t>
            </a:r>
            <a:r>
              <a:rPr lang="it-IT" baseline="0" dirty="0" smtClean="0"/>
              <a:t> </a:t>
            </a:r>
            <a:r>
              <a:rPr lang="it-IT" baseline="0" dirty="0" err="1" smtClean="0"/>
              <a:t>is</a:t>
            </a:r>
            <a:r>
              <a:rPr lang="it-IT" baseline="0" dirty="0" smtClean="0"/>
              <a:t> the </a:t>
            </a:r>
            <a:r>
              <a:rPr lang="it-IT" baseline="0" dirty="0" err="1" smtClean="0"/>
              <a:t>range</a:t>
            </a:r>
            <a:r>
              <a:rPr lang="it-IT" baseline="0" dirty="0" smtClean="0"/>
              <a:t> of </a:t>
            </a:r>
            <a:r>
              <a:rPr lang="it-IT" baseline="0" dirty="0" err="1" smtClean="0"/>
              <a:t>interest</a:t>
            </a:r>
            <a:r>
              <a:rPr lang="it-IT" baseline="0" dirty="0" smtClean="0"/>
              <a:t> for </a:t>
            </a:r>
            <a:r>
              <a:rPr lang="it-IT" baseline="0" dirty="0" err="1" smtClean="0"/>
              <a:t>precast</a:t>
            </a:r>
            <a:r>
              <a:rPr lang="it-IT" baseline="0" dirty="0" smtClean="0"/>
              <a:t> industrial </a:t>
            </a:r>
            <a:r>
              <a:rPr lang="it-IT" baseline="0" dirty="0" err="1" smtClean="0"/>
              <a:t>buildings</a:t>
            </a:r>
            <a:r>
              <a:rPr lang="it-IT" baseline="0" dirty="0" smtClean="0"/>
              <a:t>,</a:t>
            </a:r>
          </a:p>
          <a:p>
            <a:endParaRPr lang="it-IT" baseline="0" dirty="0" smtClean="0"/>
          </a:p>
          <a:p>
            <a:r>
              <a:rPr lang="it-IT" baseline="0" dirty="0" err="1" smtClean="0"/>
              <a:t>while</a:t>
            </a:r>
            <a:r>
              <a:rPr lang="it-IT" baseline="0" dirty="0" smtClean="0"/>
              <a:t> </a:t>
            </a:r>
            <a:r>
              <a:rPr lang="it-IT" baseline="0" dirty="0" err="1" smtClean="0"/>
              <a:t>here</a:t>
            </a:r>
            <a:r>
              <a:rPr lang="it-IT" baseline="0" dirty="0" smtClean="0"/>
              <a:t> I show the </a:t>
            </a:r>
            <a:r>
              <a:rPr lang="it-IT" baseline="0" dirty="0" err="1" smtClean="0"/>
              <a:t>same</a:t>
            </a:r>
            <a:r>
              <a:rPr lang="it-IT" baseline="0" dirty="0" smtClean="0"/>
              <a:t> </a:t>
            </a:r>
            <a:r>
              <a:rPr lang="it-IT" baseline="0" dirty="0" err="1" smtClean="0"/>
              <a:t>comparison</a:t>
            </a:r>
            <a:r>
              <a:rPr lang="it-IT" baseline="0" dirty="0" smtClean="0"/>
              <a:t> in case of an </a:t>
            </a:r>
            <a:r>
              <a:rPr lang="it-IT" baseline="0" dirty="0" err="1" smtClean="0"/>
              <a:t>earthquake</a:t>
            </a:r>
            <a:r>
              <a:rPr lang="it-IT" baseline="0" dirty="0" smtClean="0"/>
              <a:t> </a:t>
            </a:r>
            <a:r>
              <a:rPr lang="it-IT" baseline="0" dirty="0" err="1" smtClean="0"/>
              <a:t>shaking</a:t>
            </a:r>
            <a:r>
              <a:rPr lang="it-IT" baseline="0" dirty="0" smtClean="0"/>
              <a:t> </a:t>
            </a:r>
            <a:r>
              <a:rPr lang="it-IT" baseline="0" dirty="0" err="1" smtClean="0"/>
              <a:t>simulation</a:t>
            </a:r>
            <a:r>
              <a:rPr lang="it-IT" baseline="0" dirty="0" smtClean="0"/>
              <a:t>. </a:t>
            </a:r>
          </a:p>
          <a:p>
            <a:endParaRPr lang="it-IT" baseline="0" dirty="0" smtClean="0"/>
          </a:p>
          <a:p>
            <a:r>
              <a:rPr lang="it-IT" baseline="0" dirty="0" err="1" smtClean="0"/>
              <a:t>Also</a:t>
            </a:r>
            <a:r>
              <a:rPr lang="it-IT" baseline="0" dirty="0" smtClean="0"/>
              <a:t> in </a:t>
            </a:r>
            <a:r>
              <a:rPr lang="it-IT" baseline="0" dirty="0" err="1" smtClean="0"/>
              <a:t>this</a:t>
            </a:r>
            <a:r>
              <a:rPr lang="it-IT" baseline="0" dirty="0" smtClean="0"/>
              <a:t> case I </a:t>
            </a:r>
            <a:r>
              <a:rPr lang="it-IT" baseline="0" dirty="0" err="1" smtClean="0"/>
              <a:t>calculated</a:t>
            </a:r>
            <a:r>
              <a:rPr lang="it-IT" baseline="0" dirty="0" smtClean="0"/>
              <a:t> the </a:t>
            </a:r>
            <a:r>
              <a:rPr lang="it-IT" baseline="0" dirty="0" err="1" smtClean="0"/>
              <a:t>uncertainty</a:t>
            </a:r>
            <a:r>
              <a:rPr lang="it-IT" baseline="0" dirty="0" smtClean="0"/>
              <a:t> by </a:t>
            </a:r>
            <a:r>
              <a:rPr lang="it-IT" baseline="0" dirty="0" err="1" smtClean="0"/>
              <a:t>comparing</a:t>
            </a:r>
            <a:r>
              <a:rPr lang="it-IT" baseline="0" dirty="0" smtClean="0"/>
              <a:t> the </a:t>
            </a:r>
            <a:r>
              <a:rPr lang="it-IT" baseline="0" dirty="0" err="1" smtClean="0"/>
              <a:t>response</a:t>
            </a:r>
            <a:r>
              <a:rPr lang="it-IT" baseline="0" dirty="0" smtClean="0"/>
              <a:t> of the </a:t>
            </a:r>
            <a:r>
              <a:rPr lang="it-IT" baseline="0" dirty="0" err="1" smtClean="0"/>
              <a:t>system</a:t>
            </a:r>
            <a:r>
              <a:rPr lang="it-IT" baseline="0" dirty="0" smtClean="0"/>
              <a:t> to the </a:t>
            </a:r>
            <a:r>
              <a:rPr lang="it-IT" baseline="0" dirty="0" err="1" smtClean="0"/>
              <a:t>reference</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61</a:t>
            </a:fld>
            <a:endParaRPr lang="it-IT"/>
          </a:p>
        </p:txBody>
      </p:sp>
    </p:spTree>
    <p:extLst>
      <p:ext uri="{BB962C8B-B14F-4D97-AF65-F5344CB8AC3E}">
        <p14:creationId xmlns:p14="http://schemas.microsoft.com/office/powerpoint/2010/main" val="341191765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obtaining</a:t>
            </a:r>
            <a:r>
              <a:rPr lang="it-IT" dirty="0" smtClean="0"/>
              <a:t> </a:t>
            </a:r>
            <a:r>
              <a:rPr lang="it-IT" dirty="0" err="1" smtClean="0"/>
              <a:t>that</a:t>
            </a:r>
            <a:r>
              <a:rPr lang="it-IT" dirty="0" smtClean="0"/>
              <a:t> for the </a:t>
            </a:r>
            <a:r>
              <a:rPr lang="it-IT" dirty="0" err="1" smtClean="0"/>
              <a:t>designed</a:t>
            </a:r>
            <a:r>
              <a:rPr lang="it-IT" dirty="0" smtClean="0"/>
              <a:t> </a:t>
            </a:r>
            <a:r>
              <a:rPr lang="it-IT" dirty="0" err="1" smtClean="0"/>
              <a:t>system</a:t>
            </a:r>
            <a:r>
              <a:rPr lang="it-IT" dirty="0" smtClean="0"/>
              <a:t> the </a:t>
            </a:r>
            <a:r>
              <a:rPr lang="it-IT" dirty="0" err="1" smtClean="0"/>
              <a:t>uncertainty</a:t>
            </a:r>
            <a:r>
              <a:rPr lang="it-IT" dirty="0" smtClean="0"/>
              <a:t> on the </a:t>
            </a:r>
            <a:r>
              <a:rPr lang="it-IT" dirty="0" err="1" smtClean="0"/>
              <a:t>displacement</a:t>
            </a:r>
            <a:r>
              <a:rPr lang="it-IT" baseline="0" dirty="0" smtClean="0"/>
              <a:t> </a:t>
            </a:r>
            <a:r>
              <a:rPr lang="it-IT" baseline="0" dirty="0" err="1" smtClean="0"/>
              <a:t>at</a:t>
            </a:r>
            <a:r>
              <a:rPr lang="it-IT" baseline="0" dirty="0" smtClean="0"/>
              <a:t> </a:t>
            </a:r>
            <a:r>
              <a:rPr lang="it-IT" baseline="0" dirty="0" err="1" smtClean="0"/>
              <a:t>measured</a:t>
            </a:r>
            <a:r>
              <a:rPr lang="it-IT" baseline="0" dirty="0" smtClean="0"/>
              <a:t> </a:t>
            </a:r>
            <a:r>
              <a:rPr lang="it-IT" baseline="0" dirty="0" err="1" smtClean="0"/>
              <a:t>locations</a:t>
            </a:r>
            <a:r>
              <a:rPr lang="it-IT" baseline="0" dirty="0" smtClean="0"/>
              <a:t> can be </a:t>
            </a:r>
            <a:r>
              <a:rPr lang="it-IT" baseline="0" dirty="0" err="1" smtClean="0"/>
              <a:t>assumed</a:t>
            </a:r>
            <a:r>
              <a:rPr lang="it-IT" baseline="0" dirty="0" smtClean="0"/>
              <a:t> </a:t>
            </a:r>
            <a:r>
              <a:rPr lang="it-IT" baseline="0" dirty="0" err="1" smtClean="0"/>
              <a:t>as</a:t>
            </a:r>
            <a:r>
              <a:rPr lang="it-IT" baseline="0" dirty="0" smtClean="0"/>
              <a:t> </a:t>
            </a:r>
            <a:r>
              <a:rPr lang="it-IT" baseline="0" dirty="0" err="1" smtClean="0"/>
              <a:t>equal</a:t>
            </a:r>
            <a:r>
              <a:rPr lang="it-IT" baseline="0" dirty="0" smtClean="0"/>
              <a:t> to 0.06, </a:t>
            </a:r>
            <a:r>
              <a:rPr lang="it-IT" baseline="0" dirty="0" err="1" smtClean="0"/>
              <a:t>while</a:t>
            </a:r>
            <a:r>
              <a:rPr lang="it-IT" baseline="0" dirty="0" smtClean="0"/>
              <a:t> for the </a:t>
            </a:r>
            <a:r>
              <a:rPr lang="it-IT" baseline="0" dirty="0" err="1" smtClean="0"/>
              <a:t>the</a:t>
            </a:r>
            <a:r>
              <a:rPr lang="it-IT" baseline="0" dirty="0" smtClean="0"/>
              <a:t> </a:t>
            </a:r>
            <a:r>
              <a:rPr lang="it-IT" baseline="0" dirty="0" err="1" smtClean="0"/>
              <a:t>displacements</a:t>
            </a:r>
            <a:r>
              <a:rPr lang="it-IT" baseline="0" dirty="0" smtClean="0"/>
              <a:t> </a:t>
            </a:r>
            <a:r>
              <a:rPr lang="it-IT" baseline="0" dirty="0" err="1" smtClean="0"/>
              <a:t>at</a:t>
            </a:r>
            <a:r>
              <a:rPr lang="it-IT" baseline="0" dirty="0" smtClean="0"/>
              <a:t> </a:t>
            </a:r>
            <a:r>
              <a:rPr lang="it-IT" baseline="0" dirty="0" err="1" smtClean="0"/>
              <a:t>unmeasured</a:t>
            </a:r>
            <a:r>
              <a:rPr lang="it-IT" baseline="0" dirty="0" smtClean="0"/>
              <a:t> </a:t>
            </a:r>
            <a:r>
              <a:rPr lang="it-IT" baseline="0" dirty="0" err="1" smtClean="0"/>
              <a:t>locations</a:t>
            </a:r>
            <a:r>
              <a:rPr lang="it-IT" baseline="0" dirty="0" smtClean="0"/>
              <a:t> </a:t>
            </a:r>
            <a:r>
              <a:rPr lang="it-IT" baseline="0" dirty="0" err="1" smtClean="0"/>
              <a:t>it</a:t>
            </a:r>
            <a:r>
              <a:rPr lang="it-IT" baseline="0" dirty="0" smtClean="0"/>
              <a:t> </a:t>
            </a:r>
            <a:r>
              <a:rPr lang="it-IT" baseline="0" dirty="0" err="1" smtClean="0"/>
              <a:t>basically</a:t>
            </a:r>
            <a:r>
              <a:rPr lang="it-IT" baseline="0" dirty="0" smtClean="0"/>
              <a:t> </a:t>
            </a:r>
            <a:r>
              <a:rPr lang="it-IT" baseline="0" dirty="0" err="1" smtClean="0"/>
              <a:t>depends</a:t>
            </a:r>
            <a:r>
              <a:rPr lang="it-IT" baseline="0" dirty="0" smtClean="0"/>
              <a:t> on the </a:t>
            </a:r>
            <a:r>
              <a:rPr lang="it-IT" baseline="0" dirty="0" err="1" smtClean="0"/>
              <a:t>number</a:t>
            </a:r>
            <a:r>
              <a:rPr lang="it-IT" baseline="0" dirty="0" smtClean="0"/>
              <a:t> of </a:t>
            </a:r>
            <a:r>
              <a:rPr lang="it-IT" baseline="0" dirty="0" err="1" smtClean="0"/>
              <a:t>measured</a:t>
            </a:r>
            <a:r>
              <a:rPr lang="it-IT" baseline="0" dirty="0" smtClean="0"/>
              <a:t> </a:t>
            </a:r>
            <a:r>
              <a:rPr lang="it-IT" baseline="0" dirty="0" err="1" smtClean="0"/>
              <a:t>displacements</a:t>
            </a:r>
            <a:r>
              <a:rPr lang="it-IT" baseline="0" dirty="0" smtClean="0"/>
              <a:t> </a:t>
            </a:r>
            <a:r>
              <a:rPr lang="it-IT" baseline="0" dirty="0" err="1" smtClean="0"/>
              <a:t>which</a:t>
            </a:r>
            <a:r>
              <a:rPr lang="it-IT" baseline="0" dirty="0" smtClean="0"/>
              <a:t> are </a:t>
            </a:r>
            <a:r>
              <a:rPr lang="it-IT" baseline="0" dirty="0" err="1" smtClean="0"/>
              <a:t>involved</a:t>
            </a:r>
            <a:r>
              <a:rPr lang="it-IT" baseline="0" dirty="0" smtClean="0"/>
              <a:t> in the estimate.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62</a:t>
            </a:fld>
            <a:endParaRPr lang="it-IT"/>
          </a:p>
        </p:txBody>
      </p:sp>
    </p:spTree>
    <p:extLst>
      <p:ext uri="{BB962C8B-B14F-4D97-AF65-F5344CB8AC3E}">
        <p14:creationId xmlns:p14="http://schemas.microsoft.com/office/powerpoint/2010/main" val="172561039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a:t>
            </a:r>
            <a:r>
              <a:rPr lang="it-IT" baseline="0" dirty="0" smtClean="0"/>
              <a:t> </a:t>
            </a:r>
            <a:r>
              <a:rPr lang="it-IT" baseline="0" dirty="0" err="1" smtClean="0"/>
              <a:t>current</a:t>
            </a:r>
            <a:r>
              <a:rPr lang="it-IT" baseline="0" dirty="0" smtClean="0"/>
              <a:t> </a:t>
            </a:r>
            <a:r>
              <a:rPr lang="it-IT" baseline="0" dirty="0" err="1" smtClean="0"/>
              <a:t>approach</a:t>
            </a:r>
            <a:r>
              <a:rPr lang="it-IT" baseline="0" dirty="0" smtClean="0"/>
              <a:t> for IDR </a:t>
            </a:r>
            <a:r>
              <a:rPr lang="it-IT" baseline="0" dirty="0" err="1" smtClean="0"/>
              <a:t>estimation</a:t>
            </a:r>
            <a:r>
              <a:rPr lang="it-IT" baseline="0" dirty="0" smtClean="0"/>
              <a:t> </a:t>
            </a:r>
            <a:r>
              <a:rPr lang="it-IT" baseline="0" dirty="0" err="1" smtClean="0"/>
              <a:t>is</a:t>
            </a:r>
            <a:r>
              <a:rPr lang="it-IT" baseline="0" dirty="0" smtClean="0"/>
              <a:t> </a:t>
            </a:r>
            <a:r>
              <a:rPr lang="it-IT" baseline="0" dirty="0" err="1" smtClean="0"/>
              <a:t>based</a:t>
            </a:r>
            <a:r>
              <a:rPr lang="it-IT" baseline="0" dirty="0" smtClean="0"/>
              <a:t> on a relative </a:t>
            </a:r>
            <a:r>
              <a:rPr lang="it-IT" baseline="0" dirty="0" err="1" smtClean="0"/>
              <a:t>measurement</a:t>
            </a:r>
            <a:r>
              <a:rPr lang="it-IT" baseline="0" dirty="0" smtClean="0"/>
              <a:t> of </a:t>
            </a:r>
            <a:r>
              <a:rPr lang="it-IT" baseline="0" dirty="0" err="1" smtClean="0"/>
              <a:t>displacements</a:t>
            </a:r>
            <a:r>
              <a:rPr lang="it-IT" baseline="0" dirty="0" smtClean="0"/>
              <a:t> </a:t>
            </a:r>
            <a:r>
              <a:rPr lang="it-IT" baseline="0" dirty="0" err="1" smtClean="0"/>
              <a:t>obtained</a:t>
            </a:r>
            <a:r>
              <a:rPr lang="it-IT" baseline="0" dirty="0" smtClean="0"/>
              <a:t> from </a:t>
            </a:r>
            <a:r>
              <a:rPr lang="it-IT" baseline="0" dirty="0" err="1" smtClean="0"/>
              <a:t>accelerations</a:t>
            </a:r>
            <a:r>
              <a:rPr lang="it-IT" baseline="0" dirty="0" smtClean="0"/>
              <a:t>. </a:t>
            </a:r>
            <a:r>
              <a:rPr lang="it-IT" baseline="0" dirty="0" err="1" smtClean="0"/>
              <a:t>We</a:t>
            </a:r>
            <a:r>
              <a:rPr lang="it-IT" baseline="0" dirty="0" smtClean="0"/>
              <a:t> </a:t>
            </a:r>
            <a:r>
              <a:rPr lang="it-IT" baseline="0" dirty="0" err="1" smtClean="0"/>
              <a:t>have</a:t>
            </a:r>
            <a:r>
              <a:rPr lang="it-IT" baseline="0" dirty="0" smtClean="0"/>
              <a:t> </a:t>
            </a:r>
            <a:r>
              <a:rPr lang="it-IT" baseline="0" dirty="0" err="1" smtClean="0"/>
              <a:t>seen</a:t>
            </a:r>
            <a:r>
              <a:rPr lang="it-IT" baseline="0" dirty="0" smtClean="0"/>
              <a:t> </a:t>
            </a:r>
            <a:r>
              <a:rPr lang="it-IT" baseline="0" dirty="0" err="1" smtClean="0"/>
              <a:t>that</a:t>
            </a:r>
            <a:r>
              <a:rPr lang="it-IT" baseline="0" dirty="0" smtClean="0"/>
              <a:t> the </a:t>
            </a:r>
            <a:r>
              <a:rPr lang="it-IT" baseline="0" dirty="0" err="1" smtClean="0"/>
              <a:t>uncertainty</a:t>
            </a:r>
            <a:r>
              <a:rPr lang="it-IT" baseline="0" dirty="0" smtClean="0"/>
              <a:t> of the estimate </a:t>
            </a:r>
            <a:r>
              <a:rPr lang="it-IT" baseline="0" dirty="0" err="1" smtClean="0"/>
              <a:t>depends</a:t>
            </a:r>
            <a:r>
              <a:rPr lang="it-IT" baseline="0" dirty="0" smtClean="0"/>
              <a:t> on </a:t>
            </a:r>
            <a:r>
              <a:rPr lang="it-IT" baseline="0" dirty="0" err="1" smtClean="0"/>
              <a:t>signal</a:t>
            </a:r>
            <a:r>
              <a:rPr lang="it-IT" baseline="0" dirty="0" smtClean="0"/>
              <a:t> processing, </a:t>
            </a:r>
            <a:r>
              <a:rPr lang="it-IT" baseline="0" dirty="0" err="1" smtClean="0"/>
              <a:t>amplitude</a:t>
            </a:r>
            <a:r>
              <a:rPr lang="it-IT" baseline="0" dirty="0" smtClean="0"/>
              <a:t> of the </a:t>
            </a:r>
            <a:r>
              <a:rPr lang="it-IT" baseline="0" dirty="0" err="1" smtClean="0"/>
              <a:t>displacements</a:t>
            </a:r>
            <a:r>
              <a:rPr lang="it-IT" baseline="0" dirty="0" smtClean="0"/>
              <a:t> and the </a:t>
            </a:r>
            <a:r>
              <a:rPr lang="it-IT" baseline="0" dirty="0" err="1" smtClean="0"/>
              <a:t>value</a:t>
            </a:r>
            <a:r>
              <a:rPr lang="it-IT" baseline="0" dirty="0" smtClean="0"/>
              <a:t> of the </a:t>
            </a:r>
            <a:r>
              <a:rPr lang="it-IT" baseline="0" dirty="0" err="1" smtClean="0"/>
              <a:t>residual</a:t>
            </a:r>
            <a:r>
              <a:rPr lang="it-IT" baseline="0" dirty="0" smtClean="0"/>
              <a:t> </a:t>
            </a:r>
            <a:r>
              <a:rPr lang="it-IT" baseline="0" dirty="0" err="1" smtClean="0"/>
              <a:t>displacements</a:t>
            </a:r>
            <a:r>
              <a:rPr lang="it-IT" baseline="0" dirty="0" smtClean="0"/>
              <a:t>. </a:t>
            </a:r>
          </a:p>
          <a:p>
            <a:endParaRPr lang="it-IT" baseline="0" dirty="0" smtClean="0"/>
          </a:p>
          <a:p>
            <a:r>
              <a:rPr lang="it-IT" baseline="0" dirty="0" smtClean="0"/>
              <a:t>So </a:t>
            </a:r>
            <a:r>
              <a:rPr lang="it-IT" baseline="0" dirty="0" err="1" smtClean="0"/>
              <a:t>how</a:t>
            </a:r>
            <a:r>
              <a:rPr lang="it-IT" baseline="0" dirty="0" smtClean="0"/>
              <a:t> can </a:t>
            </a:r>
            <a:r>
              <a:rPr lang="it-IT" baseline="0" dirty="0" err="1" smtClean="0"/>
              <a:t>we</a:t>
            </a:r>
            <a:r>
              <a:rPr lang="it-IT" baseline="0" dirty="0" smtClean="0"/>
              <a:t> reduce </a:t>
            </a:r>
            <a:r>
              <a:rPr lang="it-IT" baseline="0" dirty="0" err="1" smtClean="0"/>
              <a:t>these</a:t>
            </a:r>
            <a:r>
              <a:rPr lang="it-IT" baseline="0" dirty="0" smtClean="0"/>
              <a:t> </a:t>
            </a:r>
            <a:r>
              <a:rPr lang="it-IT" baseline="0" dirty="0" err="1" smtClean="0"/>
              <a:t>uncertainties</a:t>
            </a:r>
            <a:r>
              <a:rPr lang="it-IT" baseline="0" dirty="0" smtClean="0"/>
              <a:t>? </a:t>
            </a:r>
            <a:r>
              <a:rPr lang="it-IT" baseline="0" dirty="0" err="1" smtClean="0"/>
              <a:t>We</a:t>
            </a:r>
            <a:r>
              <a:rPr lang="it-IT" baseline="0" dirty="0" smtClean="0"/>
              <a:t> </a:t>
            </a:r>
            <a:r>
              <a:rPr lang="it-IT" baseline="0" dirty="0" err="1" smtClean="0"/>
              <a:t>have</a:t>
            </a:r>
            <a:r>
              <a:rPr lang="it-IT" baseline="0" dirty="0" smtClean="0"/>
              <a:t> to </a:t>
            </a:r>
            <a:r>
              <a:rPr lang="it-IT" baseline="0" dirty="0" err="1" smtClean="0"/>
              <a:t>simplify</a:t>
            </a:r>
            <a:r>
              <a:rPr lang="it-IT" baseline="0" dirty="0" smtClean="0"/>
              <a:t> the model </a:t>
            </a:r>
            <a:r>
              <a:rPr lang="it-IT" baseline="0" dirty="0" err="1" smtClean="0"/>
              <a:t>relating</a:t>
            </a:r>
            <a:r>
              <a:rPr lang="it-IT" baseline="0" dirty="0" smtClean="0"/>
              <a:t> state </a:t>
            </a:r>
            <a:r>
              <a:rPr lang="it-IT" baseline="0" dirty="0" err="1" smtClean="0"/>
              <a:t>variable</a:t>
            </a:r>
            <a:r>
              <a:rPr lang="it-IT" baseline="0" dirty="0" smtClean="0"/>
              <a:t> to </a:t>
            </a:r>
            <a:r>
              <a:rPr lang="it-IT" baseline="0" dirty="0" err="1" smtClean="0"/>
              <a:t>observations</a:t>
            </a:r>
            <a:r>
              <a:rPr lang="it-IT" baseline="0" dirty="0" smtClean="0"/>
              <a:t>, in </a:t>
            </a:r>
            <a:r>
              <a:rPr lang="it-IT" baseline="0" dirty="0" err="1" smtClean="0"/>
              <a:t>particular</a:t>
            </a:r>
            <a:r>
              <a:rPr lang="it-IT" baseline="0" dirty="0" smtClean="0"/>
              <a:t> </a:t>
            </a:r>
            <a:r>
              <a:rPr lang="it-IT" baseline="0" dirty="0" err="1" smtClean="0"/>
              <a:t>directly</a:t>
            </a:r>
            <a:r>
              <a:rPr lang="it-IT" baseline="0" dirty="0" smtClean="0"/>
              <a:t> </a:t>
            </a:r>
            <a:r>
              <a:rPr lang="it-IT" baseline="0" dirty="0" err="1" smtClean="0"/>
              <a:t>measuring</a:t>
            </a:r>
            <a:r>
              <a:rPr lang="it-IT" baseline="0" dirty="0" smtClean="0"/>
              <a:t> the interstory </a:t>
            </a:r>
            <a:r>
              <a:rPr lang="it-IT" baseline="0" dirty="0" err="1" smtClean="0"/>
              <a:t>drift</a:t>
            </a:r>
            <a:r>
              <a:rPr lang="it-IT" baseline="0" dirty="0" smtClean="0"/>
              <a:t> ratio.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63</a:t>
            </a:fld>
            <a:endParaRPr lang="it-IT"/>
          </a:p>
        </p:txBody>
      </p:sp>
    </p:spTree>
    <p:extLst>
      <p:ext uri="{BB962C8B-B14F-4D97-AF65-F5344CB8AC3E}">
        <p14:creationId xmlns:p14="http://schemas.microsoft.com/office/powerpoint/2010/main" val="306344490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 last part of </a:t>
            </a:r>
            <a:r>
              <a:rPr lang="it-IT" dirty="0" err="1" smtClean="0"/>
              <a:t>my</a:t>
            </a:r>
            <a:r>
              <a:rPr lang="it-IT" dirty="0" smtClean="0"/>
              <a:t> </a:t>
            </a:r>
            <a:r>
              <a:rPr lang="it-IT" dirty="0" err="1" smtClean="0"/>
              <a:t>research</a:t>
            </a:r>
            <a:r>
              <a:rPr lang="it-IT" baseline="0" dirty="0" smtClean="0"/>
              <a:t> </a:t>
            </a:r>
            <a:r>
              <a:rPr lang="it-IT" baseline="0" dirty="0" err="1" smtClean="0"/>
              <a:t>deals</a:t>
            </a:r>
            <a:r>
              <a:rPr lang="it-IT" baseline="0" dirty="0" smtClean="0"/>
              <a:t> with the </a:t>
            </a:r>
            <a:r>
              <a:rPr lang="it-IT" baseline="0" dirty="0" err="1" smtClean="0"/>
              <a:t>study</a:t>
            </a:r>
            <a:r>
              <a:rPr lang="it-IT" baseline="0" dirty="0" smtClean="0"/>
              <a:t> on a </a:t>
            </a:r>
            <a:r>
              <a:rPr lang="it-IT" baseline="0" dirty="0" err="1" smtClean="0"/>
              <a:t>different</a:t>
            </a:r>
            <a:r>
              <a:rPr lang="it-IT" baseline="0" dirty="0" smtClean="0"/>
              <a:t> model for IDR </a:t>
            </a:r>
            <a:r>
              <a:rPr lang="it-IT" baseline="0" dirty="0" err="1" smtClean="0"/>
              <a:t>estimation</a:t>
            </a:r>
            <a:r>
              <a:rPr lang="it-IT" baseline="0" dirty="0" smtClean="0"/>
              <a:t>.</a:t>
            </a:r>
            <a:endParaRPr lang="it-IT" dirty="0" smtClean="0"/>
          </a:p>
        </p:txBody>
      </p:sp>
      <p:sp>
        <p:nvSpPr>
          <p:cNvPr id="4" name="Segnaposto numero diapositiva 3"/>
          <p:cNvSpPr>
            <a:spLocks noGrp="1"/>
          </p:cNvSpPr>
          <p:nvPr>
            <p:ph type="sldNum" sz="quarter" idx="10"/>
          </p:nvPr>
        </p:nvSpPr>
        <p:spPr/>
        <p:txBody>
          <a:bodyPr/>
          <a:lstStyle/>
          <a:p>
            <a:fld id="{B70E04EC-9722-4388-9715-74B711376DC3}" type="slidenum">
              <a:rPr lang="it-IT" smtClean="0"/>
              <a:t>64</a:t>
            </a:fld>
            <a:endParaRPr lang="it-IT"/>
          </a:p>
        </p:txBody>
      </p:sp>
    </p:spTree>
    <p:extLst>
      <p:ext uri="{BB962C8B-B14F-4D97-AF65-F5344CB8AC3E}">
        <p14:creationId xmlns:p14="http://schemas.microsoft.com/office/powerpoint/2010/main" val="375894152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 </a:t>
            </a:r>
            <a:r>
              <a:rPr lang="it-IT" dirty="0" err="1" smtClean="0"/>
              <a:t>particular</a:t>
            </a:r>
            <a:r>
              <a:rPr lang="it-IT" dirty="0" smtClean="0"/>
              <a:t>, the goal</a:t>
            </a:r>
            <a:r>
              <a:rPr lang="it-IT" baseline="0" dirty="0" smtClean="0"/>
              <a:t> </a:t>
            </a:r>
            <a:r>
              <a:rPr lang="it-IT" baseline="0" dirty="0" err="1" smtClean="0"/>
              <a:t>here</a:t>
            </a:r>
            <a:r>
              <a:rPr lang="it-IT" baseline="0" dirty="0" smtClean="0"/>
              <a:t> </a:t>
            </a:r>
            <a:r>
              <a:rPr lang="it-IT" baseline="0" dirty="0" err="1" smtClean="0"/>
              <a:t>is</a:t>
            </a:r>
            <a:r>
              <a:rPr lang="it-IT" baseline="0" dirty="0" smtClean="0"/>
              <a:t> </a:t>
            </a:r>
            <a:r>
              <a:rPr lang="it-IT" baseline="0" dirty="0" smtClean="0"/>
              <a:t>to </a:t>
            </a:r>
            <a:r>
              <a:rPr lang="it-IT" baseline="0" dirty="0" err="1" smtClean="0"/>
              <a:t>develop</a:t>
            </a:r>
            <a:r>
              <a:rPr lang="it-IT" baseline="0" dirty="0" smtClean="0"/>
              <a:t> a </a:t>
            </a:r>
            <a:r>
              <a:rPr lang="it-IT" baseline="0" dirty="0" err="1" smtClean="0"/>
              <a:t>monitoring</a:t>
            </a:r>
            <a:r>
              <a:rPr lang="it-IT" baseline="0" dirty="0" smtClean="0"/>
              <a:t> </a:t>
            </a:r>
            <a:r>
              <a:rPr lang="it-IT" baseline="0" dirty="0" err="1" smtClean="0"/>
              <a:t>system</a:t>
            </a:r>
            <a:r>
              <a:rPr lang="it-IT" baseline="0" dirty="0" smtClean="0"/>
              <a:t> of IDR  </a:t>
            </a:r>
            <a:r>
              <a:rPr lang="it-IT" baseline="0" dirty="0" err="1" smtClean="0"/>
              <a:t>based</a:t>
            </a:r>
            <a:r>
              <a:rPr lang="it-IT" baseline="0" dirty="0" smtClean="0"/>
              <a:t> on a </a:t>
            </a:r>
            <a:r>
              <a:rPr lang="it-IT" baseline="0" dirty="0" err="1" smtClean="0"/>
              <a:t>kinematic</a:t>
            </a:r>
            <a:r>
              <a:rPr lang="it-IT" baseline="0" dirty="0" smtClean="0"/>
              <a:t> model </a:t>
            </a:r>
            <a:r>
              <a:rPr lang="it-IT" baseline="0" dirty="0" err="1" smtClean="0"/>
              <a:t>able</a:t>
            </a:r>
            <a:r>
              <a:rPr lang="it-IT" baseline="0" dirty="0" smtClean="0"/>
              <a:t> to </a:t>
            </a:r>
            <a:r>
              <a:rPr lang="it-IT" baseline="0" dirty="0" err="1" smtClean="0"/>
              <a:t>provide</a:t>
            </a:r>
            <a:r>
              <a:rPr lang="it-IT" baseline="0" dirty="0" smtClean="0"/>
              <a:t> </a:t>
            </a:r>
            <a:r>
              <a:rPr lang="it-IT" baseline="0" dirty="0" err="1" smtClean="0"/>
              <a:t>real</a:t>
            </a:r>
            <a:r>
              <a:rPr lang="it-IT" baseline="0" dirty="0" smtClean="0"/>
              <a:t> time </a:t>
            </a:r>
            <a:r>
              <a:rPr lang="it-IT" baseline="0" dirty="0" err="1" smtClean="0"/>
              <a:t>floor</a:t>
            </a:r>
            <a:r>
              <a:rPr lang="it-IT" baseline="0" dirty="0" smtClean="0"/>
              <a:t> </a:t>
            </a:r>
            <a:r>
              <a:rPr lang="it-IT" baseline="0" dirty="0" err="1" smtClean="0"/>
              <a:t>accelerations</a:t>
            </a:r>
            <a:r>
              <a:rPr lang="it-IT" baseline="0" dirty="0" smtClean="0"/>
              <a:t>, </a:t>
            </a:r>
            <a:r>
              <a:rPr lang="it-IT" baseline="0" dirty="0" err="1" smtClean="0"/>
              <a:t>real</a:t>
            </a:r>
            <a:r>
              <a:rPr lang="it-IT" baseline="0" dirty="0" smtClean="0"/>
              <a:t> time interstory </a:t>
            </a:r>
            <a:r>
              <a:rPr lang="it-IT" baseline="0" dirty="0" err="1" smtClean="0"/>
              <a:t>drift</a:t>
            </a:r>
            <a:r>
              <a:rPr lang="it-IT" baseline="0" dirty="0" smtClean="0"/>
              <a:t> </a:t>
            </a:r>
            <a:r>
              <a:rPr lang="it-IT" baseline="0" dirty="0" smtClean="0"/>
              <a:t>and the </a:t>
            </a:r>
            <a:r>
              <a:rPr lang="it-IT" baseline="0" dirty="0" err="1" smtClean="0"/>
              <a:t>possible</a:t>
            </a:r>
            <a:r>
              <a:rPr lang="it-IT" baseline="0" dirty="0" smtClean="0"/>
              <a:t> </a:t>
            </a:r>
            <a:r>
              <a:rPr lang="it-IT" baseline="0" dirty="0" err="1" smtClean="0"/>
              <a:t>residual</a:t>
            </a:r>
            <a:r>
              <a:rPr lang="it-IT" baseline="0" dirty="0" smtClean="0"/>
              <a:t> </a:t>
            </a:r>
            <a:r>
              <a:rPr lang="it-IT" baseline="0" dirty="0" err="1" smtClean="0"/>
              <a:t>value</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65</a:t>
            </a:fld>
            <a:endParaRPr lang="it-IT"/>
          </a:p>
        </p:txBody>
      </p:sp>
    </p:spTree>
    <p:extLst>
      <p:ext uri="{BB962C8B-B14F-4D97-AF65-F5344CB8AC3E}">
        <p14:creationId xmlns:p14="http://schemas.microsoft.com/office/powerpoint/2010/main" val="198245677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kern="1200" dirty="0" smtClean="0">
                <a:solidFill>
                  <a:schemeClr val="tx1"/>
                </a:solidFill>
                <a:effectLst/>
                <a:latin typeface="+mn-lt"/>
                <a:ea typeface="+mn-ea"/>
                <a:cs typeface="+mn-cs"/>
              </a:rPr>
              <a:t>This is </a:t>
            </a:r>
            <a:r>
              <a:rPr lang="en-US" sz="1200" kern="1200" baseline="0" dirty="0" smtClean="0">
                <a:solidFill>
                  <a:schemeClr val="tx1"/>
                </a:solidFill>
                <a:effectLst/>
                <a:latin typeface="+mn-lt"/>
                <a:ea typeface="+mn-ea"/>
                <a:cs typeface="+mn-cs"/>
              </a:rPr>
              <a:t>possible </a:t>
            </a:r>
            <a:r>
              <a:rPr lang="en-US" sz="1200" kern="1200" baseline="0" dirty="0" smtClean="0">
                <a:solidFill>
                  <a:schemeClr val="tx1"/>
                </a:solidFill>
                <a:effectLst/>
                <a:latin typeface="+mn-lt"/>
                <a:ea typeface="+mn-ea"/>
                <a:cs typeface="+mn-cs"/>
              </a:rPr>
              <a:t>using what I named the sensing bar, which is currently </a:t>
            </a:r>
            <a:r>
              <a:rPr lang="en-US" sz="1200" kern="1200" baseline="0" dirty="0" smtClean="0">
                <a:solidFill>
                  <a:schemeClr val="tx1"/>
                </a:solidFill>
                <a:effectLst/>
                <a:latin typeface="+mn-lt"/>
                <a:ea typeface="+mn-ea"/>
                <a:cs typeface="+mn-cs"/>
              </a:rPr>
              <a:t>a patent pending product.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sensing bar consists of a </a:t>
            </a:r>
            <a:r>
              <a:rPr lang="en-US" sz="1200" kern="1200" dirty="0" smtClean="0">
                <a:solidFill>
                  <a:schemeClr val="tx1"/>
                </a:solidFill>
                <a:effectLst/>
                <a:latin typeface="+mn-lt"/>
                <a:ea typeface="+mn-ea"/>
                <a:cs typeface="+mn-cs"/>
              </a:rPr>
              <a:t>bar hinged to the floors instrumented </a:t>
            </a:r>
            <a:r>
              <a:rPr lang="en-US" sz="1200" kern="1200" dirty="0" smtClean="0">
                <a:solidFill>
                  <a:schemeClr val="tx1"/>
                </a:solidFill>
                <a:effectLst/>
                <a:latin typeface="+mn-lt"/>
                <a:ea typeface="+mn-ea"/>
                <a:cs typeface="+mn-cs"/>
              </a:rPr>
              <a:t>with 2 bi-axial accelerometers measuring accelerations, one at each end of the </a:t>
            </a:r>
            <a:r>
              <a:rPr lang="en-US" sz="1200" kern="1200" dirty="0" smtClean="0">
                <a:solidFill>
                  <a:schemeClr val="tx1"/>
                </a:solidFill>
                <a:effectLst/>
                <a:latin typeface="+mn-lt"/>
                <a:ea typeface="+mn-ea"/>
                <a:cs typeface="+mn-cs"/>
              </a:rPr>
              <a:t>beam,</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and </a:t>
            </a:r>
            <a:r>
              <a:rPr lang="en-US" sz="1200" kern="1200" dirty="0" smtClean="0">
                <a:solidFill>
                  <a:schemeClr val="tx1"/>
                </a:solidFill>
                <a:effectLst/>
                <a:latin typeface="+mn-lt"/>
                <a:ea typeface="+mn-ea"/>
                <a:cs typeface="+mn-cs"/>
              </a:rPr>
              <a:t>one bi-axial inclinometer </a:t>
            </a:r>
            <a:r>
              <a:rPr lang="en-US" sz="1200" kern="1200" baseline="0" dirty="0" smtClean="0">
                <a:solidFill>
                  <a:schemeClr val="tx1"/>
                </a:solidFill>
                <a:effectLst/>
                <a:latin typeface="+mn-lt"/>
                <a:ea typeface="+mn-ea"/>
                <a:cs typeface="+mn-cs"/>
              </a:rPr>
              <a:t>placed at the mid span of the bar </a:t>
            </a:r>
            <a:r>
              <a:rPr lang="en-US" sz="1200" kern="1200" baseline="0" dirty="0" smtClean="0">
                <a:solidFill>
                  <a:schemeClr val="tx1"/>
                </a:solidFill>
                <a:effectLst/>
                <a:latin typeface="+mn-lt"/>
                <a:ea typeface="+mn-ea"/>
                <a:cs typeface="+mn-cs"/>
              </a:rPr>
              <a:t>measuring </a:t>
            </a:r>
            <a:r>
              <a:rPr lang="en-US" sz="1200" kern="1200" dirty="0" smtClean="0">
                <a:solidFill>
                  <a:schemeClr val="tx1"/>
                </a:solidFill>
                <a:effectLst/>
                <a:latin typeface="+mn-lt"/>
                <a:ea typeface="+mn-ea"/>
                <a:cs typeface="+mn-cs"/>
              </a:rPr>
              <a:t>the tilt of the beam.</a:t>
            </a:r>
            <a:endParaRPr lang="it-IT" sz="1200" kern="1200" dirty="0" smtClean="0">
              <a:solidFill>
                <a:schemeClr val="tx1"/>
              </a:solidFill>
              <a:effectLst/>
              <a:latin typeface="+mn-lt"/>
              <a:ea typeface="+mn-ea"/>
              <a:cs typeface="+mn-cs"/>
            </a:endParaRPr>
          </a:p>
          <a:p>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66</a:t>
            </a:fld>
            <a:endParaRPr lang="it-IT"/>
          </a:p>
        </p:txBody>
      </p:sp>
    </p:spTree>
    <p:extLst>
      <p:ext uri="{BB962C8B-B14F-4D97-AF65-F5344CB8AC3E}">
        <p14:creationId xmlns:p14="http://schemas.microsoft.com/office/powerpoint/2010/main" val="386380628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 </a:t>
            </a:r>
            <a:r>
              <a:rPr lang="it-IT" dirty="0" err="1" smtClean="0"/>
              <a:t>observations</a:t>
            </a:r>
            <a:r>
              <a:rPr lang="it-IT" dirty="0" smtClean="0"/>
              <a:t> </a:t>
            </a:r>
            <a:r>
              <a:rPr lang="it-IT" dirty="0" err="1" smtClean="0"/>
              <a:t>we</a:t>
            </a:r>
            <a:r>
              <a:rPr lang="it-IT" dirty="0" smtClean="0"/>
              <a:t> can </a:t>
            </a:r>
            <a:r>
              <a:rPr lang="it-IT" dirty="0" err="1" smtClean="0"/>
              <a:t>make</a:t>
            </a:r>
            <a:r>
              <a:rPr lang="it-IT" baseline="0" dirty="0" smtClean="0"/>
              <a:t> with </a:t>
            </a:r>
            <a:r>
              <a:rPr lang="it-IT" baseline="0" dirty="0" err="1" smtClean="0"/>
              <a:t>this</a:t>
            </a:r>
            <a:r>
              <a:rPr lang="it-IT" baseline="0" dirty="0" smtClean="0"/>
              <a:t> </a:t>
            </a:r>
            <a:r>
              <a:rPr lang="it-IT" baseline="0" dirty="0" err="1" smtClean="0"/>
              <a:t>instrument</a:t>
            </a:r>
            <a:r>
              <a:rPr lang="it-IT" baseline="0" dirty="0" smtClean="0"/>
              <a:t> are </a:t>
            </a:r>
            <a:r>
              <a:rPr lang="it-IT" baseline="0" dirty="0" err="1" smtClean="0"/>
              <a:t>therefore</a:t>
            </a:r>
            <a:r>
              <a:rPr lang="it-IT" baseline="0" dirty="0" smtClean="0"/>
              <a:t> </a:t>
            </a:r>
            <a:r>
              <a:rPr lang="it-IT" baseline="0" dirty="0" err="1" smtClean="0"/>
              <a:t>inclinations</a:t>
            </a:r>
            <a:r>
              <a:rPr lang="it-IT" baseline="0" dirty="0" smtClean="0"/>
              <a:t> and </a:t>
            </a:r>
            <a:r>
              <a:rPr lang="it-IT" baseline="0" dirty="0" err="1" smtClean="0"/>
              <a:t>accelerations</a:t>
            </a:r>
            <a:r>
              <a:rPr lang="it-IT" baseline="0" dirty="0" smtClean="0"/>
              <a:t>. </a:t>
            </a:r>
            <a:r>
              <a:rPr lang="it-IT" baseline="0" dirty="0" err="1" smtClean="0"/>
              <a:t>We</a:t>
            </a:r>
            <a:r>
              <a:rPr lang="it-IT" baseline="0" dirty="0" smtClean="0"/>
              <a:t> can </a:t>
            </a:r>
            <a:r>
              <a:rPr lang="it-IT" baseline="0" dirty="0" err="1" smtClean="0"/>
              <a:t>place</a:t>
            </a:r>
            <a:r>
              <a:rPr lang="it-IT" baseline="0" dirty="0" smtClean="0"/>
              <a:t> </a:t>
            </a:r>
            <a:r>
              <a:rPr lang="it-IT" baseline="0" dirty="0" err="1" smtClean="0"/>
              <a:t>two</a:t>
            </a:r>
            <a:r>
              <a:rPr lang="it-IT" baseline="0" dirty="0" smtClean="0"/>
              <a:t> </a:t>
            </a:r>
            <a:r>
              <a:rPr lang="it-IT" baseline="0" dirty="0" err="1" smtClean="0"/>
              <a:t>sensing</a:t>
            </a:r>
            <a:r>
              <a:rPr lang="it-IT" baseline="0" dirty="0" smtClean="0"/>
              <a:t> </a:t>
            </a:r>
            <a:r>
              <a:rPr lang="it-IT" baseline="0" dirty="0" err="1" smtClean="0"/>
              <a:t>bars</a:t>
            </a:r>
            <a:r>
              <a:rPr lang="it-IT" baseline="0" dirty="0" smtClean="0"/>
              <a:t> </a:t>
            </a:r>
            <a:r>
              <a:rPr lang="it-IT" baseline="0" dirty="0" err="1" smtClean="0"/>
              <a:t>at</a:t>
            </a:r>
            <a:r>
              <a:rPr lang="it-IT" baseline="0" dirty="0" smtClean="0"/>
              <a:t> </a:t>
            </a:r>
            <a:r>
              <a:rPr lang="it-IT" baseline="0" dirty="0" err="1" smtClean="0"/>
              <a:t>each</a:t>
            </a:r>
            <a:r>
              <a:rPr lang="it-IT" baseline="0" dirty="0" smtClean="0"/>
              <a:t> </a:t>
            </a:r>
            <a:r>
              <a:rPr lang="it-IT" baseline="0" dirty="0" err="1" smtClean="0"/>
              <a:t>floor</a:t>
            </a:r>
            <a:r>
              <a:rPr lang="it-IT" baseline="0" dirty="0" smtClean="0"/>
              <a:t> of the building </a:t>
            </a:r>
            <a:r>
              <a:rPr lang="it-IT" baseline="0" dirty="0" err="1" smtClean="0"/>
              <a:t>as</a:t>
            </a:r>
            <a:r>
              <a:rPr lang="it-IT" baseline="0" dirty="0" smtClean="0"/>
              <a:t> </a:t>
            </a:r>
            <a:r>
              <a:rPr lang="it-IT" baseline="0" dirty="0" err="1" smtClean="0"/>
              <a:t>showed</a:t>
            </a:r>
            <a:r>
              <a:rPr lang="it-IT" baseline="0" dirty="0" smtClean="0"/>
              <a:t> in </a:t>
            </a:r>
            <a:r>
              <a:rPr lang="it-IT" baseline="0" dirty="0" err="1" smtClean="0"/>
              <a:t>this</a:t>
            </a:r>
            <a:r>
              <a:rPr lang="it-IT" baseline="0" dirty="0" smtClean="0"/>
              <a:t> schema.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67</a:t>
            </a:fld>
            <a:endParaRPr lang="it-IT"/>
          </a:p>
        </p:txBody>
      </p:sp>
    </p:spTree>
    <p:extLst>
      <p:ext uri="{BB962C8B-B14F-4D97-AF65-F5344CB8AC3E}">
        <p14:creationId xmlns:p14="http://schemas.microsoft.com/office/powerpoint/2010/main" val="404595203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 </a:t>
            </a:r>
            <a:r>
              <a:rPr lang="it-IT" dirty="0" err="1" smtClean="0"/>
              <a:t>sensing</a:t>
            </a:r>
            <a:r>
              <a:rPr lang="it-IT" baseline="0" dirty="0" smtClean="0"/>
              <a:t> bar can be </a:t>
            </a:r>
            <a:r>
              <a:rPr lang="it-IT" baseline="0" dirty="0" err="1" smtClean="0"/>
              <a:t>used</a:t>
            </a:r>
            <a:r>
              <a:rPr lang="it-IT" baseline="0" dirty="0" smtClean="0"/>
              <a:t> for the IDR </a:t>
            </a:r>
            <a:r>
              <a:rPr lang="it-IT" baseline="0" dirty="0" err="1" smtClean="0"/>
              <a:t>calculation</a:t>
            </a:r>
            <a:r>
              <a:rPr lang="it-IT" baseline="0" dirty="0" smtClean="0"/>
              <a:t> from double </a:t>
            </a:r>
            <a:r>
              <a:rPr lang="it-IT" baseline="0" dirty="0" err="1" smtClean="0"/>
              <a:t>numerical</a:t>
            </a:r>
            <a:r>
              <a:rPr lang="it-IT" baseline="0" dirty="0" smtClean="0"/>
              <a:t> </a:t>
            </a:r>
            <a:r>
              <a:rPr lang="it-IT" baseline="0" dirty="0" err="1" smtClean="0"/>
              <a:t>integration</a:t>
            </a:r>
            <a:r>
              <a:rPr lang="it-IT" baseline="0" dirty="0" smtClean="0"/>
              <a:t> of </a:t>
            </a:r>
            <a:r>
              <a:rPr lang="it-IT" baseline="0" dirty="0" err="1" smtClean="0"/>
              <a:t>acceleration</a:t>
            </a:r>
            <a:r>
              <a:rPr lang="it-IT" baseline="0" dirty="0" smtClean="0"/>
              <a:t> </a:t>
            </a:r>
            <a:r>
              <a:rPr lang="it-IT" baseline="0" dirty="0" err="1" smtClean="0"/>
              <a:t>measurements</a:t>
            </a:r>
            <a:r>
              <a:rPr lang="it-IT" baseline="0" dirty="0" smtClean="0"/>
              <a:t>, </a:t>
            </a:r>
            <a:r>
              <a:rPr lang="it-IT" baseline="0" dirty="0" err="1" smtClean="0"/>
              <a:t>following</a:t>
            </a:r>
            <a:r>
              <a:rPr lang="it-IT" baseline="0" dirty="0" smtClean="0"/>
              <a:t> the </a:t>
            </a:r>
            <a:r>
              <a:rPr lang="it-IT" baseline="0" dirty="0" err="1" smtClean="0"/>
              <a:t>process</a:t>
            </a:r>
            <a:r>
              <a:rPr lang="it-IT" baseline="0" dirty="0" smtClean="0"/>
              <a:t> I </a:t>
            </a:r>
            <a:r>
              <a:rPr lang="it-IT" baseline="0" dirty="0" err="1" smtClean="0"/>
              <a:t>discussed</a:t>
            </a:r>
            <a:r>
              <a:rPr lang="it-IT" baseline="0" dirty="0" smtClean="0"/>
              <a:t> </a:t>
            </a:r>
            <a:r>
              <a:rPr lang="it-IT" baseline="0" dirty="0" err="1" smtClean="0"/>
              <a:t>previously</a:t>
            </a:r>
            <a:r>
              <a:rPr lang="it-IT" baseline="0" dirty="0" smtClean="0"/>
              <a:t>, and for the IDR </a:t>
            </a:r>
            <a:r>
              <a:rPr lang="it-IT" baseline="0" dirty="0" err="1" smtClean="0"/>
              <a:t>estimation</a:t>
            </a:r>
            <a:r>
              <a:rPr lang="it-IT" baseline="0" dirty="0" smtClean="0"/>
              <a:t> </a:t>
            </a:r>
            <a:r>
              <a:rPr lang="it-IT" baseline="0" dirty="0" err="1" smtClean="0"/>
              <a:t>at</a:t>
            </a:r>
            <a:r>
              <a:rPr lang="it-IT" baseline="0" dirty="0" smtClean="0"/>
              <a:t> the end of the </a:t>
            </a:r>
            <a:r>
              <a:rPr lang="it-IT" baseline="0" dirty="0" err="1" smtClean="0"/>
              <a:t>motion</a:t>
            </a:r>
            <a:r>
              <a:rPr lang="it-IT" baseline="0" dirty="0" smtClean="0"/>
              <a:t>, </a:t>
            </a:r>
            <a:r>
              <a:rPr lang="it-IT" baseline="0" dirty="0" err="1" smtClean="0"/>
              <a:t>providing</a:t>
            </a:r>
            <a:r>
              <a:rPr lang="it-IT" baseline="0" dirty="0" smtClean="0"/>
              <a:t> </a:t>
            </a:r>
            <a:r>
              <a:rPr lang="it-IT" baseline="0" dirty="0" err="1" smtClean="0"/>
              <a:t>therefore</a:t>
            </a:r>
            <a:r>
              <a:rPr lang="it-IT" baseline="0" dirty="0" smtClean="0"/>
              <a:t> a </a:t>
            </a:r>
            <a:r>
              <a:rPr lang="it-IT" baseline="0" dirty="0" err="1" smtClean="0"/>
              <a:t>further</a:t>
            </a:r>
            <a:r>
              <a:rPr lang="it-IT" baseline="0" dirty="0" smtClean="0"/>
              <a:t> </a:t>
            </a:r>
            <a:r>
              <a:rPr lang="it-IT" baseline="0" dirty="0" err="1" smtClean="0"/>
              <a:t>damage</a:t>
            </a:r>
            <a:r>
              <a:rPr lang="it-IT" baseline="0" dirty="0" smtClean="0"/>
              <a:t> </a:t>
            </a:r>
            <a:r>
              <a:rPr lang="it-IT" baseline="0" dirty="0" err="1" smtClean="0"/>
              <a:t>index</a:t>
            </a:r>
            <a:r>
              <a:rPr lang="it-IT" baseline="0" dirty="0" smtClean="0"/>
              <a:t>. </a:t>
            </a:r>
            <a:r>
              <a:rPr lang="it-IT" baseline="0" dirty="0" err="1" smtClean="0"/>
              <a:t>Moreover</a:t>
            </a:r>
            <a:r>
              <a:rPr lang="it-IT" baseline="0" dirty="0" smtClean="0"/>
              <a:t>, the </a:t>
            </a:r>
            <a:r>
              <a:rPr lang="it-IT" baseline="0" dirty="0" err="1" smtClean="0"/>
              <a:t>observed</a:t>
            </a:r>
            <a:r>
              <a:rPr lang="it-IT" baseline="0" dirty="0" smtClean="0"/>
              <a:t> </a:t>
            </a:r>
            <a:r>
              <a:rPr lang="it-IT" baseline="0" dirty="0" err="1" smtClean="0"/>
              <a:t>residual</a:t>
            </a:r>
            <a:r>
              <a:rPr lang="it-IT" baseline="0" dirty="0" smtClean="0"/>
              <a:t> interstory </a:t>
            </a:r>
            <a:r>
              <a:rPr lang="it-IT" baseline="0" dirty="0" err="1" smtClean="0"/>
              <a:t>drift</a:t>
            </a:r>
            <a:r>
              <a:rPr lang="it-IT" baseline="0" dirty="0" smtClean="0"/>
              <a:t> can be </a:t>
            </a:r>
            <a:r>
              <a:rPr lang="it-IT" baseline="0" dirty="0" err="1" smtClean="0"/>
              <a:t>used</a:t>
            </a:r>
            <a:r>
              <a:rPr lang="it-IT" baseline="0" dirty="0" smtClean="0"/>
              <a:t> for the </a:t>
            </a:r>
            <a:r>
              <a:rPr lang="it-IT" baseline="0" dirty="0" err="1" smtClean="0"/>
              <a:t>correction</a:t>
            </a:r>
            <a:r>
              <a:rPr lang="it-IT" baseline="0" dirty="0" smtClean="0"/>
              <a:t> of the </a:t>
            </a:r>
            <a:r>
              <a:rPr lang="it-IT" baseline="0" dirty="0" err="1" smtClean="0"/>
              <a:t>peak</a:t>
            </a:r>
            <a:r>
              <a:rPr lang="it-IT" baseline="0" dirty="0" smtClean="0"/>
              <a:t> interstory </a:t>
            </a:r>
            <a:r>
              <a:rPr lang="it-IT" baseline="0" dirty="0" err="1" smtClean="0"/>
              <a:t>drift</a:t>
            </a:r>
            <a:r>
              <a:rPr lang="it-IT" baseline="0" dirty="0" smtClean="0"/>
              <a:t>, </a:t>
            </a:r>
            <a:r>
              <a:rPr lang="it-IT" baseline="0" dirty="0" err="1" smtClean="0"/>
              <a:t>simply</a:t>
            </a:r>
            <a:r>
              <a:rPr lang="it-IT" baseline="0" dirty="0" smtClean="0"/>
              <a:t> by </a:t>
            </a:r>
            <a:r>
              <a:rPr lang="it-IT" baseline="0" dirty="0" err="1" smtClean="0"/>
              <a:t>adding</a:t>
            </a:r>
            <a:r>
              <a:rPr lang="it-IT" baseline="0" dirty="0" smtClean="0"/>
              <a:t> the </a:t>
            </a:r>
            <a:r>
              <a:rPr lang="it-IT" baseline="0" dirty="0" err="1" smtClean="0"/>
              <a:t>residual</a:t>
            </a:r>
            <a:r>
              <a:rPr lang="it-IT" baseline="0" dirty="0" smtClean="0"/>
              <a:t> </a:t>
            </a:r>
            <a:r>
              <a:rPr lang="it-IT" baseline="0" dirty="0" err="1" smtClean="0"/>
              <a:t>value</a:t>
            </a:r>
            <a:r>
              <a:rPr lang="it-IT" baseline="0" dirty="0" smtClean="0"/>
              <a:t> to the </a:t>
            </a:r>
            <a:r>
              <a:rPr lang="it-IT" baseline="0" dirty="0" err="1" smtClean="0"/>
              <a:t>peak</a:t>
            </a:r>
            <a:r>
              <a:rPr lang="it-IT" baseline="0" dirty="0" smtClean="0"/>
              <a:t> </a:t>
            </a:r>
            <a:r>
              <a:rPr lang="it-IT" baseline="0" dirty="0" err="1" smtClean="0"/>
              <a:t>value</a:t>
            </a:r>
            <a:r>
              <a:rPr lang="it-IT" baseline="0" dirty="0" smtClean="0"/>
              <a:t>. </a:t>
            </a:r>
            <a:r>
              <a:rPr lang="it-IT" baseline="0" dirty="0" err="1" smtClean="0"/>
              <a:t>As</a:t>
            </a:r>
            <a:r>
              <a:rPr lang="it-IT" baseline="0" dirty="0" smtClean="0"/>
              <a:t> an </a:t>
            </a:r>
            <a:r>
              <a:rPr lang="it-IT" baseline="0" dirty="0" err="1" smtClean="0"/>
              <a:t>example</a:t>
            </a:r>
            <a:r>
              <a:rPr lang="it-IT" baseline="0" dirty="0" smtClean="0"/>
              <a:t>, I show in </a:t>
            </a:r>
            <a:r>
              <a:rPr lang="it-IT" baseline="0" dirty="0" err="1" smtClean="0"/>
              <a:t>this</a:t>
            </a:r>
            <a:r>
              <a:rPr lang="it-IT" baseline="0" dirty="0" smtClean="0"/>
              <a:t> </a:t>
            </a:r>
            <a:r>
              <a:rPr lang="it-IT" baseline="0" dirty="0" err="1" smtClean="0"/>
              <a:t>graph</a:t>
            </a:r>
            <a:r>
              <a:rPr lang="it-IT" baseline="0" dirty="0" smtClean="0"/>
              <a:t> the model </a:t>
            </a:r>
            <a:r>
              <a:rPr lang="it-IT" baseline="0" dirty="0" err="1" smtClean="0"/>
              <a:t>error</a:t>
            </a:r>
            <a:r>
              <a:rPr lang="it-IT" baseline="0" dirty="0" smtClean="0"/>
              <a:t> in </a:t>
            </a:r>
            <a:r>
              <a:rPr lang="it-IT" baseline="0" dirty="0" smtClean="0"/>
              <a:t>the case </a:t>
            </a:r>
            <a:r>
              <a:rPr lang="it-IT" baseline="0" dirty="0" smtClean="0"/>
              <a:t>the </a:t>
            </a:r>
            <a:r>
              <a:rPr lang="it-IT" baseline="0" dirty="0" err="1" smtClean="0"/>
              <a:t>residual</a:t>
            </a:r>
            <a:r>
              <a:rPr lang="it-IT" baseline="0" dirty="0" smtClean="0"/>
              <a:t> </a:t>
            </a:r>
            <a:r>
              <a:rPr lang="it-IT" baseline="0" dirty="0" err="1" smtClean="0"/>
              <a:t>drift</a:t>
            </a:r>
            <a:r>
              <a:rPr lang="it-IT" baseline="0" dirty="0" smtClean="0"/>
              <a:t> </a:t>
            </a:r>
            <a:r>
              <a:rPr lang="it-IT" baseline="0" dirty="0" err="1" smtClean="0"/>
              <a:t>is</a:t>
            </a:r>
            <a:r>
              <a:rPr lang="it-IT" baseline="0" dirty="0" smtClean="0"/>
              <a:t> </a:t>
            </a:r>
            <a:r>
              <a:rPr lang="it-IT" baseline="0" dirty="0" err="1" smtClean="0"/>
              <a:t>unknows</a:t>
            </a:r>
            <a:r>
              <a:rPr lang="it-IT" baseline="0" dirty="0" smtClean="0"/>
              <a:t>, in </a:t>
            </a:r>
            <a:r>
              <a:rPr lang="it-IT" baseline="0" dirty="0" err="1" smtClean="0"/>
              <a:t>black</a:t>
            </a:r>
            <a:r>
              <a:rPr lang="it-IT" baseline="0" dirty="0" smtClean="0"/>
              <a:t> </a:t>
            </a:r>
            <a:r>
              <a:rPr lang="it-IT" baseline="0" dirty="0" err="1" smtClean="0"/>
              <a:t>crosses</a:t>
            </a:r>
            <a:r>
              <a:rPr lang="it-IT" baseline="0" dirty="0" smtClean="0"/>
              <a:t>, and the model </a:t>
            </a:r>
            <a:r>
              <a:rPr lang="it-IT" baseline="0" dirty="0" err="1" smtClean="0"/>
              <a:t>error</a:t>
            </a:r>
            <a:r>
              <a:rPr lang="it-IT" baseline="0" dirty="0" smtClean="0"/>
              <a:t> in case the </a:t>
            </a:r>
            <a:r>
              <a:rPr lang="it-IT" baseline="0" dirty="0" err="1" smtClean="0"/>
              <a:t>residual</a:t>
            </a:r>
            <a:r>
              <a:rPr lang="it-IT" baseline="0" dirty="0" smtClean="0"/>
              <a:t> </a:t>
            </a:r>
            <a:r>
              <a:rPr lang="it-IT" baseline="0" dirty="0" err="1" smtClean="0"/>
              <a:t>drift</a:t>
            </a:r>
            <a:r>
              <a:rPr lang="it-IT" baseline="0" dirty="0" smtClean="0"/>
              <a:t> </a:t>
            </a:r>
            <a:r>
              <a:rPr lang="it-IT" baseline="0" dirty="0" err="1" smtClean="0"/>
              <a:t>is</a:t>
            </a:r>
            <a:r>
              <a:rPr lang="it-IT" baseline="0" dirty="0" smtClean="0"/>
              <a:t> </a:t>
            </a:r>
            <a:r>
              <a:rPr lang="it-IT" baseline="0" dirty="0" err="1" smtClean="0"/>
              <a:t>known</a:t>
            </a:r>
            <a:r>
              <a:rPr lang="it-IT" baseline="0" dirty="0" smtClean="0"/>
              <a:t>, in </a:t>
            </a:r>
            <a:r>
              <a:rPr lang="it-IT" baseline="0" dirty="0" err="1" smtClean="0"/>
              <a:t>red</a:t>
            </a:r>
            <a:r>
              <a:rPr lang="it-IT" baseline="0" dirty="0" smtClean="0"/>
              <a:t> </a:t>
            </a:r>
            <a:r>
              <a:rPr lang="it-IT" baseline="0" dirty="0" err="1" smtClean="0"/>
              <a:t>crosses</a:t>
            </a:r>
            <a:r>
              <a:rPr lang="it-IT" baseline="0" dirty="0" smtClean="0"/>
              <a:t>. </a:t>
            </a:r>
          </a:p>
          <a:p>
            <a:endParaRPr lang="it-IT" baseline="0" dirty="0" smtClean="0"/>
          </a:p>
          <a:p>
            <a:r>
              <a:rPr lang="it-IT" baseline="0" dirty="0" smtClean="0"/>
              <a:t>The </a:t>
            </a:r>
            <a:r>
              <a:rPr lang="it-IT" baseline="0" dirty="0" err="1" smtClean="0"/>
              <a:t>other</a:t>
            </a:r>
            <a:r>
              <a:rPr lang="it-IT" baseline="0" dirty="0" smtClean="0"/>
              <a:t> use of the </a:t>
            </a:r>
            <a:r>
              <a:rPr lang="it-IT" baseline="0" dirty="0" err="1" smtClean="0"/>
              <a:t>sensing</a:t>
            </a:r>
            <a:r>
              <a:rPr lang="it-IT" baseline="0" dirty="0" smtClean="0"/>
              <a:t> bar </a:t>
            </a:r>
            <a:r>
              <a:rPr lang="it-IT" baseline="0" dirty="0" err="1" smtClean="0"/>
              <a:t>which</a:t>
            </a:r>
            <a:r>
              <a:rPr lang="it-IT" baseline="0" dirty="0" smtClean="0"/>
              <a:t> </a:t>
            </a:r>
            <a:r>
              <a:rPr lang="it-IT" baseline="0" dirty="0" err="1" smtClean="0"/>
              <a:t>I’m</a:t>
            </a:r>
            <a:r>
              <a:rPr lang="it-IT" baseline="0" dirty="0" smtClean="0"/>
              <a:t> </a:t>
            </a:r>
            <a:r>
              <a:rPr lang="it-IT" baseline="0" dirty="0" err="1" smtClean="0"/>
              <a:t>studying</a:t>
            </a:r>
            <a:r>
              <a:rPr lang="it-IT" baseline="0" dirty="0" smtClean="0"/>
              <a:t> in </a:t>
            </a:r>
            <a:r>
              <a:rPr lang="it-IT" baseline="0" dirty="0" err="1" smtClean="0"/>
              <a:t>this</a:t>
            </a:r>
            <a:r>
              <a:rPr lang="it-IT" baseline="0" dirty="0" smtClean="0"/>
              <a:t> moment </a:t>
            </a:r>
            <a:r>
              <a:rPr lang="it-IT" baseline="0" dirty="0" err="1" smtClean="0"/>
              <a:t>is</a:t>
            </a:r>
            <a:r>
              <a:rPr lang="it-IT" baseline="0" dirty="0" smtClean="0"/>
              <a:t> the </a:t>
            </a:r>
            <a:r>
              <a:rPr lang="it-IT" baseline="0" dirty="0" err="1" smtClean="0"/>
              <a:t>realtime</a:t>
            </a:r>
            <a:r>
              <a:rPr lang="it-IT" baseline="0" dirty="0" smtClean="0"/>
              <a:t> </a:t>
            </a:r>
            <a:r>
              <a:rPr lang="it-IT" baseline="0" dirty="0" err="1" smtClean="0"/>
              <a:t>monitoring</a:t>
            </a:r>
            <a:r>
              <a:rPr lang="it-IT" baseline="0" dirty="0" smtClean="0"/>
              <a:t> of IDR </a:t>
            </a:r>
            <a:r>
              <a:rPr lang="it-IT" baseline="0" dirty="0" err="1" smtClean="0"/>
              <a:t>obtained</a:t>
            </a:r>
            <a:r>
              <a:rPr lang="it-IT" baseline="0" dirty="0" smtClean="0"/>
              <a:t> </a:t>
            </a:r>
            <a:r>
              <a:rPr lang="it-IT" baseline="0" dirty="0" err="1" smtClean="0"/>
              <a:t>combining</a:t>
            </a:r>
            <a:r>
              <a:rPr lang="it-IT" baseline="0" dirty="0" smtClean="0"/>
              <a:t> the </a:t>
            </a:r>
            <a:r>
              <a:rPr lang="it-IT" baseline="0" dirty="0" err="1" smtClean="0"/>
              <a:t>measurements</a:t>
            </a:r>
            <a:r>
              <a:rPr lang="it-IT" baseline="0" dirty="0" smtClean="0"/>
              <a:t> of </a:t>
            </a:r>
            <a:r>
              <a:rPr lang="it-IT" baseline="0" dirty="0" err="1" smtClean="0"/>
              <a:t>acceleration</a:t>
            </a:r>
            <a:r>
              <a:rPr lang="it-IT" baseline="0" dirty="0" smtClean="0"/>
              <a:t> and tilt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68</a:t>
            </a:fld>
            <a:endParaRPr lang="it-IT"/>
          </a:p>
        </p:txBody>
      </p:sp>
    </p:spTree>
    <p:extLst>
      <p:ext uri="{BB962C8B-B14F-4D97-AF65-F5344CB8AC3E}">
        <p14:creationId xmlns:p14="http://schemas.microsoft.com/office/powerpoint/2010/main" val="175059906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 </a:t>
            </a:r>
            <a:r>
              <a:rPr lang="it-IT" dirty="0" err="1" smtClean="0"/>
              <a:t>this</a:t>
            </a:r>
            <a:r>
              <a:rPr lang="it-IT" dirty="0" smtClean="0"/>
              <a:t> case</a:t>
            </a:r>
            <a:r>
              <a:rPr lang="it-IT" baseline="0" dirty="0" smtClean="0"/>
              <a:t> </a:t>
            </a:r>
            <a:r>
              <a:rPr lang="it-IT" baseline="0" dirty="0" err="1" smtClean="0"/>
              <a:t>we</a:t>
            </a:r>
            <a:r>
              <a:rPr lang="it-IT" baseline="0" dirty="0" smtClean="0"/>
              <a:t> can use a </a:t>
            </a:r>
            <a:r>
              <a:rPr lang="it-IT" baseline="0" dirty="0" err="1" smtClean="0"/>
              <a:t>kinematic</a:t>
            </a:r>
            <a:r>
              <a:rPr lang="it-IT" baseline="0" dirty="0" smtClean="0"/>
              <a:t> model, </a:t>
            </a:r>
            <a:r>
              <a:rPr lang="it-IT" baseline="0" dirty="0" err="1" smtClean="0"/>
              <a:t>consisting</a:t>
            </a:r>
            <a:r>
              <a:rPr lang="it-IT" baseline="0" dirty="0" smtClean="0"/>
              <a:t> in the </a:t>
            </a:r>
            <a:r>
              <a:rPr lang="it-IT" baseline="0" dirty="0" err="1" smtClean="0"/>
              <a:t>real</a:t>
            </a:r>
            <a:r>
              <a:rPr lang="it-IT" baseline="0" dirty="0" smtClean="0"/>
              <a:t> time </a:t>
            </a:r>
            <a:r>
              <a:rPr lang="it-IT" baseline="0" dirty="0" err="1" smtClean="0"/>
              <a:t>syncronos</a:t>
            </a:r>
            <a:r>
              <a:rPr lang="it-IT" baseline="0" dirty="0" smtClean="0"/>
              <a:t> </a:t>
            </a:r>
            <a:r>
              <a:rPr lang="it-IT" baseline="0" dirty="0" err="1" smtClean="0"/>
              <a:t>measurements</a:t>
            </a:r>
            <a:r>
              <a:rPr lang="it-IT" baseline="0" dirty="0" smtClean="0"/>
              <a:t> of </a:t>
            </a:r>
            <a:r>
              <a:rPr lang="it-IT" baseline="0" dirty="0" err="1" smtClean="0"/>
              <a:t>inclinations</a:t>
            </a:r>
            <a:r>
              <a:rPr lang="it-IT" baseline="0" dirty="0" smtClean="0"/>
              <a:t> and </a:t>
            </a:r>
            <a:r>
              <a:rPr lang="it-IT" baseline="0" dirty="0" err="1" smtClean="0"/>
              <a:t>accelerations</a:t>
            </a:r>
            <a:r>
              <a:rPr lang="it-IT" baseline="0" dirty="0" smtClean="0"/>
              <a:t>, in the </a:t>
            </a:r>
            <a:r>
              <a:rPr lang="it-IT" baseline="0" dirty="0" err="1" smtClean="0"/>
              <a:t>compensation</a:t>
            </a:r>
            <a:r>
              <a:rPr lang="it-IT" baseline="0" dirty="0" smtClean="0"/>
              <a:t> of the </a:t>
            </a:r>
            <a:r>
              <a:rPr lang="it-IT" baseline="0" dirty="0" err="1" smtClean="0"/>
              <a:t>accelerations</a:t>
            </a:r>
            <a:r>
              <a:rPr lang="it-IT" baseline="0" dirty="0" smtClean="0"/>
              <a:t> and in the </a:t>
            </a:r>
            <a:r>
              <a:rPr lang="it-IT" baseline="0" dirty="0" err="1" smtClean="0"/>
              <a:t>calculation</a:t>
            </a:r>
            <a:r>
              <a:rPr lang="it-IT" baseline="0" dirty="0" smtClean="0"/>
              <a:t> of interstory </a:t>
            </a:r>
            <a:r>
              <a:rPr lang="it-IT" baseline="0" dirty="0" err="1" smtClean="0"/>
              <a:t>drift</a:t>
            </a:r>
            <a:r>
              <a:rPr lang="it-IT" baseline="0" dirty="0" smtClean="0"/>
              <a:t>.</a:t>
            </a:r>
          </a:p>
          <a:p>
            <a:r>
              <a:rPr lang="it-IT" baseline="0" dirty="0" smtClean="0"/>
              <a:t>The </a:t>
            </a:r>
            <a:r>
              <a:rPr lang="it-IT" baseline="0" dirty="0" err="1" smtClean="0"/>
              <a:t>compensation</a:t>
            </a:r>
            <a:r>
              <a:rPr lang="it-IT" baseline="0" dirty="0" smtClean="0"/>
              <a:t> of the </a:t>
            </a:r>
            <a:r>
              <a:rPr lang="it-IT" baseline="0" dirty="0" err="1" smtClean="0"/>
              <a:t>acceleration</a:t>
            </a:r>
            <a:r>
              <a:rPr lang="it-IT" baseline="0" dirty="0" smtClean="0"/>
              <a:t> </a:t>
            </a:r>
            <a:r>
              <a:rPr lang="it-IT" baseline="0" dirty="0" err="1" smtClean="0"/>
              <a:t>is</a:t>
            </a:r>
            <a:r>
              <a:rPr lang="it-IT" baseline="0" dirty="0" smtClean="0"/>
              <a:t> </a:t>
            </a:r>
            <a:r>
              <a:rPr lang="it-IT" baseline="0" dirty="0" err="1" smtClean="0"/>
              <a:t>necessary</a:t>
            </a:r>
            <a:r>
              <a:rPr lang="it-IT" baseline="0" dirty="0" smtClean="0"/>
              <a:t> </a:t>
            </a:r>
            <a:r>
              <a:rPr lang="it-IT" baseline="0" dirty="0" err="1" smtClean="0"/>
              <a:t>because</a:t>
            </a:r>
            <a:r>
              <a:rPr lang="it-IT" baseline="0" dirty="0" smtClean="0"/>
              <a:t> the </a:t>
            </a:r>
            <a:r>
              <a:rPr lang="it-IT" baseline="0" dirty="0" err="1" smtClean="0"/>
              <a:t>inclinometer</a:t>
            </a:r>
            <a:r>
              <a:rPr lang="it-IT" baseline="0" dirty="0" smtClean="0"/>
              <a:t> </a:t>
            </a:r>
            <a:r>
              <a:rPr lang="it-IT" baseline="0" dirty="0" err="1" smtClean="0"/>
              <a:t>is</a:t>
            </a:r>
            <a:r>
              <a:rPr lang="it-IT" baseline="0" dirty="0" smtClean="0"/>
              <a:t> sensitive </a:t>
            </a:r>
            <a:r>
              <a:rPr lang="it-IT" baseline="0" dirty="0" err="1" smtClean="0"/>
              <a:t>not</a:t>
            </a:r>
            <a:r>
              <a:rPr lang="it-IT" baseline="0" dirty="0" smtClean="0"/>
              <a:t> </a:t>
            </a:r>
            <a:r>
              <a:rPr lang="it-IT" baseline="0" dirty="0" err="1" smtClean="0"/>
              <a:t>only</a:t>
            </a:r>
            <a:r>
              <a:rPr lang="it-IT" baseline="0" dirty="0" smtClean="0"/>
              <a:t> to the </a:t>
            </a:r>
            <a:r>
              <a:rPr lang="it-IT" baseline="0" dirty="0" err="1" smtClean="0"/>
              <a:t>acceleration</a:t>
            </a:r>
            <a:r>
              <a:rPr lang="it-IT" baseline="0" dirty="0" smtClean="0"/>
              <a:t> of </a:t>
            </a:r>
            <a:r>
              <a:rPr lang="it-IT" baseline="0" dirty="0" err="1" smtClean="0"/>
              <a:t>gravity</a:t>
            </a:r>
            <a:r>
              <a:rPr lang="it-IT" baseline="0" dirty="0" smtClean="0"/>
              <a:t> </a:t>
            </a:r>
            <a:r>
              <a:rPr lang="it-IT" baseline="0" dirty="0" err="1" smtClean="0"/>
              <a:t>but</a:t>
            </a:r>
            <a:r>
              <a:rPr lang="it-IT" baseline="0" dirty="0" smtClean="0"/>
              <a:t> </a:t>
            </a:r>
            <a:r>
              <a:rPr lang="it-IT" baseline="0" dirty="0" err="1" smtClean="0"/>
              <a:t>also</a:t>
            </a:r>
            <a:r>
              <a:rPr lang="it-IT" baseline="0" dirty="0" smtClean="0"/>
              <a:t> to the </a:t>
            </a:r>
            <a:r>
              <a:rPr lang="it-IT" baseline="0" dirty="0" err="1" smtClean="0"/>
              <a:t>acceleration</a:t>
            </a:r>
            <a:r>
              <a:rPr lang="it-IT" baseline="0" dirty="0" smtClean="0"/>
              <a:t> </a:t>
            </a:r>
            <a:r>
              <a:rPr lang="it-IT" baseline="0" dirty="0" err="1" smtClean="0"/>
              <a:t>applied</a:t>
            </a:r>
            <a:r>
              <a:rPr lang="it-IT" baseline="0" dirty="0" smtClean="0"/>
              <a:t>. </a:t>
            </a:r>
            <a:r>
              <a:rPr lang="it-IT" baseline="0" dirty="0" err="1" smtClean="0"/>
              <a:t>We</a:t>
            </a:r>
            <a:r>
              <a:rPr lang="it-IT" baseline="0" dirty="0" smtClean="0"/>
              <a:t> </a:t>
            </a:r>
            <a:r>
              <a:rPr lang="it-IT" baseline="0" dirty="0" err="1" smtClean="0"/>
              <a:t>have</a:t>
            </a:r>
            <a:r>
              <a:rPr lang="it-IT" baseline="0" dirty="0" smtClean="0"/>
              <a:t> </a:t>
            </a:r>
            <a:r>
              <a:rPr lang="it-IT" baseline="0" dirty="0" err="1" smtClean="0"/>
              <a:t>therefore</a:t>
            </a:r>
            <a:r>
              <a:rPr lang="it-IT" baseline="0" dirty="0" smtClean="0"/>
              <a:t> </a:t>
            </a:r>
            <a:r>
              <a:rPr lang="it-IT" baseline="0" dirty="0" err="1" smtClean="0"/>
              <a:t>defined</a:t>
            </a:r>
            <a:r>
              <a:rPr lang="it-IT" baseline="0" dirty="0" smtClean="0"/>
              <a:t> a </a:t>
            </a:r>
            <a:r>
              <a:rPr lang="it-IT" baseline="0" dirty="0" err="1" smtClean="0"/>
              <a:t>kinematic</a:t>
            </a:r>
            <a:r>
              <a:rPr lang="it-IT" baseline="0" dirty="0" smtClean="0"/>
              <a:t> model </a:t>
            </a:r>
            <a:r>
              <a:rPr lang="it-IT" baseline="0" dirty="0" err="1" smtClean="0"/>
              <a:t>which</a:t>
            </a:r>
            <a:r>
              <a:rPr lang="it-IT" baseline="0" dirty="0" smtClean="0"/>
              <a:t> </a:t>
            </a:r>
            <a:r>
              <a:rPr lang="it-IT" baseline="0" dirty="0" err="1" smtClean="0"/>
              <a:t>gives</a:t>
            </a:r>
            <a:r>
              <a:rPr lang="it-IT" baseline="0" dirty="0" smtClean="0"/>
              <a:t> the tilt of the </a:t>
            </a:r>
            <a:r>
              <a:rPr lang="it-IT" baseline="0" dirty="0" err="1" smtClean="0"/>
              <a:t>beam</a:t>
            </a:r>
            <a:r>
              <a:rPr lang="it-IT" baseline="0" dirty="0" smtClean="0"/>
              <a:t> </a:t>
            </a:r>
            <a:r>
              <a:rPr lang="it-IT" baseline="0" dirty="0" smtClean="0"/>
              <a:t>PSAI, </a:t>
            </a:r>
            <a:r>
              <a:rPr lang="it-IT" baseline="0" dirty="0" err="1" smtClean="0"/>
              <a:t>hence</a:t>
            </a:r>
            <a:r>
              <a:rPr lang="it-IT" baseline="0" dirty="0" smtClean="0"/>
              <a:t> the interstory </a:t>
            </a:r>
            <a:r>
              <a:rPr lang="it-IT" baseline="0" dirty="0" err="1" smtClean="0"/>
              <a:t>drift</a:t>
            </a:r>
            <a:r>
              <a:rPr lang="it-IT" baseline="0" dirty="0" smtClean="0"/>
              <a:t> ratio, </a:t>
            </a:r>
            <a:r>
              <a:rPr lang="it-IT" baseline="0" dirty="0" err="1" smtClean="0"/>
              <a:t>given</a:t>
            </a:r>
            <a:r>
              <a:rPr lang="it-IT" baseline="0" dirty="0" smtClean="0"/>
              <a:t> the angle </a:t>
            </a:r>
            <a:r>
              <a:rPr lang="it-IT" baseline="0" dirty="0" err="1" smtClean="0"/>
              <a:t>measurement</a:t>
            </a:r>
            <a:r>
              <a:rPr lang="it-IT" baseline="0" dirty="0" smtClean="0"/>
              <a:t> of the </a:t>
            </a:r>
            <a:r>
              <a:rPr lang="it-IT" baseline="0" dirty="0" err="1" smtClean="0"/>
              <a:t>inclinometer</a:t>
            </a:r>
            <a:r>
              <a:rPr lang="it-IT" baseline="0" dirty="0" smtClean="0"/>
              <a:t> </a:t>
            </a:r>
            <a:r>
              <a:rPr lang="it-IT" baseline="0" dirty="0" err="1" smtClean="0"/>
              <a:t>alpha</a:t>
            </a:r>
            <a:r>
              <a:rPr lang="it-IT" baseline="0" dirty="0" smtClean="0"/>
              <a:t> and the </a:t>
            </a:r>
            <a:r>
              <a:rPr lang="it-IT" baseline="0" dirty="0" err="1" smtClean="0"/>
              <a:t>applied</a:t>
            </a:r>
            <a:r>
              <a:rPr lang="it-IT" baseline="0" dirty="0" smtClean="0"/>
              <a:t> </a:t>
            </a:r>
            <a:r>
              <a:rPr lang="it-IT" baseline="0" dirty="0" err="1" smtClean="0"/>
              <a:t>acceleration</a:t>
            </a:r>
            <a:r>
              <a:rPr lang="it-IT" baseline="0" dirty="0" smtClean="0"/>
              <a:t> </a:t>
            </a:r>
            <a:r>
              <a:rPr lang="it-IT" baseline="0" dirty="0" err="1" smtClean="0"/>
              <a:t>aPSAI</a:t>
            </a:r>
            <a:r>
              <a:rPr lang="it-IT" baseline="0" dirty="0" smtClean="0"/>
              <a:t> </a:t>
            </a:r>
            <a:r>
              <a:rPr lang="it-IT" baseline="0" dirty="0" err="1" smtClean="0"/>
              <a:t>obtained</a:t>
            </a:r>
            <a:r>
              <a:rPr lang="it-IT" baseline="0" dirty="0" smtClean="0"/>
              <a:t> </a:t>
            </a:r>
            <a:r>
              <a:rPr lang="it-IT" baseline="0" dirty="0" err="1" smtClean="0"/>
              <a:t>assumed</a:t>
            </a:r>
            <a:r>
              <a:rPr lang="it-IT" baseline="0" dirty="0" smtClean="0"/>
              <a:t> a linear </a:t>
            </a:r>
            <a:r>
              <a:rPr lang="it-IT" baseline="0" dirty="0" err="1" smtClean="0"/>
              <a:t>field</a:t>
            </a:r>
            <a:r>
              <a:rPr lang="it-IT" baseline="0" dirty="0" smtClean="0"/>
              <a:t> of </a:t>
            </a:r>
            <a:r>
              <a:rPr lang="it-IT" baseline="0" dirty="0" err="1" smtClean="0"/>
              <a:t>acceleration</a:t>
            </a:r>
            <a:r>
              <a:rPr lang="it-IT" baseline="0" dirty="0" smtClean="0"/>
              <a:t> </a:t>
            </a:r>
            <a:r>
              <a:rPr lang="it-IT" baseline="0" dirty="0" err="1" smtClean="0"/>
              <a:t>along</a:t>
            </a:r>
            <a:r>
              <a:rPr lang="it-IT" baseline="0" dirty="0" smtClean="0"/>
              <a:t> the bar.</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69</a:t>
            </a:fld>
            <a:endParaRPr lang="it-IT"/>
          </a:p>
        </p:txBody>
      </p:sp>
    </p:spTree>
    <p:extLst>
      <p:ext uri="{BB962C8B-B14F-4D97-AF65-F5344CB8AC3E}">
        <p14:creationId xmlns:p14="http://schemas.microsoft.com/office/powerpoint/2010/main" val="52204803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Here are</a:t>
            </a:r>
            <a:r>
              <a:rPr lang="it-IT" baseline="0" dirty="0" smtClean="0"/>
              <a:t> the </a:t>
            </a:r>
            <a:r>
              <a:rPr lang="it-IT" baseline="0" dirty="0" err="1" smtClean="0"/>
              <a:t>result</a:t>
            </a:r>
            <a:r>
              <a:rPr lang="it-IT" baseline="0" dirty="0" smtClean="0"/>
              <a:t> of the </a:t>
            </a:r>
            <a:r>
              <a:rPr lang="it-IT" baseline="0" dirty="0" err="1" smtClean="0"/>
              <a:t>preliminary</a:t>
            </a:r>
            <a:r>
              <a:rPr lang="it-IT" baseline="0" dirty="0" smtClean="0"/>
              <a:t> </a:t>
            </a:r>
            <a:r>
              <a:rPr lang="it-IT" baseline="0" dirty="0" err="1" smtClean="0"/>
              <a:t>tests</a:t>
            </a:r>
            <a:r>
              <a:rPr lang="it-IT" baseline="0" dirty="0" smtClean="0"/>
              <a:t> I </a:t>
            </a:r>
            <a:r>
              <a:rPr lang="it-IT" baseline="0" dirty="0" err="1" smtClean="0"/>
              <a:t>performed</a:t>
            </a:r>
            <a:r>
              <a:rPr lang="it-IT" baseline="0" dirty="0" smtClean="0"/>
              <a:t>, </a:t>
            </a:r>
            <a:r>
              <a:rPr lang="it-IT" baseline="0" dirty="0" err="1" smtClean="0"/>
              <a:t>carried</a:t>
            </a:r>
            <a:r>
              <a:rPr lang="it-IT" baseline="0" dirty="0" smtClean="0"/>
              <a:t> out by fixing </a:t>
            </a:r>
            <a:r>
              <a:rPr lang="it-IT" baseline="0" dirty="0" err="1" smtClean="0"/>
              <a:t>one</a:t>
            </a:r>
            <a:r>
              <a:rPr lang="it-IT" baseline="0" dirty="0" smtClean="0"/>
              <a:t> end of the </a:t>
            </a:r>
            <a:r>
              <a:rPr lang="it-IT" baseline="0" dirty="0" err="1" smtClean="0"/>
              <a:t>sensing</a:t>
            </a:r>
            <a:r>
              <a:rPr lang="it-IT" baseline="0" dirty="0" smtClean="0"/>
              <a:t> </a:t>
            </a:r>
            <a:r>
              <a:rPr lang="it-IT" baseline="0" dirty="0" err="1" smtClean="0"/>
              <a:t>beam</a:t>
            </a:r>
            <a:r>
              <a:rPr lang="it-IT" baseline="0" dirty="0" smtClean="0"/>
              <a:t> to the </a:t>
            </a:r>
            <a:r>
              <a:rPr lang="it-IT" baseline="0" dirty="0" err="1" smtClean="0"/>
              <a:t>shaking</a:t>
            </a:r>
            <a:r>
              <a:rPr lang="it-IT" baseline="0" dirty="0" smtClean="0"/>
              <a:t> </a:t>
            </a:r>
            <a:r>
              <a:rPr lang="it-IT" baseline="0" dirty="0" err="1" smtClean="0"/>
              <a:t>table</a:t>
            </a:r>
            <a:r>
              <a:rPr lang="it-IT" baseline="0" dirty="0" smtClean="0"/>
              <a:t> and the </a:t>
            </a:r>
            <a:r>
              <a:rPr lang="it-IT" baseline="0" dirty="0" err="1" smtClean="0"/>
              <a:t>other</a:t>
            </a:r>
            <a:r>
              <a:rPr lang="it-IT" baseline="0" dirty="0" smtClean="0"/>
              <a:t> to the </a:t>
            </a:r>
            <a:r>
              <a:rPr lang="it-IT" baseline="0" dirty="0" err="1" smtClean="0"/>
              <a:t>upper</a:t>
            </a:r>
            <a:r>
              <a:rPr lang="it-IT" baseline="0" dirty="0" smtClean="0"/>
              <a:t> </a:t>
            </a:r>
            <a:r>
              <a:rPr lang="it-IT" baseline="0" dirty="0" err="1" smtClean="0"/>
              <a:t>floor</a:t>
            </a:r>
            <a:r>
              <a:rPr lang="it-IT" baseline="0" dirty="0" smtClean="0"/>
              <a:t> of the </a:t>
            </a:r>
            <a:r>
              <a:rPr lang="it-IT" baseline="0" dirty="0" err="1" smtClean="0"/>
              <a:t>laboratory</a:t>
            </a:r>
            <a:r>
              <a:rPr lang="it-IT" baseline="0" dirty="0" smtClean="0"/>
              <a:t>. </a:t>
            </a:r>
            <a:r>
              <a:rPr lang="it-IT" baseline="0" dirty="0" err="1" smtClean="0"/>
              <a:t>Producing</a:t>
            </a:r>
            <a:r>
              <a:rPr lang="it-IT" baseline="0" dirty="0" smtClean="0"/>
              <a:t> </a:t>
            </a:r>
            <a:r>
              <a:rPr lang="it-IT" baseline="0" dirty="0" err="1" smtClean="0"/>
              <a:t>sinusoidal</a:t>
            </a:r>
            <a:r>
              <a:rPr lang="it-IT" baseline="0" dirty="0" smtClean="0"/>
              <a:t> </a:t>
            </a:r>
            <a:r>
              <a:rPr lang="it-IT" baseline="0" dirty="0" err="1" smtClean="0"/>
              <a:t>excitiation</a:t>
            </a:r>
            <a:r>
              <a:rPr lang="it-IT" baseline="0" dirty="0" smtClean="0"/>
              <a:t> </a:t>
            </a:r>
            <a:r>
              <a:rPr lang="it-IT" baseline="0" dirty="0" err="1" smtClean="0"/>
              <a:t>at</a:t>
            </a:r>
            <a:r>
              <a:rPr lang="it-IT" baseline="0" dirty="0" smtClean="0"/>
              <a:t> </a:t>
            </a:r>
            <a:r>
              <a:rPr lang="it-IT" baseline="0" dirty="0" err="1" smtClean="0"/>
              <a:t>frequencies</a:t>
            </a:r>
            <a:r>
              <a:rPr lang="it-IT" baseline="0" dirty="0" smtClean="0"/>
              <a:t> 0.5 and 1.0 Hz I </a:t>
            </a:r>
            <a:r>
              <a:rPr lang="it-IT" baseline="0" dirty="0" err="1" smtClean="0"/>
              <a:t>obtained</a:t>
            </a:r>
            <a:r>
              <a:rPr lang="it-IT" baseline="0" dirty="0" smtClean="0"/>
              <a:t> a standard </a:t>
            </a:r>
            <a:r>
              <a:rPr lang="it-IT" baseline="0" dirty="0" err="1" smtClean="0"/>
              <a:t>deviation</a:t>
            </a:r>
            <a:r>
              <a:rPr lang="it-IT" baseline="0" dirty="0" smtClean="0"/>
              <a:t> in the maximum </a:t>
            </a:r>
            <a:r>
              <a:rPr lang="it-IT" baseline="0" dirty="0" err="1" smtClean="0"/>
              <a:t>displacement</a:t>
            </a:r>
            <a:r>
              <a:rPr lang="it-IT" baseline="0" dirty="0" smtClean="0"/>
              <a:t> </a:t>
            </a:r>
            <a:r>
              <a:rPr lang="it-IT" baseline="0" dirty="0" err="1" smtClean="0"/>
              <a:t>about</a:t>
            </a:r>
            <a:r>
              <a:rPr lang="it-IT" baseline="0" dirty="0" smtClean="0"/>
              <a:t> 1.0 mm, </a:t>
            </a:r>
            <a:r>
              <a:rPr lang="it-IT" baseline="0" dirty="0" err="1" smtClean="0"/>
              <a:t>indipendent</a:t>
            </a:r>
            <a:r>
              <a:rPr lang="it-IT" baseline="0" dirty="0" smtClean="0"/>
              <a:t> </a:t>
            </a:r>
            <a:r>
              <a:rPr lang="it-IT" baseline="0" dirty="0" err="1" smtClean="0"/>
              <a:t>ot</a:t>
            </a:r>
            <a:r>
              <a:rPr lang="it-IT" baseline="0" dirty="0" smtClean="0"/>
              <a:t> the </a:t>
            </a:r>
            <a:r>
              <a:rPr lang="it-IT" baseline="0" dirty="0" err="1" smtClean="0"/>
              <a:t>amplitude</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70</a:t>
            </a:fld>
            <a:endParaRPr lang="it-IT"/>
          </a:p>
        </p:txBody>
      </p:sp>
    </p:spTree>
    <p:extLst>
      <p:ext uri="{BB962C8B-B14F-4D97-AF65-F5344CB8AC3E}">
        <p14:creationId xmlns:p14="http://schemas.microsoft.com/office/powerpoint/2010/main" val="2071881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 design of </a:t>
            </a:r>
            <a:r>
              <a:rPr lang="it-IT" dirty="0" err="1" smtClean="0"/>
              <a:t>such</a:t>
            </a:r>
            <a:r>
              <a:rPr lang="it-IT" baseline="0" dirty="0" smtClean="0"/>
              <a:t> a </a:t>
            </a:r>
            <a:r>
              <a:rPr lang="it-IT" baseline="0" dirty="0" err="1" smtClean="0"/>
              <a:t>system</a:t>
            </a:r>
            <a:r>
              <a:rPr lang="it-IT" baseline="0" dirty="0" smtClean="0"/>
              <a:t> </a:t>
            </a:r>
            <a:r>
              <a:rPr lang="it-IT" baseline="0" dirty="0" err="1" smtClean="0"/>
              <a:t>presents</a:t>
            </a:r>
            <a:r>
              <a:rPr lang="it-IT" baseline="0" dirty="0" smtClean="0"/>
              <a:t> some </a:t>
            </a:r>
            <a:r>
              <a:rPr lang="it-IT" b="1" baseline="0" dirty="0" err="1" smtClean="0"/>
              <a:t>analogies</a:t>
            </a:r>
            <a:r>
              <a:rPr lang="it-IT" baseline="0" dirty="0" smtClean="0"/>
              <a:t> with </a:t>
            </a:r>
            <a:r>
              <a:rPr lang="it-IT" baseline="0" dirty="0" err="1" smtClean="0"/>
              <a:t>tradition</a:t>
            </a:r>
            <a:r>
              <a:rPr lang="it-IT" baseline="0" dirty="0" smtClean="0"/>
              <a:t> </a:t>
            </a:r>
            <a:r>
              <a:rPr lang="it-IT" baseline="0" dirty="0" err="1" smtClean="0"/>
              <a:t>structural</a:t>
            </a:r>
            <a:r>
              <a:rPr lang="it-IT" baseline="0" dirty="0" smtClean="0"/>
              <a:t> design. </a:t>
            </a:r>
          </a:p>
          <a:p>
            <a:r>
              <a:rPr lang="it-IT" baseline="0" dirty="0" smtClean="0"/>
              <a:t>In </a:t>
            </a:r>
            <a:r>
              <a:rPr lang="it-IT" baseline="0" dirty="0" err="1" smtClean="0"/>
              <a:t>structural</a:t>
            </a:r>
            <a:r>
              <a:rPr lang="it-IT" baseline="0" dirty="0" smtClean="0"/>
              <a:t> design </a:t>
            </a:r>
            <a:r>
              <a:rPr lang="it-IT" baseline="0" dirty="0" err="1" smtClean="0"/>
              <a:t>our</a:t>
            </a:r>
            <a:r>
              <a:rPr lang="it-IT" baseline="0" dirty="0" smtClean="0"/>
              <a:t> </a:t>
            </a:r>
            <a:r>
              <a:rPr lang="it-IT" baseline="0" dirty="0" err="1" smtClean="0"/>
              <a:t>need</a:t>
            </a:r>
            <a:r>
              <a:rPr lang="it-IT" baseline="0" dirty="0" smtClean="0"/>
              <a:t> </a:t>
            </a:r>
            <a:r>
              <a:rPr lang="it-IT" baseline="0" dirty="0" err="1" smtClean="0"/>
              <a:t>is</a:t>
            </a:r>
            <a:r>
              <a:rPr lang="it-IT" baseline="0" dirty="0" smtClean="0"/>
              <a:t> to </a:t>
            </a:r>
            <a:r>
              <a:rPr lang="it-IT" baseline="0" dirty="0" err="1" smtClean="0"/>
              <a:t>ènsure</a:t>
            </a:r>
            <a:r>
              <a:rPr lang="it-IT" baseline="0" dirty="0" smtClean="0"/>
              <a:t> </a:t>
            </a:r>
            <a:r>
              <a:rPr lang="it-IT" baseline="0" dirty="0" err="1" smtClean="0"/>
              <a:t>structural</a:t>
            </a:r>
            <a:r>
              <a:rPr lang="it-IT" baseline="0" dirty="0" smtClean="0"/>
              <a:t> </a:t>
            </a:r>
            <a:r>
              <a:rPr lang="it-IT" baseline="0" dirty="0" err="1" smtClean="0"/>
              <a:t>stability</a:t>
            </a:r>
            <a:r>
              <a:rPr lang="it-IT" baseline="0" dirty="0" smtClean="0"/>
              <a:t> </a:t>
            </a:r>
            <a:r>
              <a:rPr lang="it-IT" baseline="0" dirty="0" err="1" smtClean="0"/>
              <a:t>given</a:t>
            </a:r>
            <a:r>
              <a:rPr lang="it-IT" baseline="0" dirty="0" smtClean="0"/>
              <a:t> the design </a:t>
            </a:r>
            <a:r>
              <a:rPr lang="it-IT" baseline="0" dirty="0" err="1" smtClean="0"/>
              <a:t>demand</a:t>
            </a:r>
            <a:r>
              <a:rPr lang="it-IT" baseline="0" dirty="0" smtClean="0"/>
              <a:t>, for </a:t>
            </a:r>
            <a:r>
              <a:rPr lang="it-IT" baseline="0" dirty="0" err="1" smtClean="0"/>
              <a:t>example</a:t>
            </a:r>
            <a:r>
              <a:rPr lang="it-IT" baseline="0" dirty="0" smtClean="0"/>
              <a:t> in </a:t>
            </a:r>
            <a:r>
              <a:rPr lang="it-IT" baseline="0" dirty="0" err="1" smtClean="0"/>
              <a:t>terms</a:t>
            </a:r>
            <a:r>
              <a:rPr lang="it-IT" baseline="0" dirty="0" smtClean="0"/>
              <a:t> of </a:t>
            </a:r>
            <a:r>
              <a:rPr lang="it-IT" baseline="0" dirty="0" err="1" smtClean="0"/>
              <a:t>seismic</a:t>
            </a:r>
            <a:r>
              <a:rPr lang="it-IT" baseline="0" dirty="0" smtClean="0"/>
              <a:t> </a:t>
            </a:r>
            <a:r>
              <a:rPr lang="it-IT" baseline="0" dirty="0" err="1" smtClean="0"/>
              <a:t>loads</a:t>
            </a:r>
            <a:r>
              <a:rPr lang="it-IT" baseline="0" dirty="0" smtClean="0"/>
              <a:t>. </a:t>
            </a:r>
            <a:r>
              <a:rPr lang="it-IT" baseline="0" dirty="0" err="1" smtClean="0"/>
              <a:t>We</a:t>
            </a:r>
            <a:r>
              <a:rPr lang="it-IT" baseline="0" dirty="0" smtClean="0"/>
              <a:t> design the </a:t>
            </a:r>
            <a:r>
              <a:rPr lang="it-IT" baseline="0" dirty="0" err="1" smtClean="0"/>
              <a:t>structure</a:t>
            </a:r>
            <a:r>
              <a:rPr lang="it-IT" baseline="0" dirty="0" smtClean="0"/>
              <a:t> and </a:t>
            </a:r>
            <a:r>
              <a:rPr lang="it-IT" baseline="0" dirty="0" err="1" smtClean="0"/>
              <a:t>we</a:t>
            </a:r>
            <a:r>
              <a:rPr lang="it-IT" baseline="0" dirty="0" smtClean="0"/>
              <a:t> </a:t>
            </a:r>
            <a:r>
              <a:rPr lang="it-IT" baseline="0" dirty="0" err="1" smtClean="0"/>
              <a:t>verify</a:t>
            </a:r>
            <a:r>
              <a:rPr lang="it-IT" baseline="0" dirty="0" smtClean="0"/>
              <a:t> by </a:t>
            </a:r>
            <a:r>
              <a:rPr lang="it-IT" baseline="0" dirty="0" err="1" smtClean="0"/>
              <a:t>means</a:t>
            </a:r>
            <a:r>
              <a:rPr lang="it-IT" baseline="0" dirty="0" smtClean="0"/>
              <a:t> of a model </a:t>
            </a:r>
            <a:r>
              <a:rPr lang="it-IT" baseline="0" dirty="0" err="1" smtClean="0"/>
              <a:t>that</a:t>
            </a:r>
            <a:r>
              <a:rPr lang="it-IT" baseline="0" dirty="0" smtClean="0"/>
              <a:t> the </a:t>
            </a:r>
            <a:r>
              <a:rPr lang="it-IT" baseline="0" dirty="0" err="1" smtClean="0"/>
              <a:t>capacity</a:t>
            </a:r>
            <a:r>
              <a:rPr lang="it-IT" baseline="0" dirty="0" smtClean="0"/>
              <a:t> of the </a:t>
            </a:r>
            <a:r>
              <a:rPr lang="it-IT" baseline="0" dirty="0" err="1" smtClean="0"/>
              <a:t>structure</a:t>
            </a:r>
            <a:r>
              <a:rPr lang="it-IT" baseline="0" dirty="0" smtClean="0"/>
              <a:t> in </a:t>
            </a:r>
            <a:r>
              <a:rPr lang="it-IT" baseline="0" dirty="0" err="1" smtClean="0"/>
              <a:t>terms</a:t>
            </a:r>
            <a:r>
              <a:rPr lang="it-IT" baseline="0" dirty="0" smtClean="0"/>
              <a:t> of </a:t>
            </a:r>
            <a:r>
              <a:rPr lang="it-IT" baseline="0" dirty="0" err="1" smtClean="0"/>
              <a:t>seismic</a:t>
            </a:r>
            <a:r>
              <a:rPr lang="it-IT" baseline="0" dirty="0" smtClean="0"/>
              <a:t> </a:t>
            </a:r>
            <a:r>
              <a:rPr lang="it-IT" baseline="0" dirty="0" err="1" smtClean="0"/>
              <a:t>loads</a:t>
            </a:r>
            <a:r>
              <a:rPr lang="it-IT" baseline="0" dirty="0" smtClean="0"/>
              <a:t> </a:t>
            </a:r>
            <a:r>
              <a:rPr lang="it-IT" baseline="0" dirty="0" err="1" smtClean="0"/>
              <a:t>is</a:t>
            </a:r>
            <a:r>
              <a:rPr lang="it-IT" baseline="0" dirty="0" smtClean="0"/>
              <a:t> </a:t>
            </a:r>
            <a:r>
              <a:rPr lang="it-IT" baseline="0" dirty="0" err="1" smtClean="0"/>
              <a:t>higher</a:t>
            </a:r>
            <a:r>
              <a:rPr lang="it-IT" baseline="0" dirty="0" smtClean="0"/>
              <a:t> </a:t>
            </a:r>
            <a:r>
              <a:rPr lang="it-IT" baseline="0" dirty="0" err="1" smtClean="0"/>
              <a:t>than</a:t>
            </a:r>
            <a:r>
              <a:rPr lang="it-IT" baseline="0" dirty="0" smtClean="0"/>
              <a:t> the </a:t>
            </a:r>
            <a:r>
              <a:rPr lang="it-IT" baseline="0" dirty="0" err="1" smtClean="0"/>
              <a:t>demand</a:t>
            </a:r>
            <a:r>
              <a:rPr lang="it-IT" baseline="0" dirty="0" smtClean="0"/>
              <a:t>.  </a:t>
            </a:r>
          </a:p>
          <a:p>
            <a:r>
              <a:rPr lang="it-IT" baseline="0" dirty="0" smtClean="0"/>
              <a:t>In </a:t>
            </a:r>
            <a:r>
              <a:rPr lang="it-IT" baseline="0" dirty="0" err="1" smtClean="0"/>
              <a:t>monitoring</a:t>
            </a:r>
            <a:r>
              <a:rPr lang="it-IT" baseline="0" dirty="0" smtClean="0"/>
              <a:t> </a:t>
            </a:r>
            <a:r>
              <a:rPr lang="it-IT" baseline="0" dirty="0" err="1" smtClean="0"/>
              <a:t>system</a:t>
            </a:r>
            <a:r>
              <a:rPr lang="it-IT" baseline="0" dirty="0" smtClean="0"/>
              <a:t> design </a:t>
            </a:r>
            <a:r>
              <a:rPr lang="it-IT" baseline="0" dirty="0" err="1" smtClean="0"/>
              <a:t>our</a:t>
            </a:r>
            <a:r>
              <a:rPr lang="it-IT" baseline="0" dirty="0" smtClean="0"/>
              <a:t> </a:t>
            </a:r>
            <a:r>
              <a:rPr lang="it-IT" baseline="0" dirty="0" err="1" smtClean="0"/>
              <a:t>need</a:t>
            </a:r>
            <a:r>
              <a:rPr lang="it-IT" baseline="0" dirty="0" smtClean="0"/>
              <a:t> </a:t>
            </a:r>
            <a:r>
              <a:rPr lang="it-IT" baseline="0" dirty="0" err="1" smtClean="0"/>
              <a:t>is</a:t>
            </a:r>
            <a:r>
              <a:rPr lang="it-IT" baseline="0" dirty="0" smtClean="0"/>
              <a:t> to </a:t>
            </a:r>
            <a:r>
              <a:rPr lang="it-IT" baseline="0" dirty="0" err="1" smtClean="0"/>
              <a:t>infer</a:t>
            </a:r>
            <a:r>
              <a:rPr lang="it-IT" baseline="0" dirty="0" smtClean="0"/>
              <a:t> the state of </a:t>
            </a:r>
            <a:r>
              <a:rPr lang="it-IT" baseline="0" dirty="0" err="1" smtClean="0"/>
              <a:t>condition</a:t>
            </a:r>
            <a:r>
              <a:rPr lang="it-IT" baseline="0" dirty="0" smtClean="0"/>
              <a:t> of the </a:t>
            </a:r>
            <a:r>
              <a:rPr lang="it-IT" baseline="0" dirty="0" err="1" smtClean="0"/>
              <a:t>structure</a:t>
            </a:r>
            <a:r>
              <a:rPr lang="it-IT" baseline="0" dirty="0" smtClean="0"/>
              <a:t> with a </a:t>
            </a:r>
            <a:r>
              <a:rPr lang="it-IT" baseline="0" dirty="0" err="1" smtClean="0"/>
              <a:t>certain</a:t>
            </a:r>
            <a:r>
              <a:rPr lang="it-IT" baseline="0" dirty="0" smtClean="0"/>
              <a:t> </a:t>
            </a:r>
            <a:r>
              <a:rPr lang="it-IT" baseline="0" dirty="0" err="1" smtClean="0"/>
              <a:t>level</a:t>
            </a:r>
            <a:r>
              <a:rPr lang="it-IT" baseline="0" dirty="0" smtClean="0"/>
              <a:t> of </a:t>
            </a:r>
            <a:r>
              <a:rPr lang="it-IT" baseline="0" dirty="0" err="1" smtClean="0"/>
              <a:t>accuracy</a:t>
            </a:r>
            <a:r>
              <a:rPr lang="it-IT" baseline="0" dirty="0" smtClean="0"/>
              <a:t>, </a:t>
            </a:r>
            <a:r>
              <a:rPr lang="it-IT" baseline="0" dirty="0" err="1" smtClean="0"/>
              <a:t>which</a:t>
            </a:r>
            <a:r>
              <a:rPr lang="it-IT" baseline="0" dirty="0" smtClean="0"/>
              <a:t> </a:t>
            </a:r>
            <a:r>
              <a:rPr lang="it-IT" baseline="0" dirty="0" err="1" smtClean="0"/>
              <a:t>is</a:t>
            </a:r>
            <a:r>
              <a:rPr lang="it-IT" baseline="0" dirty="0" smtClean="0"/>
              <a:t> the </a:t>
            </a:r>
            <a:r>
              <a:rPr lang="it-IT" b="1" baseline="0" dirty="0" smtClean="0"/>
              <a:t>design </a:t>
            </a:r>
            <a:r>
              <a:rPr lang="it-IT" b="1" baseline="0" dirty="0" err="1" smtClean="0"/>
              <a:t>dimànd</a:t>
            </a:r>
            <a:r>
              <a:rPr lang="it-IT" baseline="0" dirty="0" smtClean="0"/>
              <a:t>. </a:t>
            </a:r>
            <a:r>
              <a:rPr lang="it-IT" baseline="0" dirty="0" err="1" smtClean="0"/>
              <a:t>We</a:t>
            </a:r>
            <a:r>
              <a:rPr lang="it-IT" baseline="0" dirty="0" smtClean="0"/>
              <a:t> design the </a:t>
            </a:r>
            <a:r>
              <a:rPr lang="it-IT" baseline="0" dirty="0" err="1" smtClean="0"/>
              <a:t>monitoring</a:t>
            </a:r>
            <a:r>
              <a:rPr lang="it-IT" baseline="0" dirty="0" smtClean="0"/>
              <a:t> </a:t>
            </a:r>
            <a:r>
              <a:rPr lang="it-IT" baseline="0" dirty="0" err="1" smtClean="0"/>
              <a:t>system</a:t>
            </a:r>
            <a:r>
              <a:rPr lang="it-IT" baseline="0" dirty="0" smtClean="0"/>
              <a:t> and </a:t>
            </a:r>
            <a:r>
              <a:rPr lang="it-IT" baseline="0" dirty="0" err="1" smtClean="0"/>
              <a:t>we</a:t>
            </a:r>
            <a:r>
              <a:rPr lang="it-IT" baseline="0" dirty="0" smtClean="0"/>
              <a:t> </a:t>
            </a:r>
            <a:r>
              <a:rPr lang="it-IT" baseline="0" dirty="0" err="1" smtClean="0"/>
              <a:t>verify</a:t>
            </a:r>
            <a:r>
              <a:rPr lang="it-IT" baseline="0" dirty="0" smtClean="0"/>
              <a:t> by </a:t>
            </a:r>
            <a:r>
              <a:rPr lang="it-IT" baseline="0" dirty="0" err="1" smtClean="0"/>
              <a:t>means</a:t>
            </a:r>
            <a:r>
              <a:rPr lang="it-IT" baseline="0" dirty="0" smtClean="0"/>
              <a:t> of a model </a:t>
            </a:r>
            <a:r>
              <a:rPr lang="it-IT" baseline="0" dirty="0" err="1" smtClean="0"/>
              <a:t>relating</a:t>
            </a:r>
            <a:r>
              <a:rPr lang="it-IT" baseline="0" dirty="0" smtClean="0"/>
              <a:t> </a:t>
            </a:r>
            <a:r>
              <a:rPr lang="it-IT" b="1" baseline="0" dirty="0" err="1" smtClean="0"/>
              <a:t>observations</a:t>
            </a:r>
            <a:r>
              <a:rPr lang="it-IT" b="1" baseline="0" dirty="0" smtClean="0"/>
              <a:t> to state </a:t>
            </a:r>
            <a:r>
              <a:rPr lang="it-IT" b="1" baseline="0" dirty="0" err="1" smtClean="0"/>
              <a:t>variable</a:t>
            </a:r>
            <a:r>
              <a:rPr lang="it-IT" b="1" baseline="0" dirty="0" smtClean="0"/>
              <a:t> </a:t>
            </a:r>
            <a:r>
              <a:rPr lang="it-IT" baseline="0" dirty="0" err="1" smtClean="0"/>
              <a:t>that</a:t>
            </a:r>
            <a:r>
              <a:rPr lang="it-IT" baseline="0" dirty="0" smtClean="0"/>
              <a:t> the </a:t>
            </a:r>
            <a:r>
              <a:rPr lang="it-IT" baseline="0" dirty="0" err="1" smtClean="0"/>
              <a:t>capacity</a:t>
            </a:r>
            <a:r>
              <a:rPr lang="it-IT" baseline="0" dirty="0" smtClean="0"/>
              <a:t> </a:t>
            </a:r>
            <a:r>
              <a:rPr lang="it-IT" baseline="0" dirty="0" err="1" smtClean="0"/>
              <a:t>expressed</a:t>
            </a:r>
            <a:r>
              <a:rPr lang="it-IT" baseline="0" dirty="0" smtClean="0"/>
              <a:t> in </a:t>
            </a:r>
            <a:r>
              <a:rPr lang="it-IT" baseline="0" dirty="0" err="1" smtClean="0"/>
              <a:t>terms</a:t>
            </a:r>
            <a:r>
              <a:rPr lang="it-IT" baseline="0" dirty="0" smtClean="0"/>
              <a:t> of </a:t>
            </a:r>
            <a:r>
              <a:rPr lang="it-IT" baseline="0" dirty="0" err="1" smtClean="0"/>
              <a:t>excected</a:t>
            </a:r>
            <a:r>
              <a:rPr lang="it-IT" baseline="0" dirty="0" smtClean="0"/>
              <a:t> </a:t>
            </a:r>
            <a:r>
              <a:rPr lang="it-IT" baseline="0" dirty="0" err="1" smtClean="0"/>
              <a:t>accuracy</a:t>
            </a:r>
            <a:r>
              <a:rPr lang="it-IT" baseline="0" dirty="0" smtClean="0"/>
              <a:t> </a:t>
            </a:r>
            <a:r>
              <a:rPr lang="it-IT" baseline="0" dirty="0" err="1" smtClean="0"/>
              <a:t>is</a:t>
            </a:r>
            <a:r>
              <a:rPr lang="it-IT" baseline="0" dirty="0" smtClean="0"/>
              <a:t> </a:t>
            </a:r>
            <a:r>
              <a:rPr lang="it-IT" baseline="0" dirty="0" err="1" smtClean="0"/>
              <a:t>higher</a:t>
            </a:r>
            <a:r>
              <a:rPr lang="it-IT" baseline="0" dirty="0" smtClean="0"/>
              <a:t> </a:t>
            </a:r>
            <a:r>
              <a:rPr lang="it-IT" baseline="0" dirty="0" err="1" smtClean="0"/>
              <a:t>than</a:t>
            </a:r>
            <a:r>
              <a:rPr lang="it-IT" baseline="0" dirty="0" smtClean="0"/>
              <a:t> the </a:t>
            </a:r>
            <a:r>
              <a:rPr lang="it-IT" baseline="0" dirty="0" err="1" smtClean="0"/>
              <a:t>demand</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8</a:t>
            </a:fld>
            <a:endParaRPr lang="it-IT"/>
          </a:p>
        </p:txBody>
      </p:sp>
    </p:spTree>
    <p:extLst>
      <p:ext uri="{BB962C8B-B14F-4D97-AF65-F5344CB8AC3E}">
        <p14:creationId xmlns:p14="http://schemas.microsoft.com/office/powerpoint/2010/main" val="231884151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 </a:t>
            </a:r>
            <a:r>
              <a:rPr lang="it-IT" dirty="0" err="1" smtClean="0"/>
              <a:t>system</a:t>
            </a:r>
            <a:r>
              <a:rPr lang="it-IT" dirty="0" smtClean="0"/>
              <a:t> </a:t>
            </a:r>
            <a:r>
              <a:rPr lang="it-IT" dirty="0" err="1" smtClean="0"/>
              <a:t>provided</a:t>
            </a:r>
            <a:r>
              <a:rPr lang="it-IT" baseline="0" dirty="0" smtClean="0"/>
              <a:t> IDR from double </a:t>
            </a:r>
            <a:r>
              <a:rPr lang="it-IT" baseline="0" dirty="0" err="1" smtClean="0"/>
              <a:t>integration</a:t>
            </a:r>
            <a:r>
              <a:rPr lang="it-IT" baseline="0" dirty="0" smtClean="0"/>
              <a:t> of </a:t>
            </a:r>
            <a:r>
              <a:rPr lang="it-IT" baseline="0" dirty="0" err="1" smtClean="0"/>
              <a:t>acceleration</a:t>
            </a:r>
            <a:r>
              <a:rPr lang="it-IT" baseline="0" dirty="0" smtClean="0"/>
              <a:t> </a:t>
            </a:r>
            <a:r>
              <a:rPr lang="it-IT" baseline="0" dirty="0" err="1" smtClean="0"/>
              <a:t>measurements</a:t>
            </a:r>
            <a:r>
              <a:rPr lang="it-IT" baseline="0" dirty="0" smtClean="0"/>
              <a:t> and </a:t>
            </a:r>
            <a:r>
              <a:rPr lang="it-IT" baseline="0" dirty="0" err="1" smtClean="0"/>
              <a:t>residual</a:t>
            </a:r>
            <a:r>
              <a:rPr lang="it-IT" baseline="0" dirty="0" smtClean="0"/>
              <a:t> IDR </a:t>
            </a:r>
            <a:r>
              <a:rPr lang="it-IT" baseline="0" dirty="0" err="1" smtClean="0"/>
              <a:t>at</a:t>
            </a:r>
            <a:r>
              <a:rPr lang="it-IT" baseline="0" dirty="0" smtClean="0"/>
              <a:t> the end of the </a:t>
            </a:r>
            <a:r>
              <a:rPr lang="it-IT" baseline="0" dirty="0" err="1" smtClean="0"/>
              <a:t>motion</a:t>
            </a:r>
            <a:r>
              <a:rPr lang="it-IT" baseline="0" dirty="0" smtClean="0"/>
              <a:t> </a:t>
            </a:r>
            <a:r>
              <a:rPr lang="it-IT" baseline="0" dirty="0" err="1" smtClean="0"/>
              <a:t>is</a:t>
            </a:r>
            <a:r>
              <a:rPr lang="it-IT" baseline="0" dirty="0" smtClean="0"/>
              <a:t> </a:t>
            </a:r>
            <a:r>
              <a:rPr lang="it-IT" baseline="0" dirty="0" err="1" smtClean="0"/>
              <a:t>currently</a:t>
            </a:r>
            <a:r>
              <a:rPr lang="it-IT" baseline="0" dirty="0" smtClean="0"/>
              <a:t> </a:t>
            </a:r>
            <a:r>
              <a:rPr lang="it-IT" baseline="0" dirty="0" err="1" smtClean="0"/>
              <a:t>installed</a:t>
            </a:r>
            <a:r>
              <a:rPr lang="it-IT" baseline="0" dirty="0" smtClean="0"/>
              <a:t> inside a </a:t>
            </a:r>
            <a:r>
              <a:rPr lang="it-IT" baseline="0" dirty="0" err="1" smtClean="0"/>
              <a:t>school</a:t>
            </a:r>
            <a:r>
              <a:rPr lang="it-IT" baseline="0" dirty="0" smtClean="0"/>
              <a:t> building </a:t>
            </a:r>
            <a:r>
              <a:rPr lang="it-IT" baseline="0" dirty="0" err="1" smtClean="0"/>
              <a:t>here</a:t>
            </a:r>
            <a:r>
              <a:rPr lang="it-IT" baseline="0" dirty="0" smtClean="0"/>
              <a:t> in Trentino, </a:t>
            </a:r>
            <a:r>
              <a:rPr lang="it-IT" baseline="0" dirty="0" err="1" smtClean="0"/>
              <a:t>here</a:t>
            </a:r>
            <a:r>
              <a:rPr lang="it-IT" baseline="0" dirty="0" smtClean="0"/>
              <a:t> I report the position of the </a:t>
            </a:r>
            <a:r>
              <a:rPr lang="it-IT" baseline="0" dirty="0" err="1" smtClean="0"/>
              <a:t>system</a:t>
            </a:r>
            <a:r>
              <a:rPr lang="it-IT" baseline="0" dirty="0" smtClean="0"/>
              <a:t> </a:t>
            </a:r>
            <a:r>
              <a:rPr lang="it-IT" baseline="0" dirty="0" err="1" smtClean="0"/>
              <a:t>components</a:t>
            </a:r>
            <a:r>
              <a:rPr lang="it-IT" baseline="0" dirty="0" smtClean="0"/>
              <a:t> and the </a:t>
            </a:r>
            <a:r>
              <a:rPr lang="it-IT" baseline="0" dirty="0" err="1" smtClean="0"/>
              <a:t>wires</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71</a:t>
            </a:fld>
            <a:endParaRPr lang="it-IT"/>
          </a:p>
        </p:txBody>
      </p:sp>
    </p:spTree>
    <p:extLst>
      <p:ext uri="{BB962C8B-B14F-4D97-AF65-F5344CB8AC3E}">
        <p14:creationId xmlns:p14="http://schemas.microsoft.com/office/powerpoint/2010/main" val="297776285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While</a:t>
            </a:r>
            <a:r>
              <a:rPr lang="it-IT" dirty="0" smtClean="0"/>
              <a:t> </a:t>
            </a:r>
            <a:r>
              <a:rPr lang="it-IT" dirty="0" err="1" smtClean="0"/>
              <a:t>here</a:t>
            </a:r>
            <a:r>
              <a:rPr lang="it-IT" baseline="0" dirty="0" smtClean="0"/>
              <a:t> I show a screen of the software I </a:t>
            </a:r>
            <a:r>
              <a:rPr lang="it-IT" baseline="0" dirty="0" err="1" smtClean="0"/>
              <a:t>developed</a:t>
            </a:r>
            <a:r>
              <a:rPr lang="it-IT" baseline="0" dirty="0" smtClean="0"/>
              <a:t> for the </a:t>
            </a:r>
            <a:r>
              <a:rPr lang="it-IT" baseline="0" dirty="0" err="1" smtClean="0"/>
              <a:t>application</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73</a:t>
            </a:fld>
            <a:endParaRPr lang="it-IT"/>
          </a:p>
        </p:txBody>
      </p:sp>
    </p:spTree>
    <p:extLst>
      <p:ext uri="{BB962C8B-B14F-4D97-AF65-F5344CB8AC3E}">
        <p14:creationId xmlns:p14="http://schemas.microsoft.com/office/powerpoint/2010/main" val="390550395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smtClean="0"/>
          </a:p>
        </p:txBody>
      </p:sp>
      <p:sp>
        <p:nvSpPr>
          <p:cNvPr id="4" name="Segnaposto numero diapositiva 3"/>
          <p:cNvSpPr>
            <a:spLocks noGrp="1"/>
          </p:cNvSpPr>
          <p:nvPr>
            <p:ph type="sldNum" sz="quarter" idx="10"/>
          </p:nvPr>
        </p:nvSpPr>
        <p:spPr/>
        <p:txBody>
          <a:bodyPr/>
          <a:lstStyle/>
          <a:p>
            <a:fld id="{B70E04EC-9722-4388-9715-74B711376DC3}" type="slidenum">
              <a:rPr lang="it-IT" smtClean="0"/>
              <a:t>75</a:t>
            </a:fld>
            <a:endParaRPr lang="it-IT"/>
          </a:p>
        </p:txBody>
      </p:sp>
    </p:spTree>
    <p:extLst>
      <p:ext uri="{BB962C8B-B14F-4D97-AF65-F5344CB8AC3E}">
        <p14:creationId xmlns:p14="http://schemas.microsoft.com/office/powerpoint/2010/main" val="155197115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 </a:t>
            </a:r>
            <a:r>
              <a:rPr lang="it-IT" dirty="0" err="1" smtClean="0"/>
              <a:t>this</a:t>
            </a:r>
            <a:r>
              <a:rPr lang="it-IT" dirty="0" smtClean="0"/>
              <a:t> </a:t>
            </a:r>
            <a:r>
              <a:rPr lang="it-IT" dirty="0" err="1" smtClean="0"/>
              <a:t>research</a:t>
            </a:r>
            <a:r>
              <a:rPr lang="it-IT" baseline="0" dirty="0" smtClean="0"/>
              <a:t> I…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76</a:t>
            </a:fld>
            <a:endParaRPr lang="it-IT"/>
          </a:p>
        </p:txBody>
      </p:sp>
    </p:spTree>
    <p:extLst>
      <p:ext uri="{BB962C8B-B14F-4D97-AF65-F5344CB8AC3E}">
        <p14:creationId xmlns:p14="http://schemas.microsoft.com/office/powerpoint/2010/main" val="33696995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Future work</a:t>
            </a:r>
            <a:r>
              <a:rPr lang="it-IT" baseline="0" dirty="0" smtClean="0"/>
              <a:t> of </a:t>
            </a:r>
            <a:r>
              <a:rPr lang="it-IT" baseline="0" dirty="0" err="1" smtClean="0"/>
              <a:t>this</a:t>
            </a:r>
            <a:r>
              <a:rPr lang="it-IT" baseline="0" dirty="0" smtClean="0"/>
              <a:t> </a:t>
            </a:r>
            <a:r>
              <a:rPr lang="it-IT" baseline="0" dirty="0" err="1" smtClean="0"/>
              <a:t>research</a:t>
            </a:r>
            <a:r>
              <a:rPr lang="it-IT" baseline="0" dirty="0" smtClean="0"/>
              <a:t> are…</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77</a:t>
            </a:fld>
            <a:endParaRPr lang="it-IT"/>
          </a:p>
        </p:txBody>
      </p:sp>
    </p:spTree>
    <p:extLst>
      <p:ext uri="{BB962C8B-B14F-4D97-AF65-F5344CB8AC3E}">
        <p14:creationId xmlns:p14="http://schemas.microsoft.com/office/powerpoint/2010/main" val="92000391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Before</a:t>
            </a:r>
            <a:r>
              <a:rPr lang="it-IT" dirty="0" smtClean="0"/>
              <a:t> </a:t>
            </a:r>
            <a:r>
              <a:rPr lang="it-IT" dirty="0" err="1" smtClean="0"/>
              <a:t>closing</a:t>
            </a:r>
            <a:r>
              <a:rPr lang="it-IT" dirty="0" smtClean="0"/>
              <a:t> I </a:t>
            </a:r>
            <a:r>
              <a:rPr lang="it-IT" dirty="0" err="1" smtClean="0"/>
              <a:t>wish</a:t>
            </a:r>
            <a:r>
              <a:rPr lang="it-IT" dirty="0" smtClean="0"/>
              <a:t> to</a:t>
            </a:r>
            <a:r>
              <a:rPr lang="it-IT" baseline="0" dirty="0" smtClean="0"/>
              <a:t> </a:t>
            </a:r>
            <a:r>
              <a:rPr lang="it-IT" baseline="0" dirty="0" err="1" smtClean="0"/>
              <a:t>thank</a:t>
            </a:r>
            <a:r>
              <a:rPr lang="it-IT" baseline="0" dirty="0" smtClean="0"/>
              <a:t> </a:t>
            </a:r>
            <a:r>
              <a:rPr lang="it-IT" baseline="0" dirty="0" err="1" smtClean="0"/>
              <a:t>all</a:t>
            </a:r>
            <a:r>
              <a:rPr lang="it-IT" baseline="0" dirty="0" smtClean="0"/>
              <a:t> </a:t>
            </a:r>
            <a:r>
              <a:rPr lang="it-IT" baseline="0" dirty="0" err="1" smtClean="0"/>
              <a:t>people</a:t>
            </a:r>
            <a:r>
              <a:rPr lang="it-IT" baseline="0" dirty="0" smtClean="0"/>
              <a:t> </a:t>
            </a:r>
            <a:r>
              <a:rPr lang="it-IT" baseline="0" dirty="0" err="1" smtClean="0"/>
              <a:t>involved</a:t>
            </a:r>
            <a:r>
              <a:rPr lang="it-IT" baseline="0" dirty="0" smtClean="0"/>
              <a:t> in Memscon Project and Area Project for </a:t>
            </a:r>
            <a:r>
              <a:rPr lang="it-IT" baseline="0" dirty="0" err="1" smtClean="0"/>
              <a:t>their</a:t>
            </a:r>
            <a:r>
              <a:rPr lang="it-IT" baseline="0" dirty="0" smtClean="0"/>
              <a:t> </a:t>
            </a:r>
            <a:r>
              <a:rPr lang="it-IT" baseline="0" dirty="0" err="1" smtClean="0"/>
              <a:t>support</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78</a:t>
            </a:fld>
            <a:endParaRPr lang="it-IT"/>
          </a:p>
        </p:txBody>
      </p:sp>
    </p:spTree>
    <p:extLst>
      <p:ext uri="{BB962C8B-B14F-4D97-AF65-F5344CB8AC3E}">
        <p14:creationId xmlns:p14="http://schemas.microsoft.com/office/powerpoint/2010/main" val="210324134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smtClean="0"/>
              <a:t>Thank</a:t>
            </a:r>
            <a:r>
              <a:rPr lang="it-IT" baseline="0" dirty="0" smtClean="0"/>
              <a:t> for </a:t>
            </a:r>
            <a:r>
              <a:rPr lang="it-IT" baseline="0" dirty="0" err="1" smtClean="0"/>
              <a:t>your</a:t>
            </a:r>
            <a:r>
              <a:rPr lang="it-IT" baseline="0" dirty="0" smtClean="0"/>
              <a:t> </a:t>
            </a:r>
            <a:r>
              <a:rPr lang="it-IT" baseline="0" dirty="0" err="1" smtClean="0"/>
              <a:t>attention</a:t>
            </a:r>
            <a:r>
              <a:rPr lang="it-IT" baseline="0" dirty="0" smtClean="0"/>
              <a:t>!</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79</a:t>
            </a:fld>
            <a:endParaRPr lang="it-IT" dirty="0"/>
          </a:p>
        </p:txBody>
      </p:sp>
    </p:spTree>
    <p:extLst>
      <p:ext uri="{BB962C8B-B14F-4D97-AF65-F5344CB8AC3E}">
        <p14:creationId xmlns:p14="http://schemas.microsoft.com/office/powerpoint/2010/main" val="295863230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To </a:t>
            </a:r>
            <a:r>
              <a:rPr lang="it-IT" dirty="0" err="1" smtClean="0"/>
              <a:t>assess</a:t>
            </a:r>
            <a:r>
              <a:rPr lang="it-IT" baseline="0" dirty="0" smtClean="0"/>
              <a:t> from </a:t>
            </a:r>
            <a:r>
              <a:rPr lang="it-IT" baseline="0" dirty="0" err="1" smtClean="0"/>
              <a:t>monitoring</a:t>
            </a:r>
            <a:r>
              <a:rPr lang="it-IT" baseline="0" dirty="0" smtClean="0"/>
              <a:t> </a:t>
            </a:r>
            <a:r>
              <a:rPr lang="it-IT" baseline="0" dirty="0" err="1" smtClean="0"/>
              <a:t>these</a:t>
            </a:r>
            <a:r>
              <a:rPr lang="it-IT" baseline="0" dirty="0" smtClean="0"/>
              <a:t> </a:t>
            </a:r>
            <a:r>
              <a:rPr lang="it-IT" baseline="0" dirty="0" err="1" smtClean="0"/>
              <a:t>type</a:t>
            </a:r>
            <a:r>
              <a:rPr lang="it-IT" baseline="0" dirty="0" smtClean="0"/>
              <a:t> of </a:t>
            </a:r>
            <a:r>
              <a:rPr lang="it-IT" baseline="0" dirty="0" err="1" smtClean="0"/>
              <a:t>damage</a:t>
            </a:r>
            <a:r>
              <a:rPr lang="it-IT" baseline="0" dirty="0" smtClean="0"/>
              <a:t> </a:t>
            </a:r>
            <a:r>
              <a:rPr lang="it-IT" baseline="0" dirty="0" err="1" smtClean="0"/>
              <a:t>we</a:t>
            </a:r>
            <a:r>
              <a:rPr lang="it-IT" baseline="0" dirty="0" smtClean="0"/>
              <a:t> can use </a:t>
            </a:r>
            <a:r>
              <a:rPr lang="it-IT" baseline="0" dirty="0" err="1" smtClean="0"/>
              <a:t>different</a:t>
            </a:r>
            <a:r>
              <a:rPr lang="it-IT" baseline="0" dirty="0" smtClean="0"/>
              <a:t> </a:t>
            </a:r>
            <a:r>
              <a:rPr lang="it-IT" baseline="0" dirty="0" err="1" smtClean="0"/>
              <a:t>monitoring</a:t>
            </a:r>
            <a:r>
              <a:rPr lang="it-IT" baseline="0" dirty="0" smtClean="0"/>
              <a:t> </a:t>
            </a:r>
            <a:r>
              <a:rPr lang="it-IT" baseline="0" dirty="0" err="1" smtClean="0"/>
              <a:t>techniques</a:t>
            </a:r>
            <a:r>
              <a:rPr lang="it-IT" baseline="0" dirty="0" smtClean="0"/>
              <a:t>. </a:t>
            </a:r>
            <a:r>
              <a:rPr lang="it-IT" baseline="0" dirty="0" err="1" smtClean="0"/>
              <a:t>We</a:t>
            </a:r>
            <a:r>
              <a:rPr lang="it-IT" baseline="0" dirty="0" smtClean="0"/>
              <a:t> can relate </a:t>
            </a:r>
            <a:r>
              <a:rPr lang="it-IT" baseline="0" dirty="0" err="1" smtClean="0"/>
              <a:t>damage</a:t>
            </a:r>
            <a:r>
              <a:rPr lang="it-IT" baseline="0" dirty="0" smtClean="0"/>
              <a:t> on a </a:t>
            </a:r>
            <a:r>
              <a:rPr lang="it-IT" baseline="0" dirty="0" err="1" smtClean="0"/>
              <a:t>measure</a:t>
            </a:r>
            <a:r>
              <a:rPr lang="it-IT" baseline="0" dirty="0" smtClean="0"/>
              <a:t> of </a:t>
            </a:r>
            <a:r>
              <a:rPr lang="it-IT" baseline="0" dirty="0" err="1" smtClean="0"/>
              <a:t>seismic</a:t>
            </a:r>
            <a:r>
              <a:rPr lang="it-IT" baseline="0" dirty="0" smtClean="0"/>
              <a:t> </a:t>
            </a:r>
            <a:r>
              <a:rPr lang="it-IT" baseline="0" dirty="0" err="1" smtClean="0"/>
              <a:t>intensity</a:t>
            </a:r>
            <a:r>
              <a:rPr lang="it-IT" baseline="0" dirty="0" smtClean="0"/>
              <a:t>, to an </a:t>
            </a:r>
            <a:r>
              <a:rPr lang="it-IT" baseline="0" dirty="0" err="1" smtClean="0"/>
              <a:t>engineering</a:t>
            </a:r>
            <a:r>
              <a:rPr lang="it-IT" baseline="0" dirty="0" smtClean="0"/>
              <a:t> </a:t>
            </a:r>
            <a:r>
              <a:rPr lang="it-IT" baseline="0" dirty="0" err="1" smtClean="0"/>
              <a:t>demand</a:t>
            </a:r>
            <a:r>
              <a:rPr lang="it-IT" baseline="0" dirty="0" smtClean="0"/>
              <a:t> </a:t>
            </a:r>
            <a:r>
              <a:rPr lang="it-IT" baseline="0" dirty="0" err="1" smtClean="0"/>
              <a:t>parameter</a:t>
            </a:r>
            <a:r>
              <a:rPr lang="it-IT" baseline="0" dirty="0" smtClean="0"/>
              <a:t> or to a </a:t>
            </a:r>
            <a:r>
              <a:rPr lang="it-IT" baseline="0" dirty="0" err="1" smtClean="0"/>
              <a:t>variation</a:t>
            </a:r>
            <a:r>
              <a:rPr lang="it-IT" baseline="0" dirty="0" smtClean="0"/>
              <a:t> of </a:t>
            </a:r>
            <a:r>
              <a:rPr lang="it-IT" baseline="0" dirty="0" err="1" smtClean="0"/>
              <a:t>structural</a:t>
            </a:r>
            <a:r>
              <a:rPr lang="it-IT" baseline="0" dirty="0" smtClean="0"/>
              <a:t> </a:t>
            </a:r>
            <a:r>
              <a:rPr lang="it-IT" baseline="0" dirty="0" err="1" smtClean="0"/>
              <a:t>paramaters</a:t>
            </a:r>
            <a:r>
              <a:rPr lang="it-IT" baseline="0" dirty="0" smtClean="0"/>
              <a:t> </a:t>
            </a:r>
            <a:r>
              <a:rPr lang="it-IT" baseline="0" dirty="0" err="1" smtClean="0"/>
              <a:t>between</a:t>
            </a:r>
            <a:r>
              <a:rPr lang="it-IT" baseline="0" dirty="0" smtClean="0"/>
              <a:t> </a:t>
            </a:r>
            <a:r>
              <a:rPr lang="it-IT" baseline="0" dirty="0" err="1" smtClean="0"/>
              <a:t>before</a:t>
            </a:r>
            <a:r>
              <a:rPr lang="it-IT" baseline="0" dirty="0" smtClean="0"/>
              <a:t> and </a:t>
            </a:r>
            <a:r>
              <a:rPr lang="it-IT" baseline="0" dirty="0" err="1" smtClean="0"/>
              <a:t>after</a:t>
            </a:r>
            <a:r>
              <a:rPr lang="it-IT" baseline="0" dirty="0" smtClean="0"/>
              <a:t> the </a:t>
            </a:r>
            <a:r>
              <a:rPr lang="it-IT" baseline="0" dirty="0" err="1" smtClean="0"/>
              <a:t>seismic</a:t>
            </a:r>
            <a:r>
              <a:rPr lang="it-IT" baseline="0" dirty="0" smtClean="0"/>
              <a:t> </a:t>
            </a:r>
            <a:r>
              <a:rPr lang="it-IT" baseline="0" dirty="0" err="1" smtClean="0"/>
              <a:t>event</a:t>
            </a:r>
            <a:r>
              <a:rPr lang="it-IT" baseline="0" dirty="0" smtClean="0"/>
              <a:t>.</a:t>
            </a:r>
          </a:p>
          <a:p>
            <a:endParaRPr lang="it-IT" baseline="0" dirty="0" smtClean="0"/>
          </a:p>
          <a:p>
            <a:r>
              <a:rPr lang="it-IT" baseline="0" dirty="0" smtClean="0"/>
              <a:t>In </a:t>
            </a:r>
            <a:r>
              <a:rPr lang="it-IT" baseline="0" dirty="0" err="1" smtClean="0"/>
              <a:t>my</a:t>
            </a:r>
            <a:r>
              <a:rPr lang="it-IT" baseline="0" dirty="0" smtClean="0"/>
              <a:t> </a:t>
            </a:r>
            <a:r>
              <a:rPr lang="it-IT" baseline="0" dirty="0" err="1" smtClean="0"/>
              <a:t>research</a:t>
            </a:r>
            <a:r>
              <a:rPr lang="it-IT" baseline="0" dirty="0" smtClean="0"/>
              <a:t> I </a:t>
            </a:r>
            <a:r>
              <a:rPr lang="it-IT" baseline="0" dirty="0" err="1" smtClean="0"/>
              <a:t>focused</a:t>
            </a:r>
            <a:r>
              <a:rPr lang="it-IT" baseline="0" dirty="0" smtClean="0"/>
              <a:t> </a:t>
            </a:r>
            <a:r>
              <a:rPr lang="it-IT" baseline="0" dirty="0" err="1" smtClean="0"/>
              <a:t>mainly</a:t>
            </a:r>
            <a:r>
              <a:rPr lang="it-IT" baseline="0" dirty="0" smtClean="0"/>
              <a:t> on </a:t>
            </a:r>
            <a:r>
              <a:rPr lang="it-IT" baseline="0" dirty="0" err="1" smtClean="0"/>
              <a:t>monitoring</a:t>
            </a:r>
            <a:r>
              <a:rPr lang="it-IT" baseline="0" dirty="0" smtClean="0"/>
              <a:t> </a:t>
            </a:r>
            <a:r>
              <a:rPr lang="it-IT" baseline="0" dirty="0" err="1" smtClean="0"/>
              <a:t>systems</a:t>
            </a:r>
            <a:r>
              <a:rPr lang="it-IT" baseline="0" dirty="0" smtClean="0"/>
              <a:t> </a:t>
            </a:r>
            <a:r>
              <a:rPr lang="it-IT" baseline="0" dirty="0" err="1" smtClean="0"/>
              <a:t>providing</a:t>
            </a:r>
            <a:r>
              <a:rPr lang="it-IT" baseline="0" dirty="0" smtClean="0"/>
              <a:t> interstory </a:t>
            </a:r>
            <a:r>
              <a:rPr lang="it-IT" baseline="0" dirty="0" err="1" smtClean="0"/>
              <a:t>drift</a:t>
            </a:r>
            <a:r>
              <a:rPr lang="it-IT" baseline="0" dirty="0" smtClean="0"/>
              <a:t> </a:t>
            </a:r>
            <a:r>
              <a:rPr lang="it-IT" baseline="0" dirty="0" err="1" smtClean="0"/>
              <a:t>as</a:t>
            </a:r>
            <a:r>
              <a:rPr lang="it-IT" baseline="0" dirty="0" smtClean="0"/>
              <a:t> state </a:t>
            </a:r>
            <a:r>
              <a:rPr lang="it-IT" baseline="0" dirty="0" err="1" smtClean="0"/>
              <a:t>variable</a:t>
            </a:r>
            <a:r>
              <a:rPr lang="it-IT" baseline="0" dirty="0" smtClean="0"/>
              <a:t>, </a:t>
            </a:r>
            <a:r>
              <a:rPr lang="it-IT" baseline="0" dirty="0" err="1" smtClean="0"/>
              <a:t>but</a:t>
            </a:r>
            <a:r>
              <a:rPr lang="it-IT" baseline="0" dirty="0" smtClean="0"/>
              <a:t> I </a:t>
            </a:r>
            <a:r>
              <a:rPr lang="it-IT" baseline="0" dirty="0" err="1" smtClean="0"/>
              <a:t>remark</a:t>
            </a:r>
            <a:r>
              <a:rPr lang="it-IT" baseline="0" dirty="0" smtClean="0"/>
              <a:t> </a:t>
            </a:r>
            <a:r>
              <a:rPr lang="it-IT" baseline="0" dirty="0" err="1" smtClean="0"/>
              <a:t>that</a:t>
            </a:r>
            <a:r>
              <a:rPr lang="it-IT" baseline="0" dirty="0" smtClean="0"/>
              <a:t> the general </a:t>
            </a:r>
            <a:r>
              <a:rPr lang="it-IT" baseline="0" dirty="0" err="1" smtClean="0"/>
              <a:t>principles</a:t>
            </a:r>
            <a:r>
              <a:rPr lang="it-IT" baseline="0" dirty="0" smtClean="0"/>
              <a:t> of design can and </a:t>
            </a:r>
            <a:r>
              <a:rPr lang="it-IT" baseline="0" dirty="0" err="1" smtClean="0"/>
              <a:t>should</a:t>
            </a:r>
            <a:r>
              <a:rPr lang="it-IT" baseline="0" dirty="0" smtClean="0"/>
              <a:t> be </a:t>
            </a:r>
            <a:r>
              <a:rPr lang="it-IT" baseline="0" dirty="0" err="1" smtClean="0"/>
              <a:t>applied</a:t>
            </a:r>
            <a:r>
              <a:rPr lang="it-IT" baseline="0" dirty="0" smtClean="0"/>
              <a:t> on </a:t>
            </a:r>
            <a:r>
              <a:rPr lang="it-IT" baseline="0" dirty="0" err="1" smtClean="0"/>
              <a:t>all</a:t>
            </a:r>
            <a:r>
              <a:rPr lang="it-IT" baseline="0" dirty="0" smtClean="0"/>
              <a:t> </a:t>
            </a:r>
            <a:r>
              <a:rPr lang="it-IT" baseline="0" dirty="0" err="1" smtClean="0"/>
              <a:t>types</a:t>
            </a:r>
            <a:r>
              <a:rPr lang="it-IT" baseline="0" dirty="0" smtClean="0"/>
              <a:t> of </a:t>
            </a:r>
            <a:r>
              <a:rPr lang="it-IT" baseline="0" dirty="0" err="1" smtClean="0"/>
              <a:t>monitoring</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80</a:t>
            </a:fld>
            <a:endParaRPr lang="it-IT"/>
          </a:p>
        </p:txBody>
      </p:sp>
    </p:spTree>
    <p:extLst>
      <p:ext uri="{BB962C8B-B14F-4D97-AF65-F5344CB8AC3E}">
        <p14:creationId xmlns:p14="http://schemas.microsoft.com/office/powerpoint/2010/main" val="3998713868"/>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83</a:t>
            </a:fld>
            <a:endParaRPr lang="it-IT"/>
          </a:p>
        </p:txBody>
      </p:sp>
    </p:spTree>
    <p:extLst>
      <p:ext uri="{BB962C8B-B14F-4D97-AF65-F5344CB8AC3E}">
        <p14:creationId xmlns:p14="http://schemas.microsoft.com/office/powerpoint/2010/main" val="246049610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84</a:t>
            </a:fld>
            <a:endParaRPr lang="it-IT"/>
          </a:p>
        </p:txBody>
      </p:sp>
    </p:spTree>
    <p:extLst>
      <p:ext uri="{BB962C8B-B14F-4D97-AF65-F5344CB8AC3E}">
        <p14:creationId xmlns:p14="http://schemas.microsoft.com/office/powerpoint/2010/main" val="943996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The</a:t>
            </a:r>
            <a:r>
              <a:rPr lang="it-IT" baseline="0" dirty="0" smtClean="0"/>
              <a:t> </a:t>
            </a:r>
            <a:r>
              <a:rPr lang="it-IT" baseline="0" dirty="0" err="1" smtClean="0"/>
              <a:t>logical</a:t>
            </a:r>
            <a:r>
              <a:rPr lang="it-IT" baseline="0" dirty="0" smtClean="0"/>
              <a:t> </a:t>
            </a:r>
            <a:r>
              <a:rPr lang="it-IT" baseline="0" dirty="0" err="1" smtClean="0"/>
              <a:t>path</a:t>
            </a:r>
            <a:r>
              <a:rPr lang="it-IT" baseline="0" dirty="0" smtClean="0"/>
              <a:t> </a:t>
            </a:r>
            <a:r>
              <a:rPr lang="it-IT" baseline="0" dirty="0" err="1" smtClean="0"/>
              <a:t>we</a:t>
            </a:r>
            <a:r>
              <a:rPr lang="it-IT" baseline="0" dirty="0" smtClean="0"/>
              <a:t> can use in the design of a </a:t>
            </a:r>
            <a:r>
              <a:rPr lang="it-IT" baseline="0" dirty="0" err="1" smtClean="0"/>
              <a:t>monitoring</a:t>
            </a:r>
            <a:r>
              <a:rPr lang="it-IT" baseline="0" dirty="0" smtClean="0"/>
              <a:t> </a:t>
            </a:r>
            <a:r>
              <a:rPr lang="it-IT" baseline="0" dirty="0" err="1" smtClean="0"/>
              <a:t>system</a:t>
            </a:r>
            <a:r>
              <a:rPr lang="it-IT" baseline="0" dirty="0" smtClean="0"/>
              <a:t> </a:t>
            </a:r>
            <a:r>
              <a:rPr lang="it-IT" baseline="0" dirty="0" err="1" smtClean="0"/>
              <a:t>consists</a:t>
            </a:r>
            <a:r>
              <a:rPr lang="it-IT" baseline="0" dirty="0" smtClean="0"/>
              <a:t> </a:t>
            </a:r>
            <a:r>
              <a:rPr lang="it-IT" baseline="0" dirty="0" err="1" smtClean="0"/>
              <a:t>therefore</a:t>
            </a:r>
            <a:r>
              <a:rPr lang="it-IT" baseline="0" dirty="0" smtClean="0"/>
              <a:t> of the </a:t>
            </a:r>
            <a:r>
              <a:rPr lang="it-IT" baseline="0" dirty="0" err="1" smtClean="0"/>
              <a:t>following</a:t>
            </a:r>
            <a:r>
              <a:rPr lang="it-IT" baseline="0" dirty="0" smtClean="0"/>
              <a:t> </a:t>
            </a:r>
            <a:r>
              <a:rPr lang="it-IT" baseline="0" dirty="0" err="1" smtClean="0"/>
              <a:t>steps</a:t>
            </a:r>
            <a:r>
              <a:rPr lang="it-IT" baseline="0" dirty="0" smtClean="0"/>
              <a:t>: </a:t>
            </a:r>
            <a:r>
              <a:rPr lang="it-IT" baseline="0" dirty="0" err="1" smtClean="0"/>
              <a:t>definition</a:t>
            </a:r>
            <a:r>
              <a:rPr lang="it-IT" baseline="0" dirty="0" smtClean="0"/>
              <a:t> of the </a:t>
            </a:r>
            <a:r>
              <a:rPr lang="it-IT" baseline="0" dirty="0" err="1" smtClean="0"/>
              <a:t>needs</a:t>
            </a:r>
            <a:r>
              <a:rPr lang="it-IT" baseline="0" dirty="0" smtClean="0"/>
              <a:t> of </a:t>
            </a:r>
            <a:r>
              <a:rPr lang="it-IT" baseline="0" dirty="0" err="1" smtClean="0"/>
              <a:t>monitoring</a:t>
            </a:r>
            <a:r>
              <a:rPr lang="it-IT" baseline="0" dirty="0" smtClean="0"/>
              <a:t>, </a:t>
            </a:r>
            <a:r>
              <a:rPr lang="it-IT" baseline="0" dirty="0" err="1" smtClean="0"/>
              <a:t>choice</a:t>
            </a:r>
            <a:r>
              <a:rPr lang="it-IT" baseline="0" dirty="0" smtClean="0"/>
              <a:t> of the state </a:t>
            </a:r>
            <a:r>
              <a:rPr lang="it-IT" baseline="0" dirty="0" err="1" smtClean="0"/>
              <a:t>variable</a:t>
            </a:r>
            <a:r>
              <a:rPr lang="it-IT" baseline="0" dirty="0" smtClean="0"/>
              <a:t>, </a:t>
            </a:r>
            <a:r>
              <a:rPr lang="it-IT" baseline="0" dirty="0" err="1" smtClean="0"/>
              <a:t>definition</a:t>
            </a:r>
            <a:r>
              <a:rPr lang="it-IT" baseline="0" dirty="0" smtClean="0"/>
              <a:t> of the </a:t>
            </a:r>
            <a:r>
              <a:rPr lang="it-IT" baseline="0" dirty="0" err="1" smtClean="0"/>
              <a:t>accuracy</a:t>
            </a:r>
            <a:r>
              <a:rPr lang="it-IT" baseline="0" dirty="0" smtClean="0"/>
              <a:t> </a:t>
            </a:r>
            <a:r>
              <a:rPr lang="it-IT" baseline="0" dirty="0" err="1" smtClean="0"/>
              <a:t>demand</a:t>
            </a:r>
            <a:r>
              <a:rPr lang="it-IT" baseline="0" dirty="0" smtClean="0"/>
              <a:t> and of the </a:t>
            </a:r>
            <a:r>
              <a:rPr lang="it-IT" baseline="0" dirty="0" err="1" smtClean="0"/>
              <a:t>monitoring</a:t>
            </a:r>
            <a:r>
              <a:rPr lang="it-IT" baseline="0" dirty="0" smtClean="0"/>
              <a:t> </a:t>
            </a:r>
            <a:r>
              <a:rPr lang="it-IT" baseline="0" dirty="0" err="1" smtClean="0"/>
              <a:t>strategy</a:t>
            </a:r>
            <a:r>
              <a:rPr lang="it-IT" baseline="0" dirty="0" smtClean="0"/>
              <a:t>, and </a:t>
            </a:r>
            <a:r>
              <a:rPr lang="it-IT" baseline="0" dirty="0" err="1" smtClean="0"/>
              <a:t>calculation</a:t>
            </a:r>
            <a:r>
              <a:rPr lang="it-IT" baseline="0" dirty="0" smtClean="0"/>
              <a:t> of the </a:t>
            </a:r>
            <a:r>
              <a:rPr lang="it-IT" baseline="0" dirty="0" err="1" smtClean="0"/>
              <a:t>expected</a:t>
            </a:r>
            <a:r>
              <a:rPr lang="it-IT" baseline="0" dirty="0" smtClean="0"/>
              <a:t> </a:t>
            </a:r>
            <a:r>
              <a:rPr lang="it-IT" baseline="0" dirty="0" err="1" smtClean="0"/>
              <a:t>accuracy</a:t>
            </a:r>
            <a:r>
              <a:rPr lang="it-IT" baseline="0" dirty="0" smtClean="0"/>
              <a:t> </a:t>
            </a:r>
            <a:r>
              <a:rPr lang="it-IT" baseline="0" dirty="0" err="1" smtClean="0"/>
              <a:t>capacity</a:t>
            </a:r>
            <a:r>
              <a:rPr lang="it-IT" baseline="0" dirty="0" smtClean="0"/>
              <a:t>. At </a:t>
            </a:r>
            <a:r>
              <a:rPr lang="it-IT" baseline="0" dirty="0" err="1" smtClean="0"/>
              <a:t>this</a:t>
            </a:r>
            <a:r>
              <a:rPr lang="it-IT" baseline="0" dirty="0" smtClean="0"/>
              <a:t> </a:t>
            </a:r>
            <a:r>
              <a:rPr lang="it-IT" baseline="0" dirty="0" err="1" smtClean="0"/>
              <a:t>point</a:t>
            </a:r>
            <a:r>
              <a:rPr lang="it-IT" baseline="0" dirty="0" smtClean="0"/>
              <a:t> </a:t>
            </a:r>
            <a:r>
              <a:rPr lang="it-IT" baseline="0" dirty="0" err="1" smtClean="0"/>
              <a:t>if</a:t>
            </a:r>
            <a:r>
              <a:rPr lang="it-IT" baseline="0" dirty="0" smtClean="0"/>
              <a:t> the </a:t>
            </a:r>
            <a:r>
              <a:rPr lang="it-IT" baseline="0" dirty="0" err="1" smtClean="0"/>
              <a:t>accuracy</a:t>
            </a:r>
            <a:r>
              <a:rPr lang="it-IT" baseline="0" dirty="0" smtClean="0"/>
              <a:t> </a:t>
            </a:r>
            <a:r>
              <a:rPr lang="it-IT" baseline="0" dirty="0" err="1" smtClean="0"/>
              <a:t>capacity</a:t>
            </a:r>
            <a:r>
              <a:rPr lang="it-IT" baseline="0" dirty="0" smtClean="0"/>
              <a:t> </a:t>
            </a:r>
            <a:r>
              <a:rPr lang="it-IT" baseline="0" dirty="0" err="1" smtClean="0"/>
              <a:t>is</a:t>
            </a:r>
            <a:r>
              <a:rPr lang="it-IT" baseline="0" dirty="0" smtClean="0"/>
              <a:t> </a:t>
            </a:r>
            <a:r>
              <a:rPr lang="it-IT" baseline="0" dirty="0" err="1" smtClean="0"/>
              <a:t>higher</a:t>
            </a:r>
            <a:r>
              <a:rPr lang="it-IT" baseline="0" dirty="0" smtClean="0"/>
              <a:t> </a:t>
            </a:r>
            <a:r>
              <a:rPr lang="it-IT" baseline="0" dirty="0" err="1" smtClean="0"/>
              <a:t>than</a:t>
            </a:r>
            <a:r>
              <a:rPr lang="it-IT" baseline="0" dirty="0" smtClean="0"/>
              <a:t> </a:t>
            </a:r>
            <a:r>
              <a:rPr lang="it-IT" baseline="0" dirty="0" err="1" smtClean="0"/>
              <a:t>demand</a:t>
            </a:r>
            <a:r>
              <a:rPr lang="it-IT" baseline="0" dirty="0" smtClean="0"/>
              <a:t> </a:t>
            </a:r>
            <a:r>
              <a:rPr lang="it-IT" baseline="0" dirty="0" err="1" smtClean="0"/>
              <a:t>it</a:t>
            </a:r>
            <a:r>
              <a:rPr lang="it-IT" baseline="0" dirty="0" smtClean="0"/>
              <a:t> </a:t>
            </a:r>
            <a:r>
              <a:rPr lang="it-IT" baseline="0" dirty="0" err="1" smtClean="0"/>
              <a:t>is</a:t>
            </a:r>
            <a:r>
              <a:rPr lang="it-IT" baseline="0" dirty="0" smtClean="0"/>
              <a:t> possibile to </a:t>
            </a:r>
            <a:r>
              <a:rPr lang="it-IT" baseline="0" dirty="0" err="1" smtClean="0"/>
              <a:t>define</a:t>
            </a:r>
            <a:r>
              <a:rPr lang="it-IT" baseline="0" dirty="0" smtClean="0"/>
              <a:t> the </a:t>
            </a:r>
            <a:r>
              <a:rPr lang="it-IT" baseline="0" dirty="0" err="1" smtClean="0"/>
              <a:t>final</a:t>
            </a:r>
            <a:r>
              <a:rPr lang="it-IT" baseline="0" dirty="0" smtClean="0"/>
              <a:t> design of the </a:t>
            </a:r>
            <a:r>
              <a:rPr lang="it-IT" baseline="0" dirty="0" err="1" smtClean="0"/>
              <a:t>system</a:t>
            </a:r>
            <a:r>
              <a:rPr lang="it-IT" baseline="0" dirty="0" smtClean="0"/>
              <a:t>, </a:t>
            </a:r>
            <a:r>
              <a:rPr lang="it-IT" baseline="0" dirty="0" err="1" smtClean="0"/>
              <a:t>while</a:t>
            </a:r>
            <a:r>
              <a:rPr lang="it-IT" baseline="0" dirty="0" smtClean="0"/>
              <a:t> </a:t>
            </a:r>
            <a:r>
              <a:rPr lang="it-IT" baseline="0" dirty="0" err="1" smtClean="0"/>
              <a:t>if</a:t>
            </a:r>
            <a:r>
              <a:rPr lang="it-IT" baseline="0" dirty="0" smtClean="0"/>
              <a:t> </a:t>
            </a:r>
            <a:r>
              <a:rPr lang="it-IT" baseline="0" dirty="0" err="1" smtClean="0"/>
              <a:t>it</a:t>
            </a:r>
            <a:r>
              <a:rPr lang="it-IT" baseline="0" dirty="0" smtClean="0"/>
              <a:t> </a:t>
            </a:r>
            <a:r>
              <a:rPr lang="it-IT" baseline="0" dirty="0" err="1" smtClean="0"/>
              <a:t>is</a:t>
            </a:r>
            <a:r>
              <a:rPr lang="it-IT" baseline="0" dirty="0" smtClean="0"/>
              <a:t> </a:t>
            </a:r>
            <a:r>
              <a:rPr lang="it-IT" baseline="0" dirty="0" err="1" smtClean="0"/>
              <a:t>lower</a:t>
            </a:r>
            <a:r>
              <a:rPr lang="it-IT" baseline="0" dirty="0" smtClean="0"/>
              <a:t>, </a:t>
            </a:r>
            <a:r>
              <a:rPr lang="it-IT" baseline="0" dirty="0" err="1" smtClean="0"/>
              <a:t>it</a:t>
            </a:r>
            <a:r>
              <a:rPr lang="it-IT" baseline="0" dirty="0" smtClean="0"/>
              <a:t> </a:t>
            </a:r>
            <a:r>
              <a:rPr lang="it-IT" baseline="0" dirty="0" err="1" smtClean="0"/>
              <a:t>is</a:t>
            </a:r>
            <a:r>
              <a:rPr lang="it-IT" baseline="0" dirty="0" smtClean="0"/>
              <a:t> </a:t>
            </a:r>
            <a:r>
              <a:rPr lang="it-IT" baseline="0" dirty="0" err="1" smtClean="0"/>
              <a:t>necessary</a:t>
            </a:r>
            <a:r>
              <a:rPr lang="it-IT" baseline="0" dirty="0" smtClean="0"/>
              <a:t> to </a:t>
            </a:r>
            <a:r>
              <a:rPr lang="it-IT" baseline="0" dirty="0" err="1" smtClean="0"/>
              <a:t>reconsider</a:t>
            </a:r>
            <a:r>
              <a:rPr lang="it-IT" baseline="0" dirty="0" smtClean="0"/>
              <a:t> the </a:t>
            </a:r>
            <a:r>
              <a:rPr lang="it-IT" baseline="0" dirty="0" err="1" smtClean="0"/>
              <a:t>monitoring</a:t>
            </a:r>
            <a:r>
              <a:rPr lang="it-IT" baseline="0" dirty="0" smtClean="0"/>
              <a:t> </a:t>
            </a:r>
            <a:r>
              <a:rPr lang="it-IT" baseline="0" dirty="0" err="1" smtClean="0"/>
              <a:t>strategy</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9</a:t>
            </a:fld>
            <a:endParaRPr lang="it-IT"/>
          </a:p>
        </p:txBody>
      </p:sp>
    </p:spTree>
    <p:extLst>
      <p:ext uri="{BB962C8B-B14F-4D97-AF65-F5344CB8AC3E}">
        <p14:creationId xmlns:p14="http://schemas.microsoft.com/office/powerpoint/2010/main" val="699006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 the </a:t>
            </a:r>
            <a:r>
              <a:rPr lang="it-IT" dirty="0" err="1" smtClean="0"/>
              <a:t>following</a:t>
            </a:r>
            <a:r>
              <a:rPr lang="it-IT" dirty="0" smtClean="0"/>
              <a:t> I </a:t>
            </a:r>
            <a:r>
              <a:rPr lang="it-IT" dirty="0" err="1" smtClean="0"/>
              <a:t>will</a:t>
            </a:r>
            <a:r>
              <a:rPr lang="it-IT" dirty="0" smtClean="0"/>
              <a:t> </a:t>
            </a:r>
            <a:r>
              <a:rPr lang="it-IT" dirty="0" err="1" smtClean="0"/>
              <a:t>explain</a:t>
            </a:r>
            <a:r>
              <a:rPr lang="it-IT" dirty="0" smtClean="0"/>
              <a:t> the </a:t>
            </a:r>
            <a:r>
              <a:rPr lang="it-IT" dirty="0" err="1" smtClean="0"/>
              <a:t>various</a:t>
            </a:r>
            <a:r>
              <a:rPr lang="it-IT" dirty="0" smtClean="0"/>
              <a:t> </a:t>
            </a:r>
            <a:r>
              <a:rPr lang="it-IT" dirty="0" err="1" smtClean="0"/>
              <a:t>steps</a:t>
            </a:r>
            <a:r>
              <a:rPr lang="it-IT" baseline="0" dirty="0" smtClean="0"/>
              <a:t> of the </a:t>
            </a:r>
            <a:r>
              <a:rPr lang="it-IT" baseline="0" dirty="0" err="1" smtClean="0"/>
              <a:t>process</a:t>
            </a:r>
            <a:r>
              <a:rPr lang="it-IT" baseline="0" dirty="0" smtClean="0"/>
              <a:t> with the help of an </a:t>
            </a:r>
            <a:r>
              <a:rPr lang="it-IT" baseline="0" dirty="0" err="1" smtClean="0"/>
              <a:t>example</a:t>
            </a:r>
            <a:r>
              <a:rPr lang="it-IT" baseline="0" dirty="0" smtClean="0"/>
              <a:t>. </a:t>
            </a:r>
            <a:r>
              <a:rPr lang="it-IT" baseline="0" dirty="0" err="1" smtClean="0"/>
              <a:t>Let</a:t>
            </a:r>
            <a:r>
              <a:rPr lang="it-IT" baseline="0" dirty="0" smtClean="0"/>
              <a:t> assume for </a:t>
            </a:r>
            <a:r>
              <a:rPr lang="it-IT" baseline="0" dirty="0" err="1" smtClean="0"/>
              <a:t>instance</a:t>
            </a:r>
            <a:r>
              <a:rPr lang="it-IT" baseline="0" dirty="0" smtClean="0"/>
              <a:t> </a:t>
            </a:r>
            <a:r>
              <a:rPr lang="it-IT" baseline="0" dirty="0" err="1" smtClean="0"/>
              <a:t>that</a:t>
            </a:r>
            <a:r>
              <a:rPr lang="it-IT" baseline="0" dirty="0" smtClean="0"/>
              <a:t> </a:t>
            </a:r>
            <a:r>
              <a:rPr lang="it-IT" baseline="0" dirty="0" err="1" smtClean="0"/>
              <a:t>we</a:t>
            </a:r>
            <a:r>
              <a:rPr lang="it-IT" baseline="0" dirty="0" smtClean="0"/>
              <a:t> </a:t>
            </a:r>
            <a:r>
              <a:rPr lang="it-IT" baseline="0" dirty="0" err="1" smtClean="0"/>
              <a:t>want</a:t>
            </a:r>
            <a:r>
              <a:rPr lang="it-IT" baseline="0" dirty="0" smtClean="0"/>
              <a:t> to </a:t>
            </a:r>
            <a:r>
              <a:rPr lang="it-IT" baseline="0" dirty="0" err="1" smtClean="0"/>
              <a:t>know</a:t>
            </a:r>
            <a:r>
              <a:rPr lang="it-IT" baseline="0" dirty="0" smtClean="0"/>
              <a:t> the relative </a:t>
            </a:r>
            <a:r>
              <a:rPr lang="it-IT" baseline="0" dirty="0" err="1" smtClean="0"/>
              <a:t>displacement</a:t>
            </a:r>
            <a:r>
              <a:rPr lang="it-IT" baseline="0" dirty="0" smtClean="0"/>
              <a:t> delta </a:t>
            </a:r>
            <a:r>
              <a:rPr lang="it-IT" baseline="0" dirty="0" err="1" smtClean="0"/>
              <a:t>between</a:t>
            </a:r>
            <a:r>
              <a:rPr lang="it-IT" baseline="0" dirty="0" smtClean="0"/>
              <a:t> the </a:t>
            </a:r>
            <a:r>
              <a:rPr lang="it-IT" baseline="0" dirty="0" err="1" smtClean="0"/>
              <a:t>two</a:t>
            </a:r>
            <a:r>
              <a:rPr lang="it-IT" baseline="0" dirty="0" smtClean="0"/>
              <a:t> consecutive </a:t>
            </a:r>
            <a:r>
              <a:rPr lang="it-IT" baseline="0" dirty="0" err="1" smtClean="0"/>
              <a:t>floors</a:t>
            </a:r>
            <a:r>
              <a:rPr lang="it-IT" baseline="0" dirty="0" smtClean="0"/>
              <a:t> of </a:t>
            </a:r>
            <a:r>
              <a:rPr lang="it-IT" b="1" baseline="0" dirty="0" smtClean="0"/>
              <a:t>THIS FRAME</a:t>
            </a:r>
            <a:r>
              <a:rPr lang="it-IT" baseline="0" dirty="0" smtClean="0"/>
              <a:t>. </a:t>
            </a:r>
            <a:endParaRPr lang="it-IT" dirty="0"/>
          </a:p>
        </p:txBody>
      </p:sp>
      <p:sp>
        <p:nvSpPr>
          <p:cNvPr id="4" name="Segnaposto numero diapositiva 3"/>
          <p:cNvSpPr>
            <a:spLocks noGrp="1"/>
          </p:cNvSpPr>
          <p:nvPr>
            <p:ph type="sldNum" sz="quarter" idx="10"/>
          </p:nvPr>
        </p:nvSpPr>
        <p:spPr/>
        <p:txBody>
          <a:bodyPr/>
          <a:lstStyle/>
          <a:p>
            <a:fld id="{B70E04EC-9722-4388-9715-74B711376DC3}" type="slidenum">
              <a:rPr lang="it-IT" smtClean="0"/>
              <a:t>10</a:t>
            </a:fld>
            <a:endParaRPr lang="it-IT"/>
          </a:p>
        </p:txBody>
      </p:sp>
    </p:spTree>
    <p:extLst>
      <p:ext uri="{BB962C8B-B14F-4D97-AF65-F5344CB8AC3E}">
        <p14:creationId xmlns:p14="http://schemas.microsoft.com/office/powerpoint/2010/main" val="15159124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smtClean="0"/>
              <a:t>Fare clic per modificare lo stile del sottotitolo dello schema</a:t>
            </a:r>
            <a:endParaRPr lang="en-US" dirty="0"/>
          </a:p>
        </p:txBody>
      </p:sp>
      <p:cxnSp>
        <p:nvCxnSpPr>
          <p:cNvPr id="8" name="Straight Connector 7"/>
          <p:cNvCxnSpPr/>
          <p:nvPr/>
        </p:nvCxnSpPr>
        <p:spPr>
          <a:xfrm flipV="1">
            <a:off x="6290132" y="4960138"/>
            <a:ext cx="0" cy="1463039"/>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7" name="Segnaposto data 6"/>
          <p:cNvSpPr>
            <a:spLocks noGrp="1"/>
          </p:cNvSpPr>
          <p:nvPr>
            <p:ph type="dt" sz="half" idx="10"/>
          </p:nvPr>
        </p:nvSpPr>
        <p:spPr>
          <a:xfrm>
            <a:off x="768097" y="6470704"/>
            <a:ext cx="1615607" cy="274320"/>
          </a:xfrm>
          <a:prstGeom prst="rect">
            <a:avLst/>
          </a:prstGeom>
        </p:spPr>
        <p:txBody>
          <a:bodyPr/>
          <a:lstStyle/>
          <a:p>
            <a:fld id="{5C9BB62F-EEFC-412F-B830-D1C20F228C36}" type="datetimeFigureOut">
              <a:rPr lang="it-IT" smtClean="0"/>
              <a:t>21/04/2015</a:t>
            </a:fld>
            <a:endParaRPr lang="it-IT"/>
          </a:p>
        </p:txBody>
      </p:sp>
      <p:pic>
        <p:nvPicPr>
          <p:cNvPr id="4" name="Immagin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62" y="0"/>
            <a:ext cx="9139238" cy="4478867"/>
          </a:xfrm>
          <a:prstGeom prst="rect">
            <a:avLst/>
          </a:prstGeom>
        </p:spPr>
      </p:pic>
    </p:spTree>
    <p:extLst>
      <p:ext uri="{BB962C8B-B14F-4D97-AF65-F5344CB8AC3E}">
        <p14:creationId xmlns:p14="http://schemas.microsoft.com/office/powerpoint/2010/main" val="285933833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a:xfrm>
            <a:off x="768097" y="6470704"/>
            <a:ext cx="1615607" cy="274320"/>
          </a:xfrm>
          <a:prstGeom prst="rect">
            <a:avLst/>
          </a:prstGeom>
        </p:spPr>
        <p:txBody>
          <a:bodyPr/>
          <a:lstStyle/>
          <a:p>
            <a:fld id="{5C9BB62F-EEFC-412F-B830-D1C20F228C36}" type="datetimeFigureOut">
              <a:rPr lang="it-IT" smtClean="0"/>
              <a:t>21/04/2015</a:t>
            </a:fld>
            <a:endParaRPr lang="it-IT"/>
          </a:p>
        </p:txBody>
      </p:sp>
      <p:sp>
        <p:nvSpPr>
          <p:cNvPr id="5" name="Footer Placeholder 4"/>
          <p:cNvSpPr>
            <a:spLocks noGrp="1"/>
          </p:cNvSpPr>
          <p:nvPr>
            <p:ph type="ftr" sz="quarter" idx="11"/>
          </p:nvPr>
        </p:nvSpPr>
        <p:spPr>
          <a:xfrm>
            <a:off x="3632058" y="6469025"/>
            <a:ext cx="4426094" cy="274320"/>
          </a:xfrm>
          <a:prstGeom prst="rect">
            <a:avLst/>
          </a:prstGeom>
        </p:spPr>
        <p:txBody>
          <a:bodyPr/>
          <a:lstStyle/>
          <a:p>
            <a:endParaRPr lang="it-IT" dirty="0"/>
          </a:p>
        </p:txBody>
      </p:sp>
      <p:sp>
        <p:nvSpPr>
          <p:cNvPr id="6" name="Slide Number Placeholder 5"/>
          <p:cNvSpPr>
            <a:spLocks noGrp="1"/>
          </p:cNvSpPr>
          <p:nvPr>
            <p:ph type="sldNum" sz="quarter" idx="12"/>
          </p:nvPr>
        </p:nvSpPr>
        <p:spPr>
          <a:xfrm>
            <a:off x="8058152" y="5981698"/>
            <a:ext cx="730250" cy="274320"/>
          </a:xfrm>
          <a:prstGeom prst="rect">
            <a:avLst/>
          </a:prstGeom>
        </p:spPr>
        <p:txBody>
          <a:bodyPr/>
          <a:lstStyle/>
          <a:p>
            <a:fld id="{6605A7F8-0FCD-4104-817F-65A93D314476}" type="slidenum">
              <a:rPr lang="it-IT" smtClean="0"/>
              <a:t>‹N›</a:t>
            </a:fld>
            <a:endParaRPr lang="it-IT"/>
          </a:p>
        </p:txBody>
      </p:sp>
    </p:spTree>
    <p:extLst>
      <p:ext uri="{BB962C8B-B14F-4D97-AF65-F5344CB8AC3E}">
        <p14:creationId xmlns:p14="http://schemas.microsoft.com/office/powerpoint/2010/main" val="383298811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a:xfrm>
            <a:off x="768097" y="6470704"/>
            <a:ext cx="1615607" cy="274320"/>
          </a:xfrm>
          <a:prstGeom prst="rect">
            <a:avLst/>
          </a:prstGeom>
        </p:spPr>
        <p:txBody>
          <a:bodyPr/>
          <a:lstStyle/>
          <a:p>
            <a:fld id="{5C9BB62F-EEFC-412F-B830-D1C20F228C36}" type="datetimeFigureOut">
              <a:rPr lang="it-IT" smtClean="0"/>
              <a:t>21/04/2015</a:t>
            </a:fld>
            <a:endParaRPr lang="it-IT"/>
          </a:p>
        </p:txBody>
      </p:sp>
      <p:sp>
        <p:nvSpPr>
          <p:cNvPr id="5" name="Footer Placeholder 4"/>
          <p:cNvSpPr>
            <a:spLocks noGrp="1"/>
          </p:cNvSpPr>
          <p:nvPr>
            <p:ph type="ftr" sz="quarter" idx="11"/>
          </p:nvPr>
        </p:nvSpPr>
        <p:spPr>
          <a:xfrm>
            <a:off x="3632058" y="6469025"/>
            <a:ext cx="4426094" cy="274320"/>
          </a:xfrm>
          <a:prstGeom prst="rect">
            <a:avLst/>
          </a:prstGeom>
        </p:spPr>
        <p:txBody>
          <a:bodyPr/>
          <a:lstStyle/>
          <a:p>
            <a:endParaRPr lang="it-IT"/>
          </a:p>
        </p:txBody>
      </p:sp>
      <p:sp>
        <p:nvSpPr>
          <p:cNvPr id="6" name="Slide Number Placeholder 5"/>
          <p:cNvSpPr>
            <a:spLocks noGrp="1"/>
          </p:cNvSpPr>
          <p:nvPr>
            <p:ph type="sldNum" sz="quarter" idx="12"/>
          </p:nvPr>
        </p:nvSpPr>
        <p:spPr>
          <a:xfrm>
            <a:off x="8058152" y="5981698"/>
            <a:ext cx="730250" cy="274320"/>
          </a:xfrm>
          <a:prstGeom prst="rect">
            <a:avLst/>
          </a:prstGeom>
        </p:spPr>
        <p:txBody>
          <a:bodyPr/>
          <a:lstStyle/>
          <a:p>
            <a:fld id="{6605A7F8-0FCD-4104-817F-65A93D314476}" type="slidenum">
              <a:rPr lang="it-IT" smtClean="0"/>
              <a:t>‹N›</a:t>
            </a:fld>
            <a:endParaRPr lang="it-IT"/>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882295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a:xfrm>
            <a:off x="768097" y="6470704"/>
            <a:ext cx="1615607" cy="274320"/>
          </a:xfrm>
          <a:prstGeom prst="rect">
            <a:avLst/>
          </a:prstGeom>
        </p:spPr>
        <p:txBody>
          <a:bodyPr/>
          <a:lstStyle/>
          <a:p>
            <a:fld id="{5C9BB62F-EEFC-412F-B830-D1C20F228C36}" type="datetimeFigureOut">
              <a:rPr lang="it-IT" smtClean="0"/>
              <a:t>21/04/2015</a:t>
            </a:fld>
            <a:endParaRPr lang="it-IT"/>
          </a:p>
        </p:txBody>
      </p:sp>
    </p:spTree>
    <p:extLst>
      <p:ext uri="{BB962C8B-B14F-4D97-AF65-F5344CB8AC3E}">
        <p14:creationId xmlns:p14="http://schemas.microsoft.com/office/powerpoint/2010/main" val="421598631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a:xfrm>
            <a:off x="768097" y="6470704"/>
            <a:ext cx="1615607" cy="274320"/>
          </a:xfrm>
          <a:prstGeom prst="rect">
            <a:avLst/>
          </a:prstGeom>
        </p:spPr>
        <p:txBody>
          <a:bodyPr/>
          <a:lstStyle/>
          <a:p>
            <a:fld id="{5C9BB62F-EEFC-412F-B830-D1C20F228C36}" type="datetimeFigureOut">
              <a:rPr lang="it-IT" smtClean="0"/>
              <a:t>21/04/2015</a:t>
            </a:fld>
            <a:endParaRPr lang="it-IT"/>
          </a:p>
        </p:txBody>
      </p:sp>
      <p:sp>
        <p:nvSpPr>
          <p:cNvPr id="5" name="Footer Placeholder 4"/>
          <p:cNvSpPr>
            <a:spLocks noGrp="1"/>
          </p:cNvSpPr>
          <p:nvPr>
            <p:ph type="ftr" sz="quarter" idx="11"/>
          </p:nvPr>
        </p:nvSpPr>
        <p:spPr>
          <a:xfrm>
            <a:off x="3632058" y="6469025"/>
            <a:ext cx="4426094" cy="274320"/>
          </a:xfrm>
          <a:prstGeom prst="rect">
            <a:avLst/>
          </a:prstGeom>
        </p:spPr>
        <p:txBody>
          <a:bodyPr/>
          <a:lstStyle/>
          <a:p>
            <a:endParaRPr lang="it-IT"/>
          </a:p>
        </p:txBody>
      </p:sp>
      <p:sp>
        <p:nvSpPr>
          <p:cNvPr id="6" name="Slide Number Placeholder 5"/>
          <p:cNvSpPr>
            <a:spLocks noGrp="1"/>
          </p:cNvSpPr>
          <p:nvPr>
            <p:ph type="sldNum" sz="quarter" idx="12"/>
          </p:nvPr>
        </p:nvSpPr>
        <p:spPr>
          <a:xfrm>
            <a:off x="8058152" y="5981698"/>
            <a:ext cx="730250" cy="274320"/>
          </a:xfrm>
          <a:prstGeom prst="rect">
            <a:avLst/>
          </a:prstGeom>
        </p:spPr>
        <p:txBody>
          <a:bodyPr/>
          <a:lstStyle/>
          <a:p>
            <a:fld id="{6605A7F8-0FCD-4104-817F-65A93D314476}" type="slidenum">
              <a:rPr lang="it-IT" smtClean="0"/>
              <a:t>‹N›</a:t>
            </a:fld>
            <a:endParaRPr lang="it-IT"/>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85826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8810" y="237975"/>
            <a:ext cx="7290054" cy="815321"/>
          </a:xfrm>
        </p:spPr>
        <p:txBody>
          <a:bodyPr/>
          <a:lstStyle/>
          <a:p>
            <a:r>
              <a:rPr lang="it-IT" dirty="0" smtClean="0"/>
              <a:t>Fare clic per modificare lo titolo</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a:xfrm>
            <a:off x="768097" y="6470704"/>
            <a:ext cx="1615607" cy="274320"/>
          </a:xfrm>
          <a:prstGeom prst="rect">
            <a:avLst/>
          </a:prstGeom>
        </p:spPr>
        <p:txBody>
          <a:bodyPr/>
          <a:lstStyle/>
          <a:p>
            <a:fld id="{5C9BB62F-EEFC-412F-B830-D1C20F228C36}" type="datetimeFigureOut">
              <a:rPr lang="it-IT" smtClean="0"/>
              <a:t>21/04/2015</a:t>
            </a:fld>
            <a:endParaRPr lang="it-IT"/>
          </a:p>
        </p:txBody>
      </p:sp>
      <p:sp>
        <p:nvSpPr>
          <p:cNvPr id="6" name="Footer Placeholder 5"/>
          <p:cNvSpPr>
            <a:spLocks noGrp="1"/>
          </p:cNvSpPr>
          <p:nvPr>
            <p:ph type="ftr" sz="quarter" idx="11"/>
          </p:nvPr>
        </p:nvSpPr>
        <p:spPr>
          <a:xfrm>
            <a:off x="3632058" y="6469025"/>
            <a:ext cx="4426094" cy="274320"/>
          </a:xfrm>
          <a:prstGeom prst="rect">
            <a:avLst/>
          </a:prstGeom>
        </p:spPr>
        <p:txBody>
          <a:bodyPr/>
          <a:lstStyle/>
          <a:p>
            <a:endParaRPr lang="it-IT" dirty="0"/>
          </a:p>
        </p:txBody>
      </p:sp>
      <p:sp>
        <p:nvSpPr>
          <p:cNvPr id="7" name="Slide Number Placeholder 6"/>
          <p:cNvSpPr>
            <a:spLocks noGrp="1"/>
          </p:cNvSpPr>
          <p:nvPr>
            <p:ph type="sldNum" sz="quarter" idx="12"/>
          </p:nvPr>
        </p:nvSpPr>
        <p:spPr>
          <a:xfrm>
            <a:off x="8058152" y="5981698"/>
            <a:ext cx="730250" cy="274320"/>
          </a:xfrm>
          <a:prstGeom prst="rect">
            <a:avLst/>
          </a:prstGeom>
        </p:spPr>
        <p:txBody>
          <a:bodyPr/>
          <a:lstStyle/>
          <a:p>
            <a:fld id="{6605A7F8-0FCD-4104-817F-65A93D314476}" type="slidenum">
              <a:rPr lang="it-IT" smtClean="0"/>
              <a:t>‹N›</a:t>
            </a:fld>
            <a:endParaRPr lang="it-IT"/>
          </a:p>
        </p:txBody>
      </p:sp>
    </p:spTree>
    <p:extLst>
      <p:ext uri="{BB962C8B-B14F-4D97-AF65-F5344CB8AC3E}">
        <p14:creationId xmlns:p14="http://schemas.microsoft.com/office/powerpoint/2010/main" val="39498757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a:xfrm>
            <a:off x="293533" y="324090"/>
            <a:ext cx="7290054" cy="694481"/>
          </a:xfrm>
        </p:spPr>
        <p:txBody>
          <a:bodyPr/>
          <a:lstStyle/>
          <a:p>
            <a:r>
              <a:rPr lang="it-IT" dirty="0" smtClean="0"/>
              <a:t>Fare clic per modificare lo stile del </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768096" y="2967788"/>
            <a:ext cx="3566160" cy="334157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it-IT" smtClean="0"/>
              <a:t>Fare clic per modificare stili del testo dello schema</a:t>
            </a:r>
          </a:p>
        </p:txBody>
      </p:sp>
      <p:sp>
        <p:nvSpPr>
          <p:cNvPr id="6" name="Content Placeholder 5"/>
          <p:cNvSpPr>
            <a:spLocks noGrp="1"/>
          </p:cNvSpPr>
          <p:nvPr>
            <p:ph sz="quarter" idx="4"/>
          </p:nvPr>
        </p:nvSpPr>
        <p:spPr>
          <a:xfrm>
            <a:off x="4491990" y="2967788"/>
            <a:ext cx="3566160" cy="334157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a:xfrm>
            <a:off x="768097" y="6470704"/>
            <a:ext cx="1615607" cy="274320"/>
          </a:xfrm>
          <a:prstGeom prst="rect">
            <a:avLst/>
          </a:prstGeom>
        </p:spPr>
        <p:txBody>
          <a:bodyPr/>
          <a:lstStyle/>
          <a:p>
            <a:fld id="{5C9BB62F-EEFC-412F-B830-D1C20F228C36}" type="datetimeFigureOut">
              <a:rPr lang="it-IT" smtClean="0"/>
              <a:t>21/04/2015</a:t>
            </a:fld>
            <a:endParaRPr lang="it-IT"/>
          </a:p>
        </p:txBody>
      </p:sp>
      <p:sp>
        <p:nvSpPr>
          <p:cNvPr id="8" name="Footer Placeholder 7"/>
          <p:cNvSpPr>
            <a:spLocks noGrp="1"/>
          </p:cNvSpPr>
          <p:nvPr>
            <p:ph type="ftr" sz="quarter" idx="11"/>
          </p:nvPr>
        </p:nvSpPr>
        <p:spPr>
          <a:xfrm>
            <a:off x="3632058" y="6469025"/>
            <a:ext cx="4426094" cy="274320"/>
          </a:xfrm>
          <a:prstGeom prst="rect">
            <a:avLst/>
          </a:prstGeom>
        </p:spPr>
        <p:txBody>
          <a:bodyPr/>
          <a:lstStyle/>
          <a:p>
            <a:endParaRPr lang="it-IT" dirty="0"/>
          </a:p>
        </p:txBody>
      </p:sp>
      <p:sp>
        <p:nvSpPr>
          <p:cNvPr id="9" name="Slide Number Placeholder 8"/>
          <p:cNvSpPr>
            <a:spLocks noGrp="1"/>
          </p:cNvSpPr>
          <p:nvPr>
            <p:ph type="sldNum" sz="quarter" idx="12"/>
          </p:nvPr>
        </p:nvSpPr>
        <p:spPr>
          <a:xfrm>
            <a:off x="8058152" y="5981698"/>
            <a:ext cx="730250" cy="274320"/>
          </a:xfrm>
          <a:prstGeom prst="rect">
            <a:avLst/>
          </a:prstGeom>
        </p:spPr>
        <p:txBody>
          <a:bodyPr/>
          <a:lstStyle/>
          <a:p>
            <a:fld id="{6605A7F8-0FCD-4104-817F-65A93D314476}" type="slidenum">
              <a:rPr lang="it-IT" smtClean="0"/>
              <a:t>‹N›</a:t>
            </a:fld>
            <a:endParaRPr lang="it-IT"/>
          </a:p>
        </p:txBody>
      </p:sp>
    </p:spTree>
    <p:extLst>
      <p:ext uri="{BB962C8B-B14F-4D97-AF65-F5344CB8AC3E}">
        <p14:creationId xmlns:p14="http://schemas.microsoft.com/office/powerpoint/2010/main" val="230875581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a:xfrm>
            <a:off x="768097" y="6470704"/>
            <a:ext cx="1615607" cy="274320"/>
          </a:xfrm>
          <a:prstGeom prst="rect">
            <a:avLst/>
          </a:prstGeom>
        </p:spPr>
        <p:txBody>
          <a:bodyPr/>
          <a:lstStyle/>
          <a:p>
            <a:fld id="{5C9BB62F-EEFC-412F-B830-D1C20F228C36}" type="datetimeFigureOut">
              <a:rPr lang="it-IT" smtClean="0"/>
              <a:t>21/04/2015</a:t>
            </a:fld>
            <a:endParaRPr lang="it-IT"/>
          </a:p>
        </p:txBody>
      </p:sp>
      <p:sp>
        <p:nvSpPr>
          <p:cNvPr id="4" name="Footer Placeholder 3"/>
          <p:cNvSpPr>
            <a:spLocks noGrp="1"/>
          </p:cNvSpPr>
          <p:nvPr>
            <p:ph type="ftr" sz="quarter" idx="11"/>
          </p:nvPr>
        </p:nvSpPr>
        <p:spPr>
          <a:xfrm>
            <a:off x="3632058" y="6469025"/>
            <a:ext cx="4426094" cy="274320"/>
          </a:xfrm>
          <a:prstGeom prst="rect">
            <a:avLst/>
          </a:prstGeom>
          <a:effectLst>
            <a:outerShdw blurRad="50800" dist="50800" dir="5400000" algn="ctr" rotWithShape="0">
              <a:schemeClr val="bg1">
                <a:lumMod val="65000"/>
              </a:schemeClr>
            </a:outerShdw>
          </a:effectLst>
        </p:spPr>
        <p:txBody>
          <a:bodyPr/>
          <a:lstStyle/>
          <a:p>
            <a:endParaRPr lang="it-IT" dirty="0"/>
          </a:p>
        </p:txBody>
      </p:sp>
      <p:sp>
        <p:nvSpPr>
          <p:cNvPr id="5" name="Slide Number Placeholder 4"/>
          <p:cNvSpPr>
            <a:spLocks noGrp="1"/>
          </p:cNvSpPr>
          <p:nvPr>
            <p:ph type="sldNum" sz="quarter" idx="12"/>
          </p:nvPr>
        </p:nvSpPr>
        <p:spPr>
          <a:xfrm>
            <a:off x="8058152" y="5981698"/>
            <a:ext cx="730250" cy="274320"/>
          </a:xfrm>
          <a:prstGeom prst="rect">
            <a:avLst/>
          </a:prstGeom>
        </p:spPr>
        <p:txBody>
          <a:bodyPr/>
          <a:lstStyle/>
          <a:p>
            <a:fld id="{6605A7F8-0FCD-4104-817F-65A93D314476}" type="slidenum">
              <a:rPr lang="it-IT" smtClean="0"/>
              <a:t>‹N›</a:t>
            </a:fld>
            <a:endParaRPr lang="it-IT"/>
          </a:p>
        </p:txBody>
      </p:sp>
    </p:spTree>
    <p:extLst>
      <p:ext uri="{BB962C8B-B14F-4D97-AF65-F5344CB8AC3E}">
        <p14:creationId xmlns:p14="http://schemas.microsoft.com/office/powerpoint/2010/main" val="10342465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68097" y="6470704"/>
            <a:ext cx="1615607" cy="274320"/>
          </a:xfrm>
          <a:prstGeom prst="rect">
            <a:avLst/>
          </a:prstGeom>
        </p:spPr>
        <p:txBody>
          <a:bodyPr/>
          <a:lstStyle/>
          <a:p>
            <a:fld id="{5C9BB62F-EEFC-412F-B830-D1C20F228C36}" type="datetimeFigureOut">
              <a:rPr lang="it-IT" smtClean="0"/>
              <a:t>21/04/2015</a:t>
            </a:fld>
            <a:endParaRPr lang="it-IT"/>
          </a:p>
        </p:txBody>
      </p:sp>
      <p:sp>
        <p:nvSpPr>
          <p:cNvPr id="3" name="Footer Placeholder 2"/>
          <p:cNvSpPr>
            <a:spLocks noGrp="1"/>
          </p:cNvSpPr>
          <p:nvPr>
            <p:ph type="ftr" sz="quarter" idx="11"/>
          </p:nvPr>
        </p:nvSpPr>
        <p:spPr>
          <a:xfrm>
            <a:off x="3632058" y="6469025"/>
            <a:ext cx="4426094" cy="274320"/>
          </a:xfrm>
          <a:prstGeom prst="rect">
            <a:avLst/>
          </a:prstGeom>
        </p:spPr>
        <p:txBody>
          <a:bodyPr/>
          <a:lstStyle/>
          <a:p>
            <a:endParaRPr lang="it-IT" dirty="0"/>
          </a:p>
        </p:txBody>
      </p:sp>
      <p:sp>
        <p:nvSpPr>
          <p:cNvPr id="4" name="Slide Number Placeholder 3"/>
          <p:cNvSpPr>
            <a:spLocks noGrp="1"/>
          </p:cNvSpPr>
          <p:nvPr>
            <p:ph type="sldNum" sz="quarter" idx="12"/>
          </p:nvPr>
        </p:nvSpPr>
        <p:spPr>
          <a:xfrm>
            <a:off x="8058152" y="5981698"/>
            <a:ext cx="730250" cy="274320"/>
          </a:xfrm>
          <a:prstGeom prst="rect">
            <a:avLst/>
          </a:prstGeom>
        </p:spPr>
        <p:txBody>
          <a:bodyPr/>
          <a:lstStyle/>
          <a:p>
            <a:fld id="{6605A7F8-0FCD-4104-817F-65A93D314476}" type="slidenum">
              <a:rPr lang="it-IT" smtClean="0"/>
              <a:t>‹N›</a:t>
            </a:fld>
            <a:endParaRPr lang="it-IT"/>
          </a:p>
        </p:txBody>
      </p:sp>
    </p:spTree>
    <p:extLst>
      <p:ext uri="{BB962C8B-B14F-4D97-AF65-F5344CB8AC3E}">
        <p14:creationId xmlns:p14="http://schemas.microsoft.com/office/powerpoint/2010/main" val="34247173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it-IT" smtClean="0"/>
              <a:t>Fare clic per modificare lo stile del titolo</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Date Placeholder 4"/>
          <p:cNvSpPr>
            <a:spLocks noGrp="1"/>
          </p:cNvSpPr>
          <p:nvPr>
            <p:ph type="dt" sz="half" idx="10"/>
          </p:nvPr>
        </p:nvSpPr>
        <p:spPr>
          <a:xfrm>
            <a:off x="768097" y="6470704"/>
            <a:ext cx="1615607" cy="274320"/>
          </a:xfrm>
          <a:prstGeom prst="rect">
            <a:avLst/>
          </a:prstGeom>
        </p:spPr>
        <p:txBody>
          <a:bodyPr/>
          <a:lstStyle/>
          <a:p>
            <a:fld id="{5C9BB62F-EEFC-412F-B830-D1C20F228C36}" type="datetimeFigureOut">
              <a:rPr lang="it-IT" smtClean="0"/>
              <a:t>21/04/2015</a:t>
            </a:fld>
            <a:endParaRPr lang="it-IT"/>
          </a:p>
        </p:txBody>
      </p:sp>
      <p:sp>
        <p:nvSpPr>
          <p:cNvPr id="6" name="Footer Placeholder 5"/>
          <p:cNvSpPr>
            <a:spLocks noGrp="1"/>
          </p:cNvSpPr>
          <p:nvPr>
            <p:ph type="ftr" sz="quarter" idx="11"/>
          </p:nvPr>
        </p:nvSpPr>
        <p:spPr>
          <a:xfrm>
            <a:off x="3632058" y="6469025"/>
            <a:ext cx="4426094" cy="274320"/>
          </a:xfrm>
          <a:prstGeom prst="rect">
            <a:avLst/>
          </a:prstGeom>
        </p:spPr>
        <p:txBody>
          <a:bodyPr/>
          <a:lstStyle/>
          <a:p>
            <a:endParaRPr lang="it-IT" dirty="0"/>
          </a:p>
        </p:txBody>
      </p:sp>
      <p:sp>
        <p:nvSpPr>
          <p:cNvPr id="7" name="Slide Number Placeholder 6"/>
          <p:cNvSpPr>
            <a:spLocks noGrp="1"/>
          </p:cNvSpPr>
          <p:nvPr>
            <p:ph type="sldNum" sz="quarter" idx="12"/>
          </p:nvPr>
        </p:nvSpPr>
        <p:spPr>
          <a:xfrm>
            <a:off x="8058152" y="5981698"/>
            <a:ext cx="730250" cy="274320"/>
          </a:xfrm>
          <a:prstGeom prst="rect">
            <a:avLst/>
          </a:prstGeom>
        </p:spPr>
        <p:txBody>
          <a:bodyPr/>
          <a:lstStyle/>
          <a:p>
            <a:fld id="{6605A7F8-0FCD-4104-817F-65A93D314476}" type="slidenum">
              <a:rPr lang="it-IT" smtClean="0"/>
              <a:t>‹N›</a:t>
            </a:fld>
            <a:endParaRPr lang="it-IT"/>
          </a:p>
        </p:txBody>
      </p:sp>
    </p:spTree>
    <p:extLst>
      <p:ext uri="{BB962C8B-B14F-4D97-AF65-F5344CB8AC3E}">
        <p14:creationId xmlns:p14="http://schemas.microsoft.com/office/powerpoint/2010/main" val="254783384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smtClean="0"/>
              <a:t>Fare clic sull'icona per inserire un'immagine</a:t>
            </a:r>
            <a:endParaRPr lang="en-US"/>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stili del testo dello schema</a:t>
            </a:r>
          </a:p>
        </p:txBody>
      </p:sp>
      <p:sp>
        <p:nvSpPr>
          <p:cNvPr id="5" name="Date Placeholder 4"/>
          <p:cNvSpPr>
            <a:spLocks noGrp="1"/>
          </p:cNvSpPr>
          <p:nvPr>
            <p:ph type="dt" sz="half" idx="10"/>
          </p:nvPr>
        </p:nvSpPr>
        <p:spPr>
          <a:xfrm>
            <a:off x="768097" y="6470704"/>
            <a:ext cx="1615607" cy="274320"/>
          </a:xfrm>
          <a:prstGeom prst="rect">
            <a:avLst/>
          </a:prstGeom>
        </p:spPr>
        <p:txBody>
          <a:bodyPr/>
          <a:lstStyle/>
          <a:p>
            <a:fld id="{5C9BB62F-EEFC-412F-B830-D1C20F228C36}" type="datetimeFigureOut">
              <a:rPr lang="it-IT" smtClean="0"/>
              <a:t>21/04/2015</a:t>
            </a:fld>
            <a:endParaRPr lang="it-IT"/>
          </a:p>
        </p:txBody>
      </p:sp>
      <p:sp>
        <p:nvSpPr>
          <p:cNvPr id="6" name="Footer Placeholder 5"/>
          <p:cNvSpPr>
            <a:spLocks noGrp="1"/>
          </p:cNvSpPr>
          <p:nvPr>
            <p:ph type="ftr" sz="quarter" idx="11"/>
          </p:nvPr>
        </p:nvSpPr>
        <p:spPr>
          <a:xfrm>
            <a:off x="3632058" y="6469025"/>
            <a:ext cx="4426094" cy="274320"/>
          </a:xfrm>
          <a:prstGeom prst="rect">
            <a:avLst/>
          </a:prstGeom>
        </p:spPr>
        <p:txBody>
          <a:bodyPr/>
          <a:lstStyle/>
          <a:p>
            <a:endParaRPr lang="it-IT"/>
          </a:p>
        </p:txBody>
      </p:sp>
      <p:sp>
        <p:nvSpPr>
          <p:cNvPr id="7" name="Slide Number Placeholder 6"/>
          <p:cNvSpPr>
            <a:spLocks noGrp="1"/>
          </p:cNvSpPr>
          <p:nvPr>
            <p:ph type="sldNum" sz="quarter" idx="12"/>
          </p:nvPr>
        </p:nvSpPr>
        <p:spPr>
          <a:xfrm>
            <a:off x="8058152" y="5981698"/>
            <a:ext cx="730250" cy="274320"/>
          </a:xfrm>
          <a:prstGeom prst="rect">
            <a:avLst/>
          </a:prstGeom>
        </p:spPr>
        <p:txBody>
          <a:bodyPr/>
          <a:lstStyle/>
          <a:p>
            <a:fld id="{6605A7F8-0FCD-4104-817F-65A93D314476}" type="slidenum">
              <a:rPr lang="it-IT" smtClean="0"/>
              <a:t>‹N›</a:t>
            </a:fld>
            <a:endParaRPr lang="it-IT"/>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305872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5663" y="254643"/>
            <a:ext cx="7606696" cy="739941"/>
          </a:xfrm>
          <a:prstGeom prst="rect">
            <a:avLst/>
          </a:prstGeom>
          <a:effectLst>
            <a:outerShdw blurRad="50800" dist="38100" dir="8100000" algn="tr" rotWithShape="0">
              <a:schemeClr val="bg1">
                <a:lumMod val="50000"/>
                <a:alpha val="40000"/>
              </a:schemeClr>
            </a:outerShdw>
          </a:effectLst>
        </p:spPr>
        <p:txBody>
          <a:bodyPr vert="horz" lIns="91440" tIns="45720" rIns="91440" bIns="45720" rtlCol="0" anchor="ctr">
            <a:normAutofit/>
          </a:bodyPr>
          <a:lstStyle/>
          <a:p>
            <a:r>
              <a:rPr lang="it-IT" dirty="0" smtClean="0"/>
              <a:t>Fare clic per modificare lo stile del</a:t>
            </a:r>
            <a:endParaRPr lang="en-US" dirty="0"/>
          </a:p>
        </p:txBody>
      </p:sp>
      <p:sp>
        <p:nvSpPr>
          <p:cNvPr id="3" name="Text Placeholder 2"/>
          <p:cNvSpPr>
            <a:spLocks noGrp="1"/>
          </p:cNvSpPr>
          <p:nvPr>
            <p:ph type="body" idx="1"/>
          </p:nvPr>
        </p:nvSpPr>
        <p:spPr>
          <a:xfrm>
            <a:off x="768097" y="1720544"/>
            <a:ext cx="7290055" cy="4023360"/>
          </a:xfrm>
          <a:prstGeom prst="rect">
            <a:avLst/>
          </a:prstGeom>
        </p:spPr>
        <p:txBody>
          <a:bodyPr vert="horz" lIns="45720" tIns="45720" rIns="4572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cxnSp>
        <p:nvCxnSpPr>
          <p:cNvPr id="7" name="Straight Connector 6"/>
          <p:cNvCxnSpPr/>
          <p:nvPr/>
        </p:nvCxnSpPr>
        <p:spPr>
          <a:xfrm flipH="1" flipV="1">
            <a:off x="1" y="994584"/>
            <a:ext cx="8218024" cy="839"/>
          </a:xfrm>
          <a:prstGeom prst="line">
            <a:avLst/>
          </a:prstGeom>
          <a:ln w="19050">
            <a:solidFill>
              <a:schemeClr val="accent1"/>
            </a:soli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Straight Connector 6"/>
          <p:cNvCxnSpPr/>
          <p:nvPr userDrawn="1"/>
        </p:nvCxnSpPr>
        <p:spPr>
          <a:xfrm flipH="1" flipV="1">
            <a:off x="916574" y="6342088"/>
            <a:ext cx="8218024" cy="839"/>
          </a:xfrm>
          <a:prstGeom prst="line">
            <a:avLst/>
          </a:prstGeom>
          <a:ln w="19050">
            <a:solidFill>
              <a:schemeClr val="accent1"/>
            </a:soli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7" name="Slide Number Placeholder 5"/>
          <p:cNvSpPr txBox="1">
            <a:spLocks/>
          </p:cNvSpPr>
          <p:nvPr userDrawn="1"/>
        </p:nvSpPr>
        <p:spPr>
          <a:xfrm>
            <a:off x="8218025" y="6455058"/>
            <a:ext cx="730250" cy="274320"/>
          </a:xfrm>
          <a:prstGeom prst="rect">
            <a:avLst/>
          </a:prstGeom>
          <a:effectLst>
            <a:outerShdw blurRad="50800" dist="38100" dir="8100000" algn="tr" rotWithShape="0">
              <a:prstClr val="black">
                <a:alpha val="40000"/>
              </a:prstClr>
            </a:outerShdw>
          </a:effectLst>
        </p:spPr>
        <p:txBody>
          <a:bodyPr vert="horz" lIns="91440" tIns="45720" rIns="91440" bIns="45720" rtlCol="0" anchor="ctr"/>
          <a:lstStyle>
            <a:defPPr>
              <a:defRPr lang="it-IT"/>
            </a:defPPr>
            <a:lvl1pPr algn="r">
              <a:defRPr sz="1600" b="0" cap="all" baseline="0">
                <a:solidFill>
                  <a:schemeClr val="tx1">
                    <a:lumMod val="95000"/>
                    <a:lumOff val="5000"/>
                  </a:schemeClr>
                </a:solidFill>
                <a:latin typeface="+mj-lt"/>
              </a:defRPr>
            </a:lvl1pPr>
          </a:lstStyle>
          <a:p>
            <a:pPr lvl="0" algn="l"/>
            <a:fld id="{6605A7F8-0FCD-4104-817F-65A93D314476}" type="slidenum">
              <a:rPr lang="it-IT" smtClean="0"/>
              <a:pPr lvl="0" algn="l"/>
              <a:t>‹N›</a:t>
            </a:fld>
            <a:endParaRPr lang="it-IT"/>
          </a:p>
        </p:txBody>
      </p:sp>
      <p:sp>
        <p:nvSpPr>
          <p:cNvPr id="19" name="Footer Placeholder 4"/>
          <p:cNvSpPr txBox="1">
            <a:spLocks/>
          </p:cNvSpPr>
          <p:nvPr userDrawn="1"/>
        </p:nvSpPr>
        <p:spPr>
          <a:xfrm>
            <a:off x="1507067" y="6455058"/>
            <a:ext cx="6710958" cy="274320"/>
          </a:xfrm>
          <a:prstGeom prst="rect">
            <a:avLst/>
          </a:prstGeom>
          <a:effectLst>
            <a:outerShdw blurRad="50800" dist="38100" dir="8100000" algn="tr" rotWithShape="0">
              <a:prstClr val="black">
                <a:alpha val="40000"/>
              </a:prstClr>
            </a:outerShdw>
          </a:effectLst>
        </p:spPr>
        <p:txBody>
          <a:bodyPr vert="horz" lIns="91440" tIns="45720" rIns="91440" bIns="45720" rtlCol="0" anchor="ctr"/>
          <a:lstStyle>
            <a:defPPr>
              <a:defRPr lang="it-IT"/>
            </a:defPPr>
            <a:lvl1pPr marL="0" algn="r" defTabSz="914400" rtl="0" eaLnBrk="1" latinLnBrk="0" hangingPunct="1">
              <a:defRPr sz="1600" b="0" kern="1200" cap="all" baseline="0">
                <a:solidFill>
                  <a:schemeClr val="tx1">
                    <a:lumMod val="95000"/>
                    <a:lumOff val="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err="1" smtClean="0"/>
              <a:t>DAVide</a:t>
            </a:r>
            <a:r>
              <a:rPr lang="it-IT" baseline="0" dirty="0" smtClean="0"/>
              <a:t> trapani – a </a:t>
            </a:r>
            <a:r>
              <a:rPr lang="it-IT" baseline="0" dirty="0" err="1" smtClean="0"/>
              <a:t>monitoring</a:t>
            </a:r>
            <a:r>
              <a:rPr lang="it-IT" baseline="0" dirty="0" smtClean="0"/>
              <a:t> </a:t>
            </a:r>
            <a:r>
              <a:rPr lang="it-IT" baseline="0" dirty="0" err="1" smtClean="0"/>
              <a:t>method</a:t>
            </a:r>
            <a:r>
              <a:rPr lang="it-IT" baseline="0" dirty="0" smtClean="0"/>
              <a:t> for </a:t>
            </a:r>
            <a:r>
              <a:rPr lang="it-IT" baseline="0" dirty="0" err="1" smtClean="0"/>
              <a:t>after-earthquake</a:t>
            </a:r>
            <a:r>
              <a:rPr lang="it-IT" baseline="0" dirty="0" smtClean="0"/>
              <a:t> </a:t>
            </a:r>
            <a:r>
              <a:rPr lang="it-IT" baseline="0" dirty="0" err="1" smtClean="0"/>
              <a:t>damage</a:t>
            </a:r>
            <a:r>
              <a:rPr lang="it-IT" baseline="0" dirty="0" smtClean="0"/>
              <a:t> </a:t>
            </a:r>
            <a:r>
              <a:rPr lang="it-IT" baseline="0" dirty="0" err="1" smtClean="0"/>
              <a:t>evauation</a:t>
            </a:r>
            <a:r>
              <a:rPr lang="it-IT" baseline="0" dirty="0" smtClean="0"/>
              <a:t> of </a:t>
            </a:r>
            <a:r>
              <a:rPr lang="it-IT" baseline="0" dirty="0" err="1" smtClean="0"/>
              <a:t>buildings</a:t>
            </a:r>
            <a:endParaRPr lang="en-US" noProof="0" dirty="0"/>
          </a:p>
        </p:txBody>
      </p:sp>
    </p:spTree>
    <p:extLst>
      <p:ext uri="{BB962C8B-B14F-4D97-AF65-F5344CB8AC3E}">
        <p14:creationId xmlns:p14="http://schemas.microsoft.com/office/powerpoint/2010/main" val="424814318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iming>
    <p:tnLst>
      <p:par>
        <p:cTn id="1" dur="indefinite" restart="never" nodeType="tmRoot"/>
      </p:par>
    </p:tnLst>
  </p:timing>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8.w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oleObject" Target="../embeddings/oleObject6.bin"/><Relationship Id="rId3" Type="http://schemas.openxmlformats.org/officeDocument/2006/relationships/notesSlide" Target="../notesSlides/notesSlide18.xml"/><Relationship Id="rId7" Type="http://schemas.openxmlformats.org/officeDocument/2006/relationships/image" Target="../media/image10.wmf"/><Relationship Id="rId12" Type="http://schemas.openxmlformats.org/officeDocument/2006/relationships/image" Target="../media/image12.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oleObject" Target="../embeddings/oleObject5.bin"/><Relationship Id="rId5" Type="http://schemas.openxmlformats.org/officeDocument/2006/relationships/image" Target="../media/image9.wmf"/><Relationship Id="rId10" Type="http://schemas.openxmlformats.org/officeDocument/2006/relationships/image" Target="../media/image11.wmf"/><Relationship Id="rId4" Type="http://schemas.openxmlformats.org/officeDocument/2006/relationships/oleObject" Target="../embeddings/oleObject2.bin"/><Relationship Id="rId9" Type="http://schemas.openxmlformats.org/officeDocument/2006/relationships/oleObject" Target="../embeddings/oleObject4.bin"/><Relationship Id="rId14" Type="http://schemas.openxmlformats.org/officeDocument/2006/relationships/oleObject" Target="../embeddings/oleObject7.bin"/></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oleObject" Target="../embeddings/oleObject12.bin"/><Relationship Id="rId3" Type="http://schemas.openxmlformats.org/officeDocument/2006/relationships/notesSlide" Target="../notesSlides/notesSlide19.xml"/><Relationship Id="rId7" Type="http://schemas.openxmlformats.org/officeDocument/2006/relationships/oleObject" Target="../embeddings/oleObject9.bin"/><Relationship Id="rId12" Type="http://schemas.openxmlformats.org/officeDocument/2006/relationships/image" Target="../media/image11.wmf"/><Relationship Id="rId2" Type="http://schemas.openxmlformats.org/officeDocument/2006/relationships/slideLayout" Target="../slideLayouts/slideLayout6.xml"/><Relationship Id="rId16" Type="http://schemas.openxmlformats.org/officeDocument/2006/relationships/oleObject" Target="../embeddings/oleObject14.bin"/><Relationship Id="rId1" Type="http://schemas.openxmlformats.org/officeDocument/2006/relationships/vmlDrawing" Target="../drawings/vmlDrawing3.vml"/><Relationship Id="rId6" Type="http://schemas.openxmlformats.org/officeDocument/2006/relationships/image" Target="../media/image14.png"/><Relationship Id="rId11" Type="http://schemas.openxmlformats.org/officeDocument/2006/relationships/oleObject" Target="../embeddings/oleObject11.bin"/><Relationship Id="rId5" Type="http://schemas.openxmlformats.org/officeDocument/2006/relationships/image" Target="../media/image13.wmf"/><Relationship Id="rId15" Type="http://schemas.openxmlformats.org/officeDocument/2006/relationships/oleObject" Target="../embeddings/oleObject13.bin"/><Relationship Id="rId10" Type="http://schemas.openxmlformats.org/officeDocument/2006/relationships/image" Target="../media/image10.wmf"/><Relationship Id="rId4" Type="http://schemas.openxmlformats.org/officeDocument/2006/relationships/oleObject" Target="../embeddings/oleObject8.bin"/><Relationship Id="rId9" Type="http://schemas.openxmlformats.org/officeDocument/2006/relationships/oleObject" Target="../embeddings/oleObject10.bin"/><Relationship Id="rId14" Type="http://schemas.openxmlformats.org/officeDocument/2006/relationships/image" Target="../media/image12.w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6.png"/><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9.png"/><Relationship Id="rId5" Type="http://schemas.openxmlformats.org/officeDocument/2006/relationships/image" Target="../media/image18.wmf"/><Relationship Id="rId4" Type="http://schemas.openxmlformats.org/officeDocument/2006/relationships/oleObject" Target="../embeddings/oleObject15.bin"/></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27.png"/><Relationship Id="rId5" Type="http://schemas.openxmlformats.org/officeDocument/2006/relationships/image" Target="../media/image260.png"/><Relationship Id="rId4" Type="http://schemas.openxmlformats.org/officeDocument/2006/relationships/image" Target="../media/image250.png"/></Relationships>
</file>

<file path=ppt/slides/_rels/slide26.xml.rels><?xml version="1.0" encoding="UTF-8" standalone="yes"?>
<Relationships xmlns="http://schemas.openxmlformats.org/package/2006/relationships"><Relationship Id="rId8" Type="http://schemas.openxmlformats.org/officeDocument/2006/relationships/image" Target="../media/image22.wmf"/><Relationship Id="rId13" Type="http://schemas.openxmlformats.org/officeDocument/2006/relationships/image" Target="../media/image24.wmf"/><Relationship Id="rId18" Type="http://schemas.openxmlformats.org/officeDocument/2006/relationships/image" Target="../media/image35.png"/><Relationship Id="rId3" Type="http://schemas.openxmlformats.org/officeDocument/2006/relationships/notesSlide" Target="../notesSlides/notesSlide25.xml"/><Relationship Id="rId7" Type="http://schemas.openxmlformats.org/officeDocument/2006/relationships/oleObject" Target="../embeddings/oleObject17.bin"/><Relationship Id="rId12" Type="http://schemas.openxmlformats.org/officeDocument/2006/relationships/oleObject" Target="../embeddings/oleObject19.bin"/><Relationship Id="rId17" Type="http://schemas.openxmlformats.org/officeDocument/2006/relationships/image" Target="../media/image26.wmf"/><Relationship Id="rId2" Type="http://schemas.openxmlformats.org/officeDocument/2006/relationships/slideLayout" Target="../slideLayouts/slideLayout6.xml"/><Relationship Id="rId16" Type="http://schemas.openxmlformats.org/officeDocument/2006/relationships/oleObject" Target="../embeddings/oleObject21.bin"/><Relationship Id="rId1" Type="http://schemas.openxmlformats.org/officeDocument/2006/relationships/vmlDrawing" Target="../drawings/vmlDrawing5.vml"/><Relationship Id="rId6" Type="http://schemas.openxmlformats.org/officeDocument/2006/relationships/image" Target="../media/image27.emf"/><Relationship Id="rId11" Type="http://schemas.openxmlformats.org/officeDocument/2006/relationships/image" Target="../media/image23.wmf"/><Relationship Id="rId5" Type="http://schemas.openxmlformats.org/officeDocument/2006/relationships/image" Target="../media/image21.wmf"/><Relationship Id="rId15" Type="http://schemas.openxmlformats.org/officeDocument/2006/relationships/image" Target="../media/image25.wmf"/><Relationship Id="rId10" Type="http://schemas.openxmlformats.org/officeDocument/2006/relationships/oleObject" Target="../embeddings/oleObject18.bin"/><Relationship Id="rId4" Type="http://schemas.openxmlformats.org/officeDocument/2006/relationships/oleObject" Target="../embeddings/oleObject16.bin"/><Relationship Id="rId9" Type="http://schemas.openxmlformats.org/officeDocument/2006/relationships/image" Target="../media/image28.emf"/><Relationship Id="rId14" Type="http://schemas.openxmlformats.org/officeDocument/2006/relationships/oleObject" Target="../embeddings/oleObject20.bin"/></Relationships>
</file>

<file path=ppt/slides/_rels/slide27.xml.rels><?xml version="1.0" encoding="UTF-8" standalone="yes"?>
<Relationships xmlns="http://schemas.openxmlformats.org/package/2006/relationships"><Relationship Id="rId13" Type="http://schemas.openxmlformats.org/officeDocument/2006/relationships/image" Target="../media/image34.png"/><Relationship Id="rId3" Type="http://schemas.openxmlformats.org/officeDocument/2006/relationships/notesSlide" Target="../notesSlides/notesSlide26.xml"/><Relationship Id="rId7" Type="http://schemas.openxmlformats.org/officeDocument/2006/relationships/image" Target="../media/image30.wmf"/><Relationship Id="rId12" Type="http://schemas.openxmlformats.org/officeDocument/2006/relationships/image" Target="../media/image33.png"/><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oleObject" Target="../embeddings/oleObject23.bin"/><Relationship Id="rId11" Type="http://schemas.openxmlformats.org/officeDocument/2006/relationships/image" Target="../media/image32.png"/><Relationship Id="rId5" Type="http://schemas.openxmlformats.org/officeDocument/2006/relationships/image" Target="../media/image29.wmf"/><Relationship Id="rId10" Type="http://schemas.openxmlformats.org/officeDocument/2006/relationships/image" Target="../media/image31.emf"/><Relationship Id="rId4" Type="http://schemas.openxmlformats.org/officeDocument/2006/relationships/oleObject" Target="../embeddings/oleObject22.bin"/><Relationship Id="rId9" Type="http://schemas.openxmlformats.org/officeDocument/2006/relationships/image" Target="../media/image39.png"/></Relationships>
</file>

<file path=ppt/slides/_rels/slide28.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26.bin"/><Relationship Id="rId13" Type="http://schemas.openxmlformats.org/officeDocument/2006/relationships/image" Target="../media/image40.wmf"/><Relationship Id="rId3" Type="http://schemas.openxmlformats.org/officeDocument/2006/relationships/notesSlide" Target="../notesSlides/notesSlide28.xml"/><Relationship Id="rId7" Type="http://schemas.openxmlformats.org/officeDocument/2006/relationships/image" Target="../media/image37.wmf"/><Relationship Id="rId12" Type="http://schemas.openxmlformats.org/officeDocument/2006/relationships/oleObject" Target="../embeddings/oleObject28.bin"/><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oleObject" Target="../embeddings/oleObject25.bin"/><Relationship Id="rId11" Type="http://schemas.openxmlformats.org/officeDocument/2006/relationships/image" Target="../media/image39.wmf"/><Relationship Id="rId5" Type="http://schemas.openxmlformats.org/officeDocument/2006/relationships/image" Target="../media/image36.wmf"/><Relationship Id="rId10" Type="http://schemas.openxmlformats.org/officeDocument/2006/relationships/oleObject" Target="../embeddings/oleObject27.bin"/><Relationship Id="rId4" Type="http://schemas.openxmlformats.org/officeDocument/2006/relationships/oleObject" Target="../embeddings/oleObject24.bin"/><Relationship Id="rId9" Type="http://schemas.openxmlformats.org/officeDocument/2006/relationships/image" Target="../media/image38.w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43.emf"/><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42.emf"/><Relationship Id="rId5" Type="http://schemas.openxmlformats.org/officeDocument/2006/relationships/image" Target="../media/image41.wmf"/><Relationship Id="rId4" Type="http://schemas.openxmlformats.org/officeDocument/2006/relationships/oleObject" Target="../embeddings/oleObject29.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44.wmf"/><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oleObject" Target="../embeddings/oleObject30.bin"/><Relationship Id="rId5" Type="http://schemas.openxmlformats.org/officeDocument/2006/relationships/image" Target="../media/image46.emf"/><Relationship Id="rId4" Type="http://schemas.openxmlformats.org/officeDocument/2006/relationships/image" Target="../media/image45.emf"/></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33.bin"/><Relationship Id="rId13" Type="http://schemas.openxmlformats.org/officeDocument/2006/relationships/image" Target="../media/image51.wmf"/><Relationship Id="rId3" Type="http://schemas.openxmlformats.org/officeDocument/2006/relationships/notesSlide" Target="../notesSlides/notesSlide31.xml"/><Relationship Id="rId7" Type="http://schemas.openxmlformats.org/officeDocument/2006/relationships/image" Target="../media/image48.wmf"/><Relationship Id="rId12" Type="http://schemas.openxmlformats.org/officeDocument/2006/relationships/oleObject" Target="../embeddings/oleObject35.bin"/><Relationship Id="rId2" Type="http://schemas.openxmlformats.org/officeDocument/2006/relationships/slideLayout" Target="../slideLayouts/slideLayout6.xml"/><Relationship Id="rId1" Type="http://schemas.openxmlformats.org/officeDocument/2006/relationships/vmlDrawing" Target="../drawings/vmlDrawing10.vml"/><Relationship Id="rId6" Type="http://schemas.openxmlformats.org/officeDocument/2006/relationships/oleObject" Target="../embeddings/oleObject32.bin"/><Relationship Id="rId11" Type="http://schemas.openxmlformats.org/officeDocument/2006/relationships/image" Target="../media/image50.wmf"/><Relationship Id="rId5" Type="http://schemas.openxmlformats.org/officeDocument/2006/relationships/image" Target="../media/image47.wmf"/><Relationship Id="rId10" Type="http://schemas.openxmlformats.org/officeDocument/2006/relationships/oleObject" Target="../embeddings/oleObject34.bin"/><Relationship Id="rId4" Type="http://schemas.openxmlformats.org/officeDocument/2006/relationships/oleObject" Target="../embeddings/oleObject31.bin"/><Relationship Id="rId9" Type="http://schemas.openxmlformats.org/officeDocument/2006/relationships/image" Target="../media/image49.wmf"/></Relationships>
</file>

<file path=ppt/slides/_rels/slide33.xml.rels><?xml version="1.0" encoding="UTF-8" standalone="yes"?>
<Relationships xmlns="http://schemas.openxmlformats.org/package/2006/relationships"><Relationship Id="rId8" Type="http://schemas.openxmlformats.org/officeDocument/2006/relationships/image" Target="../media/image55.emf"/><Relationship Id="rId3" Type="http://schemas.openxmlformats.org/officeDocument/2006/relationships/notesSlide" Target="../notesSlides/notesSlide32.xml"/><Relationship Id="rId7" Type="http://schemas.openxmlformats.org/officeDocument/2006/relationships/image" Target="../media/image53.wmf"/><Relationship Id="rId12" Type="http://schemas.openxmlformats.org/officeDocument/2006/relationships/image" Target="../media/image57.emf"/><Relationship Id="rId2" Type="http://schemas.openxmlformats.org/officeDocument/2006/relationships/slideLayout" Target="../slideLayouts/slideLayout6.xml"/><Relationship Id="rId1" Type="http://schemas.openxmlformats.org/officeDocument/2006/relationships/vmlDrawing" Target="../drawings/vmlDrawing11.vml"/><Relationship Id="rId6" Type="http://schemas.openxmlformats.org/officeDocument/2006/relationships/oleObject" Target="../embeddings/oleObject37.bin"/><Relationship Id="rId11" Type="http://schemas.openxmlformats.org/officeDocument/2006/relationships/image" Target="../media/image54.wmf"/><Relationship Id="rId5" Type="http://schemas.openxmlformats.org/officeDocument/2006/relationships/image" Target="../media/image52.wmf"/><Relationship Id="rId10" Type="http://schemas.openxmlformats.org/officeDocument/2006/relationships/oleObject" Target="../embeddings/oleObject38.bin"/><Relationship Id="rId4" Type="http://schemas.openxmlformats.org/officeDocument/2006/relationships/oleObject" Target="../embeddings/oleObject36.bin"/><Relationship Id="rId9" Type="http://schemas.openxmlformats.org/officeDocument/2006/relationships/image" Target="../media/image56.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6.xml"/><Relationship Id="rId1" Type="http://schemas.openxmlformats.org/officeDocument/2006/relationships/vmlDrawing" Target="../drawings/vmlDrawing12.vml"/><Relationship Id="rId5" Type="http://schemas.openxmlformats.org/officeDocument/2006/relationships/image" Target="../media/image41.wmf"/><Relationship Id="rId4" Type="http://schemas.openxmlformats.org/officeDocument/2006/relationships/oleObject" Target="../embeddings/oleObject39.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63.jpeg"/><Relationship Id="rId13" Type="http://schemas.openxmlformats.org/officeDocument/2006/relationships/image" Target="../media/image68.png"/><Relationship Id="rId3" Type="http://schemas.openxmlformats.org/officeDocument/2006/relationships/image" Target="../media/image58.jpeg"/><Relationship Id="rId7" Type="http://schemas.openxmlformats.org/officeDocument/2006/relationships/image" Target="../media/image62.png"/><Relationship Id="rId12" Type="http://schemas.openxmlformats.org/officeDocument/2006/relationships/image" Target="../media/image67.jpe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61.jpeg"/><Relationship Id="rId11" Type="http://schemas.openxmlformats.org/officeDocument/2006/relationships/image" Target="../media/image66.jpeg"/><Relationship Id="rId5" Type="http://schemas.openxmlformats.org/officeDocument/2006/relationships/image" Target="../media/image60.jpeg"/><Relationship Id="rId10" Type="http://schemas.openxmlformats.org/officeDocument/2006/relationships/image" Target="../media/image65.jpeg"/><Relationship Id="rId4" Type="http://schemas.openxmlformats.org/officeDocument/2006/relationships/image" Target="../media/image59.jpeg"/><Relationship Id="rId9" Type="http://schemas.openxmlformats.org/officeDocument/2006/relationships/image" Target="../media/image64.jpeg"/><Relationship Id="rId14" Type="http://schemas.openxmlformats.org/officeDocument/2006/relationships/image" Target="../media/image69.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9.xml"/><Relationship Id="rId1" Type="http://schemas.openxmlformats.org/officeDocument/2006/relationships/slideLayout" Target="../slideLayouts/slideLayout6.xml"/><Relationship Id="rId4" Type="http://schemas.openxmlformats.org/officeDocument/2006/relationships/image" Target="../media/image73.emf"/></Relationships>
</file>

<file path=ppt/slides/_rels/slide41.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75.wmf"/><Relationship Id="rId7" Type="http://schemas.openxmlformats.org/officeDocument/2006/relationships/image" Target="../media/image79.wmf"/><Relationship Id="rId2" Type="http://schemas.openxmlformats.org/officeDocument/2006/relationships/notesSlide" Target="../notesSlides/notesSlide41.xml"/><Relationship Id="rId1" Type="http://schemas.openxmlformats.org/officeDocument/2006/relationships/slideLayout" Target="../slideLayouts/slideLayout6.xml"/><Relationship Id="rId6" Type="http://schemas.openxmlformats.org/officeDocument/2006/relationships/image" Target="../media/image78.wmf"/><Relationship Id="rId5" Type="http://schemas.openxmlformats.org/officeDocument/2006/relationships/image" Target="../media/image77.wmf"/><Relationship Id="rId4" Type="http://schemas.openxmlformats.org/officeDocument/2006/relationships/image" Target="../media/image76.wmf"/></Relationships>
</file>

<file path=ppt/slides/_rels/slide43.xml.rels><?xml version="1.0" encoding="UTF-8" standalone="yes"?>
<Relationships xmlns="http://schemas.openxmlformats.org/package/2006/relationships"><Relationship Id="rId3" Type="http://schemas.openxmlformats.org/officeDocument/2006/relationships/image" Target="../media/image80.wmf"/><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notesSlide" Target="../notesSlides/notesSlide43.xml"/><Relationship Id="rId1" Type="http://schemas.openxmlformats.org/officeDocument/2006/relationships/slideLayout" Target="../slideLayouts/slideLayout6.xml"/><Relationship Id="rId6" Type="http://schemas.openxmlformats.org/officeDocument/2006/relationships/image" Target="../media/image84.emf"/><Relationship Id="rId5" Type="http://schemas.openxmlformats.org/officeDocument/2006/relationships/image" Target="../media/image83.emf"/><Relationship Id="rId4" Type="http://schemas.openxmlformats.org/officeDocument/2006/relationships/image" Target="../media/image82.jpeg"/></Relationships>
</file>

<file path=ppt/slides/_rels/slide45.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notesSlide" Target="../notesSlides/notesSlide44.xml"/><Relationship Id="rId7" Type="http://schemas.openxmlformats.org/officeDocument/2006/relationships/image" Target="../media/image87.emf"/><Relationship Id="rId2" Type="http://schemas.openxmlformats.org/officeDocument/2006/relationships/slideLayout" Target="../slideLayouts/slideLayout6.xml"/><Relationship Id="rId1" Type="http://schemas.openxmlformats.org/officeDocument/2006/relationships/vmlDrawing" Target="../drawings/vmlDrawing13.vml"/><Relationship Id="rId6" Type="http://schemas.openxmlformats.org/officeDocument/2006/relationships/image" Target="../media/image86.emf"/><Relationship Id="rId5" Type="http://schemas.openxmlformats.org/officeDocument/2006/relationships/image" Target="../media/image85.emf"/><Relationship Id="rId4" Type="http://schemas.openxmlformats.org/officeDocument/2006/relationships/package" Target="../embeddings/Documento_di_Microsoft_Word1.docx"/></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avi"/><Relationship Id="rId1" Type="http://schemas.microsoft.com/office/2007/relationships/media" Target="../media/media1.avi"/><Relationship Id="rId5" Type="http://schemas.openxmlformats.org/officeDocument/2006/relationships/image" Target="../media/image88.png"/><Relationship Id="rId4" Type="http://schemas.openxmlformats.org/officeDocument/2006/relationships/notesSlide" Target="../notesSlides/notesSlide45.xml"/></Relationships>
</file>

<file path=ppt/slides/_rels/slide47.xml.rels><?xml version="1.0" encoding="UTF-8" standalone="yes"?>
<Relationships xmlns="http://schemas.openxmlformats.org/package/2006/relationships"><Relationship Id="rId8" Type="http://schemas.openxmlformats.org/officeDocument/2006/relationships/image" Target="../media/image94.emf"/><Relationship Id="rId3" Type="http://schemas.openxmlformats.org/officeDocument/2006/relationships/image" Target="../media/image89.jpeg"/><Relationship Id="rId7" Type="http://schemas.openxmlformats.org/officeDocument/2006/relationships/image" Target="../media/image93.jpeg"/><Relationship Id="rId2" Type="http://schemas.openxmlformats.org/officeDocument/2006/relationships/notesSlide" Target="../notesSlides/notesSlide46.xml"/><Relationship Id="rId1" Type="http://schemas.openxmlformats.org/officeDocument/2006/relationships/slideLayout" Target="../slideLayouts/slideLayout6.xml"/><Relationship Id="rId6" Type="http://schemas.openxmlformats.org/officeDocument/2006/relationships/image" Target="../media/image92.jpeg"/><Relationship Id="rId5" Type="http://schemas.openxmlformats.org/officeDocument/2006/relationships/image" Target="../media/image91.jpeg"/><Relationship Id="rId4" Type="http://schemas.openxmlformats.org/officeDocument/2006/relationships/image" Target="../media/image90.jpeg"/><Relationship Id="rId9" Type="http://schemas.openxmlformats.org/officeDocument/2006/relationships/image" Target="../media/image73.emf"/></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40.bin"/><Relationship Id="rId3" Type="http://schemas.openxmlformats.org/officeDocument/2006/relationships/notesSlide" Target="../notesSlides/notesSlide47.xml"/><Relationship Id="rId7" Type="http://schemas.openxmlformats.org/officeDocument/2006/relationships/image" Target="../media/image99.emf"/><Relationship Id="rId2" Type="http://schemas.openxmlformats.org/officeDocument/2006/relationships/slideLayout" Target="../slideLayouts/slideLayout6.xml"/><Relationship Id="rId1" Type="http://schemas.openxmlformats.org/officeDocument/2006/relationships/vmlDrawing" Target="../drawings/vmlDrawing14.vml"/><Relationship Id="rId6" Type="http://schemas.openxmlformats.org/officeDocument/2006/relationships/image" Target="../media/image98.emf"/><Relationship Id="rId5" Type="http://schemas.openxmlformats.org/officeDocument/2006/relationships/image" Target="../media/image97.emf"/><Relationship Id="rId4" Type="http://schemas.openxmlformats.org/officeDocument/2006/relationships/image" Target="../media/image96.emf"/><Relationship Id="rId9" Type="http://schemas.openxmlformats.org/officeDocument/2006/relationships/image" Target="../media/image95.wmf"/></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8.xml"/><Relationship Id="rId7" Type="http://schemas.openxmlformats.org/officeDocument/2006/relationships/image" Target="../media/image101.wmf"/><Relationship Id="rId2" Type="http://schemas.openxmlformats.org/officeDocument/2006/relationships/slideLayout" Target="../slideLayouts/slideLayout6.xml"/><Relationship Id="rId1" Type="http://schemas.openxmlformats.org/officeDocument/2006/relationships/vmlDrawing" Target="../drawings/vmlDrawing15.vml"/><Relationship Id="rId6" Type="http://schemas.openxmlformats.org/officeDocument/2006/relationships/oleObject" Target="../embeddings/oleObject42.bin"/><Relationship Id="rId5" Type="http://schemas.openxmlformats.org/officeDocument/2006/relationships/image" Target="../media/image100.wmf"/><Relationship Id="rId4" Type="http://schemas.openxmlformats.org/officeDocument/2006/relationships/oleObject" Target="../embeddings/oleObject4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notesSlide" Target="../notesSlides/notesSlide50.xml"/><Relationship Id="rId1" Type="http://schemas.openxmlformats.org/officeDocument/2006/relationships/slideLayout" Target="../slideLayouts/slideLayout6.xml"/><Relationship Id="rId6" Type="http://schemas.openxmlformats.org/officeDocument/2006/relationships/image" Target="../media/image105.png"/><Relationship Id="rId5" Type="http://schemas.openxmlformats.org/officeDocument/2006/relationships/image" Target="../media/image104.jpeg"/><Relationship Id="rId4" Type="http://schemas.openxmlformats.org/officeDocument/2006/relationships/image" Target="../media/image103.emf"/></Relationships>
</file>

<file path=ppt/slides/_rels/slide52.xml.rels><?xml version="1.0" encoding="UTF-8" standalone="yes"?>
<Relationships xmlns="http://schemas.openxmlformats.org/package/2006/relationships"><Relationship Id="rId3" Type="http://schemas.openxmlformats.org/officeDocument/2006/relationships/image" Target="../media/image106.emf"/><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108.png"/><Relationship Id="rId4" Type="http://schemas.openxmlformats.org/officeDocument/2006/relationships/image" Target="../media/image107.png"/></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45.bin"/><Relationship Id="rId13" Type="http://schemas.openxmlformats.org/officeDocument/2006/relationships/image" Target="../media/image1110.png"/><Relationship Id="rId18" Type="http://schemas.openxmlformats.org/officeDocument/2006/relationships/image" Target="../media/image115.png"/><Relationship Id="rId3" Type="http://schemas.openxmlformats.org/officeDocument/2006/relationships/notesSlide" Target="../notesSlides/notesSlide52.xml"/><Relationship Id="rId7" Type="http://schemas.openxmlformats.org/officeDocument/2006/relationships/image" Target="../media/image110.wmf"/><Relationship Id="rId12" Type="http://schemas.openxmlformats.org/officeDocument/2006/relationships/image" Target="../media/image110.png"/><Relationship Id="rId17" Type="http://schemas.openxmlformats.org/officeDocument/2006/relationships/image" Target="../media/image114.png"/><Relationship Id="rId2" Type="http://schemas.openxmlformats.org/officeDocument/2006/relationships/slideLayout" Target="../slideLayouts/slideLayout6.xml"/><Relationship Id="rId16" Type="http://schemas.openxmlformats.org/officeDocument/2006/relationships/image" Target="../media/image113.png"/><Relationship Id="rId1" Type="http://schemas.openxmlformats.org/officeDocument/2006/relationships/vmlDrawing" Target="../drawings/vmlDrawing16.vml"/><Relationship Id="rId6" Type="http://schemas.openxmlformats.org/officeDocument/2006/relationships/oleObject" Target="../embeddings/oleObject44.bin"/><Relationship Id="rId11" Type="http://schemas.openxmlformats.org/officeDocument/2006/relationships/image" Target="../media/image112.wmf"/><Relationship Id="rId5" Type="http://schemas.openxmlformats.org/officeDocument/2006/relationships/image" Target="../media/image109.wmf"/><Relationship Id="rId15" Type="http://schemas.openxmlformats.org/officeDocument/2006/relationships/image" Target="../media/image127.png"/><Relationship Id="rId10" Type="http://schemas.openxmlformats.org/officeDocument/2006/relationships/oleObject" Target="../embeddings/oleObject46.bin"/><Relationship Id="rId4" Type="http://schemas.openxmlformats.org/officeDocument/2006/relationships/oleObject" Target="../embeddings/oleObject43.bin"/><Relationship Id="rId9" Type="http://schemas.openxmlformats.org/officeDocument/2006/relationships/image" Target="../media/image111.wmf"/><Relationship Id="rId14" Type="http://schemas.openxmlformats.org/officeDocument/2006/relationships/image" Target="../media/image126.png"/></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47.bin"/><Relationship Id="rId13" Type="http://schemas.openxmlformats.org/officeDocument/2006/relationships/image" Target="../media/image117.wmf"/><Relationship Id="rId3" Type="http://schemas.openxmlformats.org/officeDocument/2006/relationships/notesSlide" Target="../notesSlides/notesSlide53.xml"/><Relationship Id="rId7" Type="http://schemas.openxmlformats.org/officeDocument/2006/relationships/image" Target="../media/image121.emf"/><Relationship Id="rId12" Type="http://schemas.openxmlformats.org/officeDocument/2006/relationships/oleObject" Target="../embeddings/oleObject48.bin"/><Relationship Id="rId2" Type="http://schemas.openxmlformats.org/officeDocument/2006/relationships/slideLayout" Target="../slideLayouts/slideLayout6.xml"/><Relationship Id="rId1" Type="http://schemas.openxmlformats.org/officeDocument/2006/relationships/vmlDrawing" Target="../drawings/vmlDrawing17.vml"/><Relationship Id="rId6" Type="http://schemas.openxmlformats.org/officeDocument/2006/relationships/image" Target="../media/image120.emf"/><Relationship Id="rId11" Type="http://schemas.openxmlformats.org/officeDocument/2006/relationships/image" Target="../media/image123.emf"/><Relationship Id="rId5" Type="http://schemas.openxmlformats.org/officeDocument/2006/relationships/image" Target="../media/image119.png"/><Relationship Id="rId10" Type="http://schemas.openxmlformats.org/officeDocument/2006/relationships/image" Target="../media/image122.emf"/><Relationship Id="rId4" Type="http://schemas.openxmlformats.org/officeDocument/2006/relationships/image" Target="../media/image118.emf"/><Relationship Id="rId9" Type="http://schemas.openxmlformats.org/officeDocument/2006/relationships/image" Target="../media/image116.wmf"/><Relationship Id="rId14" Type="http://schemas.openxmlformats.org/officeDocument/2006/relationships/image" Target="../media/image124.emf"/></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6.xml"/><Relationship Id="rId1" Type="http://schemas.openxmlformats.org/officeDocument/2006/relationships/vmlDrawing" Target="../drawings/vmlDrawing18.vml"/><Relationship Id="rId5" Type="http://schemas.openxmlformats.org/officeDocument/2006/relationships/image" Target="../media/image125.wmf"/><Relationship Id="rId4" Type="http://schemas.openxmlformats.org/officeDocument/2006/relationships/oleObject" Target="../embeddings/oleObject49.bin"/></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6.xml"/><Relationship Id="rId1" Type="http://schemas.openxmlformats.org/officeDocument/2006/relationships/vmlDrawing" Target="../drawings/vmlDrawing19.vml"/><Relationship Id="rId5" Type="http://schemas.openxmlformats.org/officeDocument/2006/relationships/image" Target="../media/image126.wmf"/><Relationship Id="rId4" Type="http://schemas.openxmlformats.org/officeDocument/2006/relationships/oleObject" Target="../embeddings/oleObject50.bin"/></Relationships>
</file>

<file path=ppt/slides/_rels/slide57.xml.rels><?xml version="1.0" encoding="UTF-8" standalone="yes"?>
<Relationships xmlns="http://schemas.openxmlformats.org/package/2006/relationships"><Relationship Id="rId3" Type="http://schemas.openxmlformats.org/officeDocument/2006/relationships/image" Target="../media/image127.emf"/><Relationship Id="rId7" Type="http://schemas.openxmlformats.org/officeDocument/2006/relationships/image" Target="../media/image131.jpeg"/><Relationship Id="rId2" Type="http://schemas.openxmlformats.org/officeDocument/2006/relationships/notesSlide" Target="../notesSlides/notesSlide56.xml"/><Relationship Id="rId1" Type="http://schemas.openxmlformats.org/officeDocument/2006/relationships/slideLayout" Target="../slideLayouts/slideLayout6.xml"/><Relationship Id="rId6" Type="http://schemas.openxmlformats.org/officeDocument/2006/relationships/image" Target="../media/image130.emf"/><Relationship Id="rId5" Type="http://schemas.openxmlformats.org/officeDocument/2006/relationships/image" Target="../media/image129.emf"/><Relationship Id="rId4" Type="http://schemas.openxmlformats.org/officeDocument/2006/relationships/image" Target="../media/image128.jpeg"/></Relationships>
</file>

<file path=ppt/slides/_rels/slide58.xml.rels><?xml version="1.0" encoding="UTF-8" standalone="yes"?>
<Relationships xmlns="http://schemas.openxmlformats.org/package/2006/relationships"><Relationship Id="rId3" Type="http://schemas.openxmlformats.org/officeDocument/2006/relationships/image" Target="../media/image132.emf"/><Relationship Id="rId2" Type="http://schemas.openxmlformats.org/officeDocument/2006/relationships/notesSlide" Target="../notesSlides/notesSlide57.xml"/><Relationship Id="rId1" Type="http://schemas.openxmlformats.org/officeDocument/2006/relationships/slideLayout" Target="../slideLayouts/slideLayout6.x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emf"/></Relationships>
</file>

<file path=ppt/slides/_rels/slide59.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39.png"/><Relationship Id="rId2" Type="http://schemas.openxmlformats.org/officeDocument/2006/relationships/video" Target="../media/media2.avi"/><Relationship Id="rId1" Type="http://schemas.microsoft.com/office/2007/relationships/media" Target="../media/media2.avi"/><Relationship Id="rId6" Type="http://schemas.openxmlformats.org/officeDocument/2006/relationships/image" Target="../media/image138.emf"/><Relationship Id="rId5" Type="http://schemas.openxmlformats.org/officeDocument/2006/relationships/image" Target="../media/image137.png"/><Relationship Id="rId4" Type="http://schemas.openxmlformats.org/officeDocument/2006/relationships/notesSlide" Target="../notesSlides/notesSlide59.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0.xml"/><Relationship Id="rId7" Type="http://schemas.openxmlformats.org/officeDocument/2006/relationships/image" Target="../media/image140.wmf"/><Relationship Id="rId2" Type="http://schemas.openxmlformats.org/officeDocument/2006/relationships/slideLayout" Target="../slideLayouts/slideLayout6.xml"/><Relationship Id="rId1" Type="http://schemas.openxmlformats.org/officeDocument/2006/relationships/vmlDrawing" Target="../drawings/vmlDrawing20.vml"/><Relationship Id="rId6" Type="http://schemas.openxmlformats.org/officeDocument/2006/relationships/oleObject" Target="../embeddings/oleObject51.bin"/><Relationship Id="rId5" Type="http://schemas.openxmlformats.org/officeDocument/2006/relationships/image" Target="../media/image142.emf"/><Relationship Id="rId4" Type="http://schemas.openxmlformats.org/officeDocument/2006/relationships/image" Target="../media/image141.emf"/></Relationships>
</file>

<file path=ppt/slides/_rels/slide62.xml.rels><?xml version="1.0" encoding="UTF-8" standalone="yes"?>
<Relationships xmlns="http://schemas.openxmlformats.org/package/2006/relationships"><Relationship Id="rId8" Type="http://schemas.openxmlformats.org/officeDocument/2006/relationships/oleObject" Target="../embeddings/oleObject54.bin"/><Relationship Id="rId3" Type="http://schemas.openxmlformats.org/officeDocument/2006/relationships/notesSlide" Target="../notesSlides/notesSlide61.xml"/><Relationship Id="rId7" Type="http://schemas.openxmlformats.org/officeDocument/2006/relationships/image" Target="../media/image144.wmf"/><Relationship Id="rId12" Type="http://schemas.openxmlformats.org/officeDocument/2006/relationships/image" Target="../media/image147.emf"/><Relationship Id="rId2" Type="http://schemas.openxmlformats.org/officeDocument/2006/relationships/slideLayout" Target="../slideLayouts/slideLayout6.xml"/><Relationship Id="rId1" Type="http://schemas.openxmlformats.org/officeDocument/2006/relationships/vmlDrawing" Target="../drawings/vmlDrawing21.vml"/><Relationship Id="rId6" Type="http://schemas.openxmlformats.org/officeDocument/2006/relationships/oleObject" Target="../embeddings/oleObject53.bin"/><Relationship Id="rId11" Type="http://schemas.openxmlformats.org/officeDocument/2006/relationships/image" Target="../media/image146.wmf"/><Relationship Id="rId5" Type="http://schemas.openxmlformats.org/officeDocument/2006/relationships/image" Target="../media/image143.wmf"/><Relationship Id="rId10" Type="http://schemas.openxmlformats.org/officeDocument/2006/relationships/oleObject" Target="../embeddings/oleObject55.bin"/><Relationship Id="rId4" Type="http://schemas.openxmlformats.org/officeDocument/2006/relationships/oleObject" Target="../embeddings/oleObject52.bin"/><Relationship Id="rId9" Type="http://schemas.openxmlformats.org/officeDocument/2006/relationships/image" Target="../media/image145.wmf"/></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6.xml"/><Relationship Id="rId1" Type="http://schemas.openxmlformats.org/officeDocument/2006/relationships/vmlDrawing" Target="../drawings/vmlDrawing22.vml"/><Relationship Id="rId5" Type="http://schemas.openxmlformats.org/officeDocument/2006/relationships/image" Target="../media/image145.wmf"/><Relationship Id="rId4" Type="http://schemas.openxmlformats.org/officeDocument/2006/relationships/oleObject" Target="../embeddings/oleObject56.bin"/></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48.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49.emf"/><Relationship Id="rId2" Type="http://schemas.openxmlformats.org/officeDocument/2006/relationships/notesSlide" Target="../notesSlides/notesSlide65.xml"/><Relationship Id="rId1" Type="http://schemas.openxmlformats.org/officeDocument/2006/relationships/slideLayout" Target="../slideLayouts/slideLayout6.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s>
</file>

<file path=ppt/slides/_rels/slide67.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6.xml"/><Relationship Id="rId1" Type="http://schemas.openxmlformats.org/officeDocument/2006/relationships/vmlDrawing" Target="../drawings/vmlDrawing23.vml"/><Relationship Id="rId6" Type="http://schemas.openxmlformats.org/officeDocument/2006/relationships/image" Target="../media/image155.emf"/><Relationship Id="rId5" Type="http://schemas.openxmlformats.org/officeDocument/2006/relationships/image" Target="../media/image154.wmf"/><Relationship Id="rId4" Type="http://schemas.openxmlformats.org/officeDocument/2006/relationships/oleObject" Target="../embeddings/oleObject57.bin"/></Relationships>
</file>

<file path=ppt/slides/_rels/slide69.xml.rels><?xml version="1.0" encoding="UTF-8" standalone="yes"?>
<Relationships xmlns="http://schemas.openxmlformats.org/package/2006/relationships"><Relationship Id="rId8" Type="http://schemas.openxmlformats.org/officeDocument/2006/relationships/image" Target="../media/image158.emf"/><Relationship Id="rId13" Type="http://schemas.openxmlformats.org/officeDocument/2006/relationships/image" Target="../media/image165.png"/><Relationship Id="rId3" Type="http://schemas.openxmlformats.org/officeDocument/2006/relationships/notesSlide" Target="../notesSlides/notesSlide68.xml"/><Relationship Id="rId7" Type="http://schemas.openxmlformats.org/officeDocument/2006/relationships/image" Target="../media/image157.wmf"/><Relationship Id="rId12" Type="http://schemas.openxmlformats.org/officeDocument/2006/relationships/image" Target="../media/image164.png"/><Relationship Id="rId2" Type="http://schemas.openxmlformats.org/officeDocument/2006/relationships/slideLayout" Target="../slideLayouts/slideLayout6.xml"/><Relationship Id="rId1" Type="http://schemas.openxmlformats.org/officeDocument/2006/relationships/vmlDrawing" Target="../drawings/vmlDrawing24.vml"/><Relationship Id="rId6" Type="http://schemas.openxmlformats.org/officeDocument/2006/relationships/oleObject" Target="../embeddings/oleObject59.bin"/><Relationship Id="rId11" Type="http://schemas.openxmlformats.org/officeDocument/2006/relationships/image" Target="../media/image163.png"/><Relationship Id="rId5" Type="http://schemas.openxmlformats.org/officeDocument/2006/relationships/image" Target="../media/image156.wmf"/><Relationship Id="rId10" Type="http://schemas.openxmlformats.org/officeDocument/2006/relationships/image" Target="../media/image162.png"/><Relationship Id="rId4" Type="http://schemas.openxmlformats.org/officeDocument/2006/relationships/oleObject" Target="../embeddings/oleObject58.bin"/><Relationship Id="rId9" Type="http://schemas.openxmlformats.org/officeDocument/2006/relationships/image" Target="../media/image161.png"/></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69.xml"/><Relationship Id="rId1" Type="http://schemas.openxmlformats.org/officeDocument/2006/relationships/slideLayout" Target="../slideLayouts/slideLayout6.xml"/><Relationship Id="rId5" Type="http://schemas.openxmlformats.org/officeDocument/2006/relationships/image" Target="../media/image161.emf"/><Relationship Id="rId4" Type="http://schemas.openxmlformats.org/officeDocument/2006/relationships/image" Target="../media/image160.emf"/></Relationships>
</file>

<file path=ppt/slides/_rels/slide71.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70.xml"/><Relationship Id="rId1" Type="http://schemas.openxmlformats.org/officeDocument/2006/relationships/slideLayout" Target="../slideLayouts/slideLayout6.xml"/><Relationship Id="rId4" Type="http://schemas.openxmlformats.org/officeDocument/2006/relationships/image" Target="../media/image167.png"/></Relationships>
</file>

<file path=ppt/slides/_rels/slide72.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image" Target="../media/image168.png"/><Relationship Id="rId1" Type="http://schemas.openxmlformats.org/officeDocument/2006/relationships/slideLayout" Target="../slideLayouts/slideLayout6.xml"/><Relationship Id="rId6" Type="http://schemas.openxmlformats.org/officeDocument/2006/relationships/image" Target="../media/image172.jpeg"/><Relationship Id="rId5" Type="http://schemas.openxmlformats.org/officeDocument/2006/relationships/image" Target="../media/image171.jpeg"/><Relationship Id="rId4" Type="http://schemas.openxmlformats.org/officeDocument/2006/relationships/image" Target="../media/image170.png"/></Relationships>
</file>

<file path=ppt/slides/_rels/slide73.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image" Target="../media/image174.jpeg"/><Relationship Id="rId7" Type="http://schemas.openxmlformats.org/officeDocument/2006/relationships/image" Target="../media/image148.png"/><Relationship Id="rId2" Type="http://schemas.openxmlformats.org/officeDocument/2006/relationships/notesSlide" Target="../notesSlides/notesSlide75.xml"/><Relationship Id="rId1" Type="http://schemas.openxmlformats.org/officeDocument/2006/relationships/slideLayout" Target="../slideLayouts/slideLayout6.xml"/><Relationship Id="rId6" Type="http://schemas.openxmlformats.org/officeDocument/2006/relationships/image" Target="../media/image176.jpeg"/><Relationship Id="rId5" Type="http://schemas.openxmlformats.org/officeDocument/2006/relationships/image" Target="../media/image104.jpeg"/><Relationship Id="rId4" Type="http://schemas.openxmlformats.org/officeDocument/2006/relationships/image" Target="../media/image175.jpe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3.avi"/><Relationship Id="rId1" Type="http://schemas.microsoft.com/office/2007/relationships/media" Target="../media/media3.avi"/><Relationship Id="rId4" Type="http://schemas.openxmlformats.org/officeDocument/2006/relationships/image" Target="../media/image177.png"/></Relationships>
</file>

<file path=ppt/slides/_rels/slide82.xml.rels><?xml version="1.0" encoding="UTF-8" standalone="yes"?>
<Relationships xmlns="http://schemas.openxmlformats.org/package/2006/relationships"><Relationship Id="rId3" Type="http://schemas.openxmlformats.org/officeDocument/2006/relationships/image" Target="../media/image179.jpeg"/><Relationship Id="rId2" Type="http://schemas.openxmlformats.org/officeDocument/2006/relationships/image" Target="../media/image178.jpeg"/><Relationship Id="rId1" Type="http://schemas.openxmlformats.org/officeDocument/2006/relationships/slideLayout" Target="../slideLayouts/slideLayout6.xml"/><Relationship Id="rId6" Type="http://schemas.openxmlformats.org/officeDocument/2006/relationships/image" Target="../media/image182.jpeg"/><Relationship Id="rId5" Type="http://schemas.openxmlformats.org/officeDocument/2006/relationships/image" Target="../media/image181.jpeg"/><Relationship Id="rId4" Type="http://schemas.openxmlformats.org/officeDocument/2006/relationships/image" Target="../media/image180.jpeg"/></Relationships>
</file>

<file path=ppt/slides/_rels/slide83.xml.rels><?xml version="1.0" encoding="UTF-8" standalone="yes"?>
<Relationships xmlns="http://schemas.openxmlformats.org/package/2006/relationships"><Relationship Id="rId8" Type="http://schemas.openxmlformats.org/officeDocument/2006/relationships/image" Target="../media/image79.wmf"/><Relationship Id="rId3" Type="http://schemas.openxmlformats.org/officeDocument/2006/relationships/image" Target="../media/image183.emf"/><Relationship Id="rId7" Type="http://schemas.openxmlformats.org/officeDocument/2006/relationships/image" Target="../media/image78.wmf"/><Relationship Id="rId2" Type="http://schemas.openxmlformats.org/officeDocument/2006/relationships/notesSlide" Target="../notesSlides/notesSlide78.xml"/><Relationship Id="rId1" Type="http://schemas.openxmlformats.org/officeDocument/2006/relationships/slideLayout" Target="../slideLayouts/slideLayout6.xml"/><Relationship Id="rId6" Type="http://schemas.openxmlformats.org/officeDocument/2006/relationships/image" Target="../media/image77.wmf"/><Relationship Id="rId5" Type="http://schemas.openxmlformats.org/officeDocument/2006/relationships/image" Target="../media/image185.emf"/><Relationship Id="rId4" Type="http://schemas.openxmlformats.org/officeDocument/2006/relationships/image" Target="../media/image184.emf"/></Relationships>
</file>

<file path=ppt/slides/_rels/slide84.xml.rels><?xml version="1.0" encoding="UTF-8" standalone="yes"?>
<Relationships xmlns="http://schemas.openxmlformats.org/package/2006/relationships"><Relationship Id="rId3" Type="http://schemas.openxmlformats.org/officeDocument/2006/relationships/image" Target="../media/image186.wmf"/><Relationship Id="rId2" Type="http://schemas.openxmlformats.org/officeDocument/2006/relationships/notesSlide" Target="../notesSlides/notesSlide79.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image" Target="../media/image187.emf"/><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3" Type="http://schemas.openxmlformats.org/officeDocument/2006/relationships/image" Target="../media/image189.emf"/><Relationship Id="rId7" Type="http://schemas.openxmlformats.org/officeDocument/2006/relationships/image" Target="../media/image191.emf"/><Relationship Id="rId2" Type="http://schemas.openxmlformats.org/officeDocument/2006/relationships/slideLayout" Target="../slideLayouts/slideLayout6.xml"/><Relationship Id="rId1" Type="http://schemas.openxmlformats.org/officeDocument/2006/relationships/vmlDrawing" Target="../drawings/vmlDrawing25.vml"/><Relationship Id="rId6" Type="http://schemas.openxmlformats.org/officeDocument/2006/relationships/image" Target="../media/image190.emf"/><Relationship Id="rId5" Type="http://schemas.openxmlformats.org/officeDocument/2006/relationships/image" Target="../media/image188.wmf"/><Relationship Id="rId4" Type="http://schemas.openxmlformats.org/officeDocument/2006/relationships/oleObject" Target="../embeddings/oleObject60.bin"/></Relationships>
</file>

<file path=ppt/slides/_rels/slide87.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image" Target="../media/image192.emf"/><Relationship Id="rId1" Type="http://schemas.openxmlformats.org/officeDocument/2006/relationships/slideLayout" Target="../slideLayouts/slideLayout6.xml"/><Relationship Id="rId4" Type="http://schemas.openxmlformats.org/officeDocument/2006/relationships/image" Target="../media/image193.emf"/></Relationships>
</file>

<file path=ppt/slides/_rels/slide88.xml.rels><?xml version="1.0" encoding="UTF-8" standalone="yes"?>
<Relationships xmlns="http://schemas.openxmlformats.org/package/2006/relationships"><Relationship Id="rId3" Type="http://schemas.openxmlformats.org/officeDocument/2006/relationships/image" Target="../media/image195.emf"/><Relationship Id="rId2" Type="http://schemas.openxmlformats.org/officeDocument/2006/relationships/image" Target="../media/image194.emf"/><Relationship Id="rId1" Type="http://schemas.openxmlformats.org/officeDocument/2006/relationships/slideLayout" Target="../slideLayouts/slideLayout6.xml"/><Relationship Id="rId6" Type="http://schemas.openxmlformats.org/officeDocument/2006/relationships/image" Target="../media/image198.emf"/><Relationship Id="rId5" Type="http://schemas.openxmlformats.org/officeDocument/2006/relationships/image" Target="../media/image197.emf"/><Relationship Id="rId4" Type="http://schemas.openxmlformats.org/officeDocument/2006/relationships/image" Target="../media/image196.emf"/></Relationships>
</file>

<file path=ppt/slides/_rels/slide89.xml.rels><?xml version="1.0" encoding="UTF-8" standalone="yes"?>
<Relationships xmlns="http://schemas.openxmlformats.org/package/2006/relationships"><Relationship Id="rId8" Type="http://schemas.openxmlformats.org/officeDocument/2006/relationships/image" Target="../media/image204.emf"/><Relationship Id="rId13" Type="http://schemas.openxmlformats.org/officeDocument/2006/relationships/image" Target="../media/image209.jpeg"/><Relationship Id="rId3" Type="http://schemas.openxmlformats.org/officeDocument/2006/relationships/image" Target="../media/image199.png"/><Relationship Id="rId7" Type="http://schemas.openxmlformats.org/officeDocument/2006/relationships/image" Target="../media/image203.emf"/><Relationship Id="rId12" Type="http://schemas.openxmlformats.org/officeDocument/2006/relationships/image" Target="../media/image208.jpeg"/><Relationship Id="rId2" Type="http://schemas.openxmlformats.org/officeDocument/2006/relationships/slideLayout" Target="../slideLayouts/slideLayout6.xml"/><Relationship Id="rId1" Type="http://schemas.openxmlformats.org/officeDocument/2006/relationships/video" Target="file:///C:\Users\Zonta\Documents\Zonta\Funding\MEMSCON\Meetings\17May2010\WP3__1_4\Sweep%20acc%2026%20ott%2009%20avi_05.AVI" TargetMode="External"/><Relationship Id="rId6" Type="http://schemas.openxmlformats.org/officeDocument/2006/relationships/image" Target="../media/image202.emf"/><Relationship Id="rId11" Type="http://schemas.openxmlformats.org/officeDocument/2006/relationships/image" Target="../media/image207.emf"/><Relationship Id="rId5" Type="http://schemas.openxmlformats.org/officeDocument/2006/relationships/image" Target="../media/image201.emf"/><Relationship Id="rId10" Type="http://schemas.openxmlformats.org/officeDocument/2006/relationships/image" Target="../media/image206.emf"/><Relationship Id="rId4" Type="http://schemas.openxmlformats.org/officeDocument/2006/relationships/image" Target="../media/image200.jpeg"/><Relationship Id="rId9" Type="http://schemas.openxmlformats.org/officeDocument/2006/relationships/image" Target="../media/image205.emf"/><Relationship Id="rId14" Type="http://schemas.openxmlformats.org/officeDocument/2006/relationships/image" Target="../media/image21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en-US" dirty="0" smtClean="0"/>
              <a:t>A monitoring method for </a:t>
            </a:r>
            <a:br>
              <a:rPr lang="en-US" dirty="0" smtClean="0"/>
            </a:br>
            <a:r>
              <a:rPr lang="en-US" dirty="0" smtClean="0"/>
              <a:t>after-earthquake </a:t>
            </a:r>
            <a:br>
              <a:rPr lang="en-US" dirty="0" smtClean="0"/>
            </a:br>
            <a:r>
              <a:rPr lang="en-US" dirty="0" smtClean="0"/>
              <a:t>damage evaluation</a:t>
            </a:r>
            <a:br>
              <a:rPr lang="en-US" dirty="0" smtClean="0"/>
            </a:br>
            <a:r>
              <a:rPr lang="en-US" dirty="0" smtClean="0"/>
              <a:t>of buildings</a:t>
            </a:r>
            <a:br>
              <a:rPr lang="en-US" dirty="0" smtClean="0"/>
            </a:br>
            <a:r>
              <a:rPr lang="en-US" sz="2200" dirty="0" smtClean="0"/>
              <a:t>final exam – 22 April 2015</a:t>
            </a:r>
            <a:endParaRPr lang="en-US" dirty="0"/>
          </a:p>
        </p:txBody>
      </p:sp>
      <p:sp>
        <p:nvSpPr>
          <p:cNvPr id="3" name="Sottotitolo 2"/>
          <p:cNvSpPr>
            <a:spLocks noGrp="1"/>
          </p:cNvSpPr>
          <p:nvPr>
            <p:ph type="subTitle" idx="1"/>
          </p:nvPr>
        </p:nvSpPr>
        <p:spPr/>
        <p:txBody>
          <a:bodyPr>
            <a:normAutofit/>
          </a:bodyPr>
          <a:lstStyle/>
          <a:p>
            <a:r>
              <a:rPr lang="en-US" dirty="0" smtClean="0"/>
              <a:t>Candidate:</a:t>
            </a:r>
          </a:p>
          <a:p>
            <a:r>
              <a:rPr lang="en-US" dirty="0" smtClean="0"/>
              <a:t>Davide Trapani</a:t>
            </a:r>
          </a:p>
          <a:p>
            <a:endParaRPr lang="en-US" dirty="0"/>
          </a:p>
          <a:p>
            <a:r>
              <a:rPr lang="en-US" dirty="0" smtClean="0"/>
              <a:t>Tutor:</a:t>
            </a:r>
          </a:p>
          <a:p>
            <a:r>
              <a:rPr lang="en-US" dirty="0" smtClean="0"/>
              <a:t>Professor Daniele Zonta</a:t>
            </a:r>
            <a:endParaRPr lang="en-US" dirty="0"/>
          </a:p>
        </p:txBody>
      </p:sp>
    </p:spTree>
    <p:extLst>
      <p:ext uri="{BB962C8B-B14F-4D97-AF65-F5344CB8AC3E}">
        <p14:creationId xmlns:p14="http://schemas.microsoft.com/office/powerpoint/2010/main" val="38506603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EXAMPLE</a:t>
            </a:r>
            <a:endParaRPr lang="it-IT" dirty="0"/>
          </a:p>
        </p:txBody>
      </p:sp>
      <p:sp>
        <p:nvSpPr>
          <p:cNvPr id="5" name="Rettangolo 4"/>
          <p:cNvSpPr/>
          <p:nvPr/>
        </p:nvSpPr>
        <p:spPr>
          <a:xfrm>
            <a:off x="504914" y="871397"/>
            <a:ext cx="7673886" cy="3522651"/>
          </a:xfrm>
          <a:prstGeom prst="rect">
            <a:avLst/>
          </a:prstGeom>
        </p:spPr>
        <p:txBody>
          <a:bodyPr wrap="square">
            <a:noAutofit/>
          </a:bodyPr>
          <a:lstStyle/>
          <a:p>
            <a:pPr algn="just">
              <a:spcAft>
                <a:spcPts val="600"/>
              </a:spcAft>
            </a:pPr>
            <a:endParaRPr lang="en-US" sz="2200" dirty="0">
              <a:solidFill>
                <a:srgbClr val="003366"/>
              </a:solidFill>
            </a:endParaRPr>
          </a:p>
          <a:p>
            <a:pPr algn="just">
              <a:spcAft>
                <a:spcPts val="600"/>
              </a:spcAft>
            </a:pPr>
            <a:r>
              <a:rPr lang="en-US" sz="2200" b="1" u="sng" dirty="0" smtClean="0">
                <a:solidFill>
                  <a:srgbClr val="003366"/>
                </a:solidFill>
              </a:rPr>
              <a:t>EXAMPLE</a:t>
            </a:r>
          </a:p>
          <a:p>
            <a:pPr algn="just"/>
            <a:r>
              <a:rPr lang="en-US" sz="2000" b="1" dirty="0" smtClean="0">
                <a:solidFill>
                  <a:srgbClr val="003366"/>
                </a:solidFill>
              </a:rPr>
              <a:t>need</a:t>
            </a:r>
            <a:r>
              <a:rPr lang="en-US" sz="2000" dirty="0" smtClean="0">
                <a:solidFill>
                  <a:srgbClr val="003366"/>
                </a:solidFill>
              </a:rPr>
              <a:t>: know the residual displacement </a:t>
            </a:r>
            <a:r>
              <a:rPr lang="en-US" sz="2000" b="1" dirty="0" smtClean="0">
                <a:solidFill>
                  <a:srgbClr val="FF0000"/>
                </a:solidFill>
                <a:latin typeface="Symbol" panose="05050102010706020507" pitchFamily="18" charset="2"/>
              </a:rPr>
              <a:t>d</a:t>
            </a:r>
            <a:r>
              <a:rPr lang="en-US" sz="2000" dirty="0" smtClean="0">
                <a:solidFill>
                  <a:srgbClr val="003366"/>
                </a:solidFill>
              </a:rPr>
              <a:t> between 2 floors</a:t>
            </a:r>
          </a:p>
          <a:p>
            <a:pPr marL="342900" indent="-342900" algn="just">
              <a:spcAft>
                <a:spcPts val="600"/>
              </a:spcAft>
              <a:buFont typeface="Arial" panose="020B0604020202020204" pitchFamily="34" charset="0"/>
              <a:buChar char="•"/>
            </a:pPr>
            <a:endParaRPr lang="en-US" sz="2200" b="1" dirty="0">
              <a:solidFill>
                <a:srgbClr val="003366"/>
              </a:solidFill>
            </a:endParaRPr>
          </a:p>
          <a:p>
            <a:pPr marL="342900" indent="-342900" algn="just">
              <a:spcAft>
                <a:spcPts val="600"/>
              </a:spcAft>
              <a:buFont typeface="Wingdings" pitchFamily="2" charset="2"/>
              <a:buChar char="§"/>
            </a:pPr>
            <a:endParaRPr lang="en-US" sz="2200" dirty="0" smtClean="0">
              <a:solidFill>
                <a:srgbClr val="003366"/>
              </a:solidFill>
            </a:endParaRPr>
          </a:p>
        </p:txBody>
      </p:sp>
      <p:pic>
        <p:nvPicPr>
          <p:cNvPr id="6" name="Immagin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0692" y="2477416"/>
            <a:ext cx="2621352" cy="2633268"/>
          </a:xfrm>
          <a:prstGeom prst="rect">
            <a:avLst/>
          </a:prstGeom>
        </p:spPr>
      </p:pic>
      <mc:AlternateContent xmlns:mc="http://schemas.openxmlformats.org/markup-compatibility/2006" xmlns:a14="http://schemas.microsoft.com/office/drawing/2010/main">
        <mc:Choice Requires="a14">
          <p:sp>
            <p:nvSpPr>
              <p:cNvPr id="7" name="CasellaDiTesto 6"/>
              <p:cNvSpPr txBox="1"/>
              <p:nvPr/>
            </p:nvSpPr>
            <p:spPr>
              <a:xfrm>
                <a:off x="2574611" y="3711226"/>
                <a:ext cx="23916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𝐻</m:t>
                      </m:r>
                    </m:oMath>
                  </m:oMathPara>
                </a14:m>
                <a:endParaRPr lang="it-IT" dirty="0"/>
              </a:p>
            </p:txBody>
          </p:sp>
        </mc:Choice>
        <mc:Fallback xmlns="">
          <p:sp>
            <p:nvSpPr>
              <p:cNvPr id="7" name="CasellaDiTesto 6"/>
              <p:cNvSpPr txBox="1">
                <a:spLocks noRot="1" noChangeAspect="1" noMove="1" noResize="1" noEditPoints="1" noAdjustHandles="1" noChangeArrowheads="1" noChangeShapeType="1" noTextEdit="1"/>
              </p:cNvSpPr>
              <p:nvPr/>
            </p:nvSpPr>
            <p:spPr>
              <a:xfrm>
                <a:off x="2574611" y="3711226"/>
                <a:ext cx="239168" cy="276999"/>
              </a:xfrm>
              <a:prstGeom prst="rect">
                <a:avLst/>
              </a:prstGeom>
              <a:blipFill rotWithShape="0">
                <a:blip r:embed="rId4"/>
                <a:stretch>
                  <a:fillRect l="-20000" r="-17500" b="-6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8" name="CasellaDiTesto 7"/>
              <p:cNvSpPr txBox="1"/>
              <p:nvPr/>
            </p:nvSpPr>
            <p:spPr>
              <a:xfrm>
                <a:off x="4126277" y="2177193"/>
                <a:ext cx="18594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it-IT" b="0" i="1" smtClean="0">
                          <a:solidFill>
                            <a:srgbClr val="FF0000"/>
                          </a:solidFill>
                          <a:latin typeface="Cambria Math" panose="02040503050406030204" pitchFamily="18" charset="0"/>
                        </a:rPr>
                        <m:t>δ</m:t>
                      </m:r>
                    </m:oMath>
                  </m:oMathPara>
                </a14:m>
                <a:endParaRPr lang="it-IT" b="0" dirty="0" smtClean="0">
                  <a:solidFill>
                    <a:srgbClr val="FF0000"/>
                  </a:solidFill>
                </a:endParaRPr>
              </a:p>
            </p:txBody>
          </p:sp>
        </mc:Choice>
        <mc:Fallback xmlns="">
          <p:sp>
            <p:nvSpPr>
              <p:cNvPr id="8" name="CasellaDiTesto 7"/>
              <p:cNvSpPr txBox="1">
                <a:spLocks noRot="1" noChangeAspect="1" noMove="1" noResize="1" noEditPoints="1" noAdjustHandles="1" noChangeArrowheads="1" noChangeShapeType="1" noTextEdit="1"/>
              </p:cNvSpPr>
              <p:nvPr/>
            </p:nvSpPr>
            <p:spPr>
              <a:xfrm>
                <a:off x="4126277" y="2177193"/>
                <a:ext cx="185948" cy="276999"/>
              </a:xfrm>
              <a:prstGeom prst="rect">
                <a:avLst/>
              </a:prstGeom>
              <a:blipFill rotWithShape="0">
                <a:blip r:embed="rId5"/>
                <a:stretch>
                  <a:fillRect l="-30000" r="-30000" b="-6522"/>
                </a:stretch>
              </a:blipFill>
            </p:spPr>
            <p:txBody>
              <a:bodyPr/>
              <a:lstStyle/>
              <a:p>
                <a:r>
                  <a:rPr lang="it-IT">
                    <a:noFill/>
                  </a:rPr>
                  <a:t> </a:t>
                </a:r>
              </a:p>
            </p:txBody>
          </p:sp>
        </mc:Fallback>
      </mc:AlternateContent>
    </p:spTree>
    <p:extLst>
      <p:ext uri="{BB962C8B-B14F-4D97-AF65-F5344CB8AC3E}">
        <p14:creationId xmlns:p14="http://schemas.microsoft.com/office/powerpoint/2010/main" val="11020926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5662" y="254643"/>
            <a:ext cx="8681301" cy="739941"/>
          </a:xfrm>
        </p:spPr>
        <p:txBody>
          <a:bodyPr>
            <a:normAutofit/>
          </a:bodyPr>
          <a:lstStyle/>
          <a:p>
            <a:r>
              <a:rPr lang="it-IT" dirty="0" smtClean="0"/>
              <a:t>CHOICE OF THE STATE VARIABLE</a:t>
            </a:r>
            <a:endParaRPr lang="it-IT" dirty="0"/>
          </a:p>
        </p:txBody>
      </p:sp>
      <p:sp>
        <p:nvSpPr>
          <p:cNvPr id="3" name="Rettangolo 2"/>
          <p:cNvSpPr/>
          <p:nvPr/>
        </p:nvSpPr>
        <p:spPr>
          <a:xfrm>
            <a:off x="237437" y="597382"/>
            <a:ext cx="5223563" cy="1998940"/>
          </a:xfrm>
          <a:prstGeom prst="rect">
            <a:avLst/>
          </a:prstGeom>
        </p:spPr>
        <p:txBody>
          <a:bodyPr wrap="square">
            <a:noAutofit/>
          </a:bodyPr>
          <a:lstStyle/>
          <a:p>
            <a:pPr algn="just">
              <a:spcAft>
                <a:spcPts val="600"/>
              </a:spcAft>
            </a:pPr>
            <a:endParaRPr lang="en-US" sz="2400" dirty="0">
              <a:solidFill>
                <a:srgbClr val="003366"/>
              </a:solidFill>
            </a:endParaRPr>
          </a:p>
          <a:p>
            <a:pPr marL="342900" indent="-342900" algn="just">
              <a:spcAft>
                <a:spcPts val="600"/>
              </a:spcAft>
              <a:buFont typeface="Arial" panose="020B0604020202020204" pitchFamily="34" charset="0"/>
              <a:buChar char="•"/>
            </a:pPr>
            <a:r>
              <a:rPr lang="en-US" sz="2000" b="1" dirty="0" smtClean="0">
                <a:solidFill>
                  <a:srgbClr val="FF0000"/>
                </a:solidFill>
              </a:rPr>
              <a:t>state variable </a:t>
            </a:r>
            <a:r>
              <a:rPr lang="en-US" sz="2000" dirty="0" smtClean="0">
                <a:solidFill>
                  <a:srgbClr val="003366"/>
                </a:solidFill>
              </a:rPr>
              <a:t>= logical or numerical variable representing </a:t>
            </a:r>
            <a:r>
              <a:rPr lang="en-US" sz="2000" b="1" dirty="0" smtClean="0">
                <a:solidFill>
                  <a:srgbClr val="FF0000"/>
                </a:solidFill>
              </a:rPr>
              <a:t>state of condition</a:t>
            </a:r>
          </a:p>
          <a:p>
            <a:pPr marL="342900" indent="-342900" algn="just">
              <a:spcAft>
                <a:spcPts val="600"/>
              </a:spcAft>
              <a:buFont typeface="Arial" panose="020B0604020202020204" pitchFamily="34" charset="0"/>
              <a:buChar char="•"/>
            </a:pPr>
            <a:r>
              <a:rPr lang="en-US" sz="2000" b="1" dirty="0" smtClean="0">
                <a:solidFill>
                  <a:schemeClr val="tx2"/>
                </a:solidFill>
              </a:rPr>
              <a:t>most used for seismic monitoring:</a:t>
            </a:r>
            <a:endParaRPr lang="en-US" sz="2000" b="1" dirty="0">
              <a:solidFill>
                <a:schemeClr val="tx2"/>
              </a:solidFill>
            </a:endParaRPr>
          </a:p>
          <a:p>
            <a:pPr algn="just">
              <a:spcAft>
                <a:spcPts val="600"/>
              </a:spcAft>
            </a:pPr>
            <a:endParaRPr lang="en-US" sz="2400" dirty="0">
              <a:solidFill>
                <a:srgbClr val="003366"/>
              </a:solidFill>
            </a:endParaRPr>
          </a:p>
          <a:p>
            <a:pPr algn="just">
              <a:spcAft>
                <a:spcPts val="600"/>
              </a:spcAft>
            </a:pPr>
            <a:r>
              <a:rPr lang="en-US" sz="2400" dirty="0" smtClean="0">
                <a:solidFill>
                  <a:srgbClr val="003366"/>
                </a:solidFill>
              </a:rPr>
              <a:t> </a:t>
            </a:r>
          </a:p>
          <a:p>
            <a:pPr marL="342900" indent="-342900" algn="just">
              <a:spcAft>
                <a:spcPts val="600"/>
              </a:spcAft>
              <a:buFont typeface="Wingdings" pitchFamily="2" charset="2"/>
              <a:buChar char="§"/>
            </a:pPr>
            <a:endParaRPr lang="en-US" sz="2400" dirty="0">
              <a:solidFill>
                <a:srgbClr val="003366"/>
              </a:solidFill>
            </a:endParaRPr>
          </a:p>
          <a:p>
            <a:pPr algn="just">
              <a:spcAft>
                <a:spcPts val="600"/>
              </a:spcAft>
            </a:pPr>
            <a:endParaRPr lang="en-US" sz="2400" dirty="0" smtClean="0">
              <a:solidFill>
                <a:srgbClr val="003366"/>
              </a:solidFill>
            </a:endParaRPr>
          </a:p>
          <a:p>
            <a:pPr marL="342900" indent="-342900" algn="just">
              <a:spcAft>
                <a:spcPts val="600"/>
              </a:spcAft>
              <a:buFont typeface="Wingdings" pitchFamily="2" charset="2"/>
              <a:buChar char="§"/>
            </a:pPr>
            <a:endParaRPr lang="en-US" sz="2400" dirty="0" smtClean="0">
              <a:solidFill>
                <a:srgbClr val="003366"/>
              </a:solidFill>
            </a:endParaRPr>
          </a:p>
        </p:txBody>
      </p:sp>
      <p:graphicFrame>
        <p:nvGraphicFramePr>
          <p:cNvPr id="9" name="Tabella 8"/>
          <p:cNvGraphicFramePr>
            <a:graphicFrameLocks noGrp="1"/>
          </p:cNvGraphicFramePr>
          <p:nvPr>
            <p:extLst>
              <p:ext uri="{D42A27DB-BD31-4B8C-83A1-F6EECF244321}">
                <p14:modId xmlns:p14="http://schemas.microsoft.com/office/powerpoint/2010/main" val="2985001540"/>
              </p:ext>
            </p:extLst>
          </p:nvPr>
        </p:nvGraphicFramePr>
        <p:xfrm>
          <a:off x="566057" y="2198342"/>
          <a:ext cx="4760686" cy="3718560"/>
        </p:xfrm>
        <a:graphic>
          <a:graphicData uri="http://schemas.openxmlformats.org/drawingml/2006/table">
            <a:tbl>
              <a:tblPr firstRow="1" bandRow="1">
                <a:tableStyleId>{5C22544A-7EE6-4342-B048-85BDC9FD1C3A}</a:tableStyleId>
              </a:tblPr>
              <a:tblGrid>
                <a:gridCol w="1625600"/>
                <a:gridCol w="3135086"/>
              </a:tblGrid>
              <a:tr h="332280">
                <a:tc>
                  <a:txBody>
                    <a:bodyPr/>
                    <a:lstStyle/>
                    <a:p>
                      <a:r>
                        <a:rPr lang="en-GB" sz="2000" noProof="0" dirty="0" smtClean="0"/>
                        <a:t>Type</a:t>
                      </a:r>
                      <a:endParaRPr lang="en-GB" sz="2000" noProof="0" dirty="0"/>
                    </a:p>
                  </a:txBody>
                  <a:tcPr/>
                </a:tc>
                <a:tc>
                  <a:txBody>
                    <a:bodyPr/>
                    <a:lstStyle/>
                    <a:p>
                      <a:r>
                        <a:rPr lang="en-GB" sz="2000" noProof="0" dirty="0" smtClean="0"/>
                        <a:t>Examples</a:t>
                      </a:r>
                      <a:endParaRPr lang="en-GB" sz="2000" noProof="0" dirty="0"/>
                    </a:p>
                  </a:txBody>
                  <a:tcPr/>
                </a:tc>
              </a:tr>
              <a:tr h="610226">
                <a:tc>
                  <a:txBody>
                    <a:bodyPr/>
                    <a:lstStyle/>
                    <a:p>
                      <a:r>
                        <a:rPr lang="en-GB" sz="2000" b="1" noProof="0" dirty="0" smtClean="0">
                          <a:solidFill>
                            <a:schemeClr val="tx1"/>
                          </a:solidFill>
                          <a:effectLst/>
                        </a:rPr>
                        <a:t>Response parameters</a:t>
                      </a:r>
                      <a:endParaRPr lang="en-GB" sz="2000" b="1" noProof="0" dirty="0">
                        <a:solidFill>
                          <a:schemeClr val="tx1"/>
                        </a:solidFill>
                        <a:effectLst/>
                      </a:endParaRPr>
                    </a:p>
                  </a:txBody>
                  <a:tcPr anchor="ctr"/>
                </a:tc>
                <a:tc>
                  <a:txBody>
                    <a:bodyPr/>
                    <a:lstStyle/>
                    <a:p>
                      <a:pPr marL="285750" indent="-285750">
                        <a:buFont typeface="Arial" panose="020B0604020202020204" pitchFamily="34" charset="0"/>
                        <a:buChar char="•"/>
                      </a:pPr>
                      <a:r>
                        <a:rPr lang="en-GB" sz="2000" b="0" baseline="0" noProof="0" dirty="0" smtClean="0">
                          <a:solidFill>
                            <a:schemeClr val="tx1"/>
                          </a:solidFill>
                          <a:effectLst/>
                        </a:rPr>
                        <a:t>Max accelerations;</a:t>
                      </a:r>
                    </a:p>
                    <a:p>
                      <a:pPr marL="285750" indent="-285750">
                        <a:buFont typeface="Arial" panose="020B0604020202020204" pitchFamily="34" charset="0"/>
                        <a:buChar char="•"/>
                      </a:pPr>
                      <a:r>
                        <a:rPr lang="en-GB" sz="2000" b="0" baseline="0" noProof="0" dirty="0" smtClean="0">
                          <a:solidFill>
                            <a:schemeClr val="tx1"/>
                          </a:solidFill>
                          <a:effectLst/>
                        </a:rPr>
                        <a:t>Max displacements;</a:t>
                      </a:r>
                    </a:p>
                    <a:p>
                      <a:pPr marL="285750" indent="-285750">
                        <a:buFont typeface="Arial" panose="020B0604020202020204" pitchFamily="34" charset="0"/>
                        <a:buChar char="•"/>
                      </a:pPr>
                      <a:r>
                        <a:rPr lang="en-GB" sz="2000" b="0" baseline="0" noProof="0" dirty="0" smtClean="0">
                          <a:solidFill>
                            <a:schemeClr val="tx1"/>
                          </a:solidFill>
                          <a:effectLst/>
                        </a:rPr>
                        <a:t>Residual displacements;</a:t>
                      </a:r>
                    </a:p>
                  </a:txBody>
                  <a:tcPr>
                    <a:solidFill>
                      <a:srgbClr val="CCE3F5"/>
                    </a:solidFill>
                  </a:tcPr>
                </a:tc>
              </a:tr>
              <a:tr h="720000">
                <a:tc>
                  <a:txBody>
                    <a:bodyPr/>
                    <a:lstStyle/>
                    <a:p>
                      <a:r>
                        <a:rPr lang="en-GB" sz="2000" b="1" noProof="0" dirty="0" smtClean="0">
                          <a:solidFill>
                            <a:schemeClr val="tx1"/>
                          </a:solidFill>
                          <a:effectLst/>
                        </a:rPr>
                        <a:t>Modal parameters</a:t>
                      </a:r>
                      <a:endParaRPr lang="en-GB" sz="2000" b="1" noProof="0" dirty="0">
                        <a:solidFill>
                          <a:schemeClr val="tx1"/>
                        </a:solidFill>
                        <a:effectLst/>
                      </a:endParaRPr>
                    </a:p>
                  </a:txBody>
                  <a:tcPr anchor="ctr">
                    <a:solidFill>
                      <a:srgbClr val="CCE3F5"/>
                    </a:solidFill>
                  </a:tcPr>
                </a:tc>
                <a:tc>
                  <a:txBody>
                    <a:bodyPr/>
                    <a:lstStyle/>
                    <a:p>
                      <a:pPr marL="285750" indent="-285750">
                        <a:buFont typeface="Arial" panose="020B0604020202020204" pitchFamily="34" charset="0"/>
                        <a:buChar char="•"/>
                      </a:pPr>
                      <a:r>
                        <a:rPr lang="en-GB" sz="2000" b="0" noProof="0" dirty="0" smtClean="0">
                          <a:solidFill>
                            <a:schemeClr val="tx1"/>
                          </a:solidFill>
                          <a:effectLst/>
                        </a:rPr>
                        <a:t>Frequencies;</a:t>
                      </a:r>
                    </a:p>
                    <a:p>
                      <a:pPr marL="285750" indent="-285750">
                        <a:buFont typeface="Arial" panose="020B0604020202020204" pitchFamily="34" charset="0"/>
                        <a:buChar char="•"/>
                      </a:pPr>
                      <a:r>
                        <a:rPr lang="en-GB" sz="2000" b="0" noProof="0" dirty="0" smtClean="0">
                          <a:solidFill>
                            <a:schemeClr val="tx1"/>
                          </a:solidFill>
                          <a:effectLst/>
                        </a:rPr>
                        <a:t>Mode shapes;</a:t>
                      </a:r>
                    </a:p>
                    <a:p>
                      <a:pPr marL="285750" indent="-285750">
                        <a:buFont typeface="Arial" panose="020B0604020202020204" pitchFamily="34" charset="0"/>
                        <a:buChar char="•"/>
                      </a:pPr>
                      <a:r>
                        <a:rPr lang="en-GB" sz="2000" b="0" noProof="0" dirty="0" smtClean="0">
                          <a:solidFill>
                            <a:schemeClr val="tx1"/>
                          </a:solidFill>
                          <a:effectLst/>
                        </a:rPr>
                        <a:t>Damping;</a:t>
                      </a:r>
                      <a:endParaRPr lang="en-GB" sz="2000" b="0" noProof="0" dirty="0">
                        <a:solidFill>
                          <a:schemeClr val="tx1"/>
                        </a:solidFill>
                        <a:effectLst/>
                      </a:endParaRPr>
                    </a:p>
                  </a:txBody>
                  <a:tcPr>
                    <a:solidFill>
                      <a:srgbClr val="CCE3F5"/>
                    </a:solidFill>
                  </a:tcPr>
                </a:tc>
              </a:tr>
              <a:tr h="324000">
                <a:tc>
                  <a:txBody>
                    <a:bodyPr/>
                    <a:lstStyle/>
                    <a:p>
                      <a:r>
                        <a:rPr lang="en-GB" sz="2000" b="1" noProof="0" dirty="0" smtClean="0">
                          <a:solidFill>
                            <a:schemeClr val="tx1"/>
                          </a:solidFill>
                          <a:effectLst/>
                        </a:rPr>
                        <a:t>Index of</a:t>
                      </a:r>
                      <a:r>
                        <a:rPr lang="en-GB" sz="2000" b="1" baseline="0" noProof="0" dirty="0" smtClean="0">
                          <a:solidFill>
                            <a:schemeClr val="tx1"/>
                          </a:solidFill>
                          <a:effectLst/>
                        </a:rPr>
                        <a:t> classification</a:t>
                      </a:r>
                      <a:endParaRPr lang="en-GB" sz="2000" b="1" noProof="0" dirty="0">
                        <a:solidFill>
                          <a:schemeClr val="tx1"/>
                        </a:solidFill>
                        <a:effectLst/>
                      </a:endParaRPr>
                    </a:p>
                  </a:txBody>
                  <a:tcPr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0" baseline="0" noProof="0" dirty="0" smtClean="0">
                          <a:solidFill>
                            <a:schemeClr val="tx1"/>
                          </a:solidFill>
                          <a:effectLst/>
                        </a:rPr>
                        <a:t>classification </a:t>
                      </a:r>
                      <a:r>
                        <a:rPr lang="en-GB" sz="2000" b="0" baseline="0" noProof="0" dirty="0" smtClean="0">
                          <a:solidFill>
                            <a:schemeClr val="tx1"/>
                          </a:solidFill>
                          <a:effectLst/>
                        </a:rPr>
                        <a:t>of damage: no / moderate / severe / collapse</a:t>
                      </a:r>
                      <a:endParaRPr lang="en-GB" sz="2000" b="0" noProof="0" dirty="0" smtClean="0">
                        <a:solidFill>
                          <a:schemeClr val="tx1"/>
                        </a:solidFill>
                        <a:effectLst/>
                      </a:endParaRPr>
                    </a:p>
                    <a:p>
                      <a:pPr marL="285750" indent="-285750">
                        <a:buFont typeface="Arial" panose="020B0604020202020204" pitchFamily="34" charset="0"/>
                        <a:buChar char="•"/>
                      </a:pPr>
                      <a:r>
                        <a:rPr lang="en-GB" sz="2000" b="0" noProof="0" dirty="0" smtClean="0">
                          <a:solidFill>
                            <a:schemeClr val="tx1"/>
                          </a:solidFill>
                          <a:effectLst/>
                        </a:rPr>
                        <a:t>Others</a:t>
                      </a:r>
                      <a:endParaRPr lang="en-GB" sz="2000" b="0" noProof="0" dirty="0">
                        <a:solidFill>
                          <a:schemeClr val="tx1"/>
                        </a:solidFill>
                        <a:effectLst/>
                      </a:endParaRPr>
                    </a:p>
                  </a:txBody>
                  <a:tcPr/>
                </a:tc>
              </a:tr>
            </a:tbl>
          </a:graphicData>
        </a:graphic>
      </p:graphicFrame>
    </p:spTree>
    <p:extLst>
      <p:ext uri="{BB962C8B-B14F-4D97-AF65-F5344CB8AC3E}">
        <p14:creationId xmlns:p14="http://schemas.microsoft.com/office/powerpoint/2010/main" val="6018793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5662" y="254643"/>
            <a:ext cx="8681301" cy="739941"/>
          </a:xfrm>
        </p:spPr>
        <p:txBody>
          <a:bodyPr>
            <a:normAutofit/>
          </a:bodyPr>
          <a:lstStyle/>
          <a:p>
            <a:r>
              <a:rPr lang="it-IT" dirty="0" smtClean="0"/>
              <a:t>CHOICE OF THE STATE VARIABLE</a:t>
            </a:r>
            <a:endParaRPr lang="it-IT" dirty="0"/>
          </a:p>
        </p:txBody>
      </p:sp>
      <p:sp>
        <p:nvSpPr>
          <p:cNvPr id="6" name="Rettangolo 5"/>
          <p:cNvSpPr/>
          <p:nvPr/>
        </p:nvSpPr>
        <p:spPr>
          <a:xfrm>
            <a:off x="6292458" y="126038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 choice</a:t>
            </a:r>
          </a:p>
        </p:txBody>
      </p:sp>
      <p:sp>
        <p:nvSpPr>
          <p:cNvPr id="7" name="Rettangolo 6"/>
          <p:cNvSpPr/>
          <p:nvPr/>
        </p:nvSpPr>
        <p:spPr>
          <a:xfrm>
            <a:off x="5001903" y="1626176"/>
            <a:ext cx="4414157" cy="338554"/>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relative residual displacement </a:t>
            </a:r>
            <a:r>
              <a:rPr lang="en-US" sz="1600" b="1" dirty="0" smtClean="0">
                <a:solidFill>
                  <a:srgbClr val="FF0000"/>
                </a:solidFill>
                <a:latin typeface="Symbol" panose="05050102010706020507" pitchFamily="18" charset="2"/>
              </a:rPr>
              <a:t>d</a:t>
            </a:r>
          </a:p>
        </p:txBody>
      </p:sp>
      <p:sp>
        <p:nvSpPr>
          <p:cNvPr id="8" name="Freccia a destra 7"/>
          <p:cNvSpPr/>
          <p:nvPr/>
        </p:nvSpPr>
        <p:spPr>
          <a:xfrm rot="10800000" flipH="1">
            <a:off x="5812290" y="1298367"/>
            <a:ext cx="313065" cy="241874"/>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9" name="Tabella 8"/>
          <p:cNvGraphicFramePr>
            <a:graphicFrameLocks noGrp="1"/>
          </p:cNvGraphicFramePr>
          <p:nvPr>
            <p:extLst>
              <p:ext uri="{D42A27DB-BD31-4B8C-83A1-F6EECF244321}">
                <p14:modId xmlns:p14="http://schemas.microsoft.com/office/powerpoint/2010/main" val="3120041244"/>
              </p:ext>
            </p:extLst>
          </p:nvPr>
        </p:nvGraphicFramePr>
        <p:xfrm>
          <a:off x="566057" y="2198342"/>
          <a:ext cx="4760686" cy="3718560"/>
        </p:xfrm>
        <a:graphic>
          <a:graphicData uri="http://schemas.openxmlformats.org/drawingml/2006/table">
            <a:tbl>
              <a:tblPr firstRow="1" bandRow="1">
                <a:tableStyleId>{5C22544A-7EE6-4342-B048-85BDC9FD1C3A}</a:tableStyleId>
              </a:tblPr>
              <a:tblGrid>
                <a:gridCol w="1596118"/>
                <a:gridCol w="3164568"/>
              </a:tblGrid>
              <a:tr h="332280">
                <a:tc>
                  <a:txBody>
                    <a:bodyPr/>
                    <a:lstStyle/>
                    <a:p>
                      <a:r>
                        <a:rPr lang="en-GB" sz="2000" noProof="0" dirty="0" smtClean="0"/>
                        <a:t>Type</a:t>
                      </a:r>
                      <a:endParaRPr lang="en-GB" sz="2000" noProof="0" dirty="0"/>
                    </a:p>
                  </a:txBody>
                  <a:tcPr/>
                </a:tc>
                <a:tc>
                  <a:txBody>
                    <a:bodyPr/>
                    <a:lstStyle/>
                    <a:p>
                      <a:r>
                        <a:rPr lang="en-GB" sz="2000" noProof="0" dirty="0" smtClean="0"/>
                        <a:t>Examples</a:t>
                      </a:r>
                      <a:endParaRPr lang="en-GB" sz="2000" noProof="0" dirty="0"/>
                    </a:p>
                  </a:txBody>
                  <a:tcPr/>
                </a:tc>
              </a:tr>
              <a:tr h="610226">
                <a:tc>
                  <a:txBody>
                    <a:bodyPr/>
                    <a:lstStyle/>
                    <a:p>
                      <a:r>
                        <a:rPr lang="en-GB" sz="2000" b="1" noProof="0" dirty="0" smtClean="0">
                          <a:solidFill>
                            <a:schemeClr val="tx1"/>
                          </a:solidFill>
                          <a:effectLst/>
                        </a:rPr>
                        <a:t>Response parameters</a:t>
                      </a:r>
                      <a:endParaRPr lang="en-GB" sz="2000" b="1" noProof="0" dirty="0">
                        <a:solidFill>
                          <a:schemeClr val="tx1"/>
                        </a:solidFill>
                        <a:effectLst/>
                      </a:endParaRPr>
                    </a:p>
                  </a:txBody>
                  <a:tcPr anchor="ctr"/>
                </a:tc>
                <a:tc>
                  <a:txBody>
                    <a:bodyPr/>
                    <a:lstStyle/>
                    <a:p>
                      <a:pPr marL="285750" indent="-285750">
                        <a:buFont typeface="Arial" panose="020B0604020202020204" pitchFamily="34" charset="0"/>
                        <a:buChar char="•"/>
                      </a:pPr>
                      <a:r>
                        <a:rPr lang="en-GB" sz="2000" b="0" baseline="0" noProof="0" dirty="0" smtClean="0">
                          <a:solidFill>
                            <a:schemeClr val="tx1"/>
                          </a:solidFill>
                          <a:effectLst/>
                        </a:rPr>
                        <a:t>Max accelerations;</a:t>
                      </a:r>
                    </a:p>
                    <a:p>
                      <a:pPr marL="285750" indent="-285750">
                        <a:buFont typeface="Arial" panose="020B0604020202020204" pitchFamily="34" charset="0"/>
                        <a:buChar char="•"/>
                      </a:pPr>
                      <a:r>
                        <a:rPr lang="en-GB" sz="2000" b="0" baseline="0" noProof="0" dirty="0" smtClean="0">
                          <a:solidFill>
                            <a:schemeClr val="tx1"/>
                          </a:solidFill>
                          <a:effectLst/>
                        </a:rPr>
                        <a:t>Max displacements;</a:t>
                      </a:r>
                    </a:p>
                    <a:p>
                      <a:pPr marL="285750" indent="-285750">
                        <a:buFont typeface="Arial" panose="020B0604020202020204" pitchFamily="34" charset="0"/>
                        <a:buChar char="•"/>
                      </a:pPr>
                      <a:r>
                        <a:rPr lang="en-GB" sz="2000" b="0" baseline="0" noProof="0" dirty="0" smtClean="0">
                          <a:solidFill>
                            <a:schemeClr val="tx1"/>
                          </a:solidFill>
                          <a:effectLst/>
                        </a:rPr>
                        <a:t>Residual displacements;</a:t>
                      </a:r>
                    </a:p>
                  </a:txBody>
                  <a:tcPr>
                    <a:solidFill>
                      <a:srgbClr val="CCE3F5"/>
                    </a:solidFill>
                  </a:tcPr>
                </a:tc>
              </a:tr>
              <a:tr h="720000">
                <a:tc>
                  <a:txBody>
                    <a:bodyPr/>
                    <a:lstStyle/>
                    <a:p>
                      <a:r>
                        <a:rPr lang="en-GB" sz="2000" b="1" noProof="0" dirty="0" smtClean="0">
                          <a:solidFill>
                            <a:schemeClr val="tx1"/>
                          </a:solidFill>
                          <a:effectLst/>
                        </a:rPr>
                        <a:t>Modal parameters</a:t>
                      </a:r>
                      <a:endParaRPr lang="en-GB" sz="2000" b="1" noProof="0" dirty="0">
                        <a:solidFill>
                          <a:schemeClr val="tx1"/>
                        </a:solidFill>
                        <a:effectLst/>
                      </a:endParaRPr>
                    </a:p>
                  </a:txBody>
                  <a:tcPr anchor="ctr">
                    <a:solidFill>
                      <a:srgbClr val="CCE3F5"/>
                    </a:solidFill>
                  </a:tcPr>
                </a:tc>
                <a:tc>
                  <a:txBody>
                    <a:bodyPr/>
                    <a:lstStyle/>
                    <a:p>
                      <a:pPr marL="285750" indent="-285750">
                        <a:buFont typeface="Arial" panose="020B0604020202020204" pitchFamily="34" charset="0"/>
                        <a:buChar char="•"/>
                      </a:pPr>
                      <a:r>
                        <a:rPr lang="en-GB" sz="2000" b="0" noProof="0" dirty="0" smtClean="0">
                          <a:solidFill>
                            <a:schemeClr val="tx1"/>
                          </a:solidFill>
                          <a:effectLst/>
                        </a:rPr>
                        <a:t>Frequencies;</a:t>
                      </a:r>
                    </a:p>
                    <a:p>
                      <a:pPr marL="285750" indent="-285750">
                        <a:buFont typeface="Arial" panose="020B0604020202020204" pitchFamily="34" charset="0"/>
                        <a:buChar char="•"/>
                      </a:pPr>
                      <a:r>
                        <a:rPr lang="en-GB" sz="2000" b="0" noProof="0" dirty="0" smtClean="0">
                          <a:solidFill>
                            <a:schemeClr val="tx1"/>
                          </a:solidFill>
                          <a:effectLst/>
                        </a:rPr>
                        <a:t>Mode shapes;</a:t>
                      </a:r>
                    </a:p>
                    <a:p>
                      <a:pPr marL="285750" indent="-285750">
                        <a:buFont typeface="Arial" panose="020B0604020202020204" pitchFamily="34" charset="0"/>
                        <a:buChar char="•"/>
                      </a:pPr>
                      <a:r>
                        <a:rPr lang="en-GB" sz="2000" b="0" noProof="0" dirty="0" smtClean="0">
                          <a:solidFill>
                            <a:schemeClr val="tx1"/>
                          </a:solidFill>
                          <a:effectLst/>
                        </a:rPr>
                        <a:t>Damping;</a:t>
                      </a:r>
                      <a:endParaRPr lang="en-GB" sz="2000" b="0" noProof="0" dirty="0">
                        <a:solidFill>
                          <a:schemeClr val="tx1"/>
                        </a:solidFill>
                        <a:effectLst/>
                      </a:endParaRPr>
                    </a:p>
                  </a:txBody>
                  <a:tcPr>
                    <a:solidFill>
                      <a:srgbClr val="CCE3F5"/>
                    </a:solidFill>
                  </a:tcPr>
                </a:tc>
              </a:tr>
              <a:tr h="324000">
                <a:tc>
                  <a:txBody>
                    <a:bodyPr/>
                    <a:lstStyle/>
                    <a:p>
                      <a:r>
                        <a:rPr lang="en-GB" sz="2000" b="1" noProof="0" dirty="0" smtClean="0">
                          <a:solidFill>
                            <a:schemeClr val="tx1"/>
                          </a:solidFill>
                          <a:effectLst/>
                        </a:rPr>
                        <a:t>Index of</a:t>
                      </a:r>
                      <a:r>
                        <a:rPr lang="en-GB" sz="2000" b="1" baseline="0" noProof="0" dirty="0" smtClean="0">
                          <a:solidFill>
                            <a:schemeClr val="tx1"/>
                          </a:solidFill>
                          <a:effectLst/>
                        </a:rPr>
                        <a:t> classification</a:t>
                      </a:r>
                      <a:endParaRPr lang="en-GB" sz="2000" b="1" noProof="0" dirty="0">
                        <a:solidFill>
                          <a:schemeClr val="tx1"/>
                        </a:solidFill>
                        <a:effectLst/>
                      </a:endParaRPr>
                    </a:p>
                  </a:txBody>
                  <a:tcPr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0" baseline="0" noProof="0" dirty="0" smtClean="0">
                          <a:solidFill>
                            <a:schemeClr val="tx1"/>
                          </a:solidFill>
                          <a:effectLst/>
                        </a:rPr>
                        <a:t>classification </a:t>
                      </a:r>
                      <a:r>
                        <a:rPr lang="en-GB" sz="2000" b="0" baseline="0" noProof="0" dirty="0" smtClean="0">
                          <a:solidFill>
                            <a:schemeClr val="tx1"/>
                          </a:solidFill>
                          <a:effectLst/>
                        </a:rPr>
                        <a:t>of damage: no / moderate / severe / collapse</a:t>
                      </a:r>
                      <a:endParaRPr lang="en-GB" sz="2000" b="0" noProof="0" dirty="0" smtClean="0">
                        <a:solidFill>
                          <a:schemeClr val="tx1"/>
                        </a:solidFill>
                        <a:effectLst/>
                      </a:endParaRPr>
                    </a:p>
                    <a:p>
                      <a:pPr marL="285750" indent="-285750">
                        <a:buFont typeface="Arial" panose="020B0604020202020204" pitchFamily="34" charset="0"/>
                        <a:buChar char="•"/>
                      </a:pPr>
                      <a:r>
                        <a:rPr lang="en-GB" sz="2000" b="0" noProof="0" dirty="0" smtClean="0">
                          <a:solidFill>
                            <a:schemeClr val="tx1"/>
                          </a:solidFill>
                          <a:effectLst/>
                        </a:rPr>
                        <a:t>Others</a:t>
                      </a:r>
                      <a:endParaRPr lang="en-GB" sz="2000" b="0" noProof="0" dirty="0">
                        <a:solidFill>
                          <a:schemeClr val="tx1"/>
                        </a:solidFill>
                        <a:effectLst/>
                      </a:endParaRPr>
                    </a:p>
                  </a:txBody>
                  <a:tcPr/>
                </a:tc>
              </a:tr>
            </a:tbl>
          </a:graphicData>
        </a:graphic>
      </p:graphicFrame>
      <p:sp>
        <p:nvSpPr>
          <p:cNvPr id="10" name="Rettangolo 9"/>
          <p:cNvSpPr/>
          <p:nvPr/>
        </p:nvSpPr>
        <p:spPr>
          <a:xfrm>
            <a:off x="237437" y="597382"/>
            <a:ext cx="5223563" cy="1998940"/>
          </a:xfrm>
          <a:prstGeom prst="rect">
            <a:avLst/>
          </a:prstGeom>
        </p:spPr>
        <p:txBody>
          <a:bodyPr wrap="square">
            <a:noAutofit/>
          </a:bodyPr>
          <a:lstStyle/>
          <a:p>
            <a:pPr algn="just">
              <a:spcAft>
                <a:spcPts val="600"/>
              </a:spcAft>
            </a:pPr>
            <a:endParaRPr lang="en-US" sz="2400" dirty="0">
              <a:solidFill>
                <a:srgbClr val="003366"/>
              </a:solidFill>
            </a:endParaRPr>
          </a:p>
          <a:p>
            <a:pPr marL="342900" indent="-342900" algn="just">
              <a:spcAft>
                <a:spcPts val="600"/>
              </a:spcAft>
              <a:buFont typeface="Arial" panose="020B0604020202020204" pitchFamily="34" charset="0"/>
              <a:buChar char="•"/>
            </a:pPr>
            <a:r>
              <a:rPr lang="en-US" sz="2000" b="1" dirty="0" smtClean="0">
                <a:solidFill>
                  <a:srgbClr val="FF0000"/>
                </a:solidFill>
              </a:rPr>
              <a:t>state variable </a:t>
            </a:r>
            <a:r>
              <a:rPr lang="en-US" sz="2000" dirty="0" smtClean="0">
                <a:solidFill>
                  <a:srgbClr val="003366"/>
                </a:solidFill>
              </a:rPr>
              <a:t>= logical or numerical variable representing </a:t>
            </a:r>
            <a:r>
              <a:rPr lang="en-US" sz="2000" b="1" dirty="0" smtClean="0">
                <a:solidFill>
                  <a:srgbClr val="FF0000"/>
                </a:solidFill>
              </a:rPr>
              <a:t>state of condition</a:t>
            </a:r>
          </a:p>
          <a:p>
            <a:pPr marL="342900" indent="-342900" algn="just">
              <a:spcAft>
                <a:spcPts val="600"/>
              </a:spcAft>
              <a:buFont typeface="Arial" panose="020B0604020202020204" pitchFamily="34" charset="0"/>
              <a:buChar char="•"/>
            </a:pPr>
            <a:r>
              <a:rPr lang="en-US" sz="2000" b="1" dirty="0" smtClean="0">
                <a:solidFill>
                  <a:schemeClr val="tx2"/>
                </a:solidFill>
              </a:rPr>
              <a:t>most used for seismic monitoring</a:t>
            </a:r>
            <a:r>
              <a:rPr lang="en-US" sz="2000" b="1" dirty="0" smtClean="0">
                <a:solidFill>
                  <a:schemeClr val="tx2"/>
                </a:solidFill>
              </a:rPr>
              <a:t>:</a:t>
            </a:r>
            <a:endParaRPr lang="en-US" sz="2400" dirty="0" smtClean="0">
              <a:solidFill>
                <a:srgbClr val="003366"/>
              </a:solidFill>
            </a:endParaRPr>
          </a:p>
          <a:p>
            <a:pPr marL="342900" indent="-342900" algn="just">
              <a:spcAft>
                <a:spcPts val="600"/>
              </a:spcAft>
              <a:buFont typeface="Wingdings" pitchFamily="2" charset="2"/>
              <a:buChar char="§"/>
            </a:pPr>
            <a:endParaRPr lang="en-US" sz="2400" dirty="0" smtClean="0">
              <a:solidFill>
                <a:srgbClr val="003366"/>
              </a:solidFill>
            </a:endParaRPr>
          </a:p>
        </p:txBody>
      </p:sp>
    </p:spTree>
    <p:extLst>
      <p:ext uri="{BB962C8B-B14F-4D97-AF65-F5344CB8AC3E}">
        <p14:creationId xmlns:p14="http://schemas.microsoft.com/office/powerpoint/2010/main" val="33722225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ACCURACY DEMAND DEFINITION</a:t>
            </a:r>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3262983885"/>
              </p:ext>
            </p:extLst>
          </p:nvPr>
        </p:nvGraphicFramePr>
        <p:xfrm>
          <a:off x="237437" y="1784350"/>
          <a:ext cx="5410200" cy="2750880"/>
        </p:xfrm>
        <a:graphic>
          <a:graphicData uri="http://schemas.openxmlformats.org/drawingml/2006/table">
            <a:tbl>
              <a:tblPr firstRow="1" bandRow="1">
                <a:tableStyleId>{5C22544A-7EE6-4342-B048-85BDC9FD1C3A}</a:tableStyleId>
              </a:tblPr>
              <a:tblGrid>
                <a:gridCol w="2705100"/>
                <a:gridCol w="2705100"/>
              </a:tblGrid>
              <a:tr h="332280">
                <a:tc>
                  <a:txBody>
                    <a:bodyPr/>
                    <a:lstStyle/>
                    <a:p>
                      <a:r>
                        <a:rPr lang="en-GB" sz="2000" noProof="0" dirty="0" smtClean="0"/>
                        <a:t>Type of state</a:t>
                      </a:r>
                      <a:r>
                        <a:rPr lang="en-GB" sz="2000" baseline="0" noProof="0" dirty="0" smtClean="0"/>
                        <a:t> variable</a:t>
                      </a:r>
                      <a:endParaRPr lang="en-GB" sz="2000" noProof="0" dirty="0"/>
                    </a:p>
                  </a:txBody>
                  <a:tcPr>
                    <a:solidFill>
                      <a:srgbClr val="00B050"/>
                    </a:solidFill>
                  </a:tcPr>
                </a:tc>
                <a:tc>
                  <a:txBody>
                    <a:bodyPr/>
                    <a:lstStyle/>
                    <a:p>
                      <a:r>
                        <a:rPr lang="en-GB" sz="2000" noProof="0" dirty="0" smtClean="0"/>
                        <a:t>Accuracy</a:t>
                      </a:r>
                      <a:r>
                        <a:rPr lang="en-GB" sz="2000" baseline="0" noProof="0" dirty="0" smtClean="0"/>
                        <a:t> definition</a:t>
                      </a:r>
                      <a:endParaRPr lang="en-GB" sz="2000" noProof="0" dirty="0"/>
                    </a:p>
                  </a:txBody>
                  <a:tcPr>
                    <a:solidFill>
                      <a:srgbClr val="00B050"/>
                    </a:solidFill>
                  </a:tcPr>
                </a:tc>
              </a:tr>
              <a:tr h="610226">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1" noProof="0" dirty="0" smtClean="0">
                          <a:solidFill>
                            <a:schemeClr val="tx1"/>
                          </a:solidFill>
                          <a:effectLst/>
                        </a:rPr>
                        <a:t>Response parameters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1" noProof="0" dirty="0" smtClean="0">
                          <a:solidFill>
                            <a:schemeClr val="tx1"/>
                          </a:solidFill>
                          <a:effectLst/>
                        </a:rPr>
                        <a:t>Modal parameters</a:t>
                      </a:r>
                    </a:p>
                    <a:p>
                      <a:pPr marL="285750" indent="-285750">
                        <a:buFont typeface="Arial" panose="020B0604020202020204" pitchFamily="34" charset="0"/>
                        <a:buChar char="•"/>
                      </a:pPr>
                      <a:endParaRPr lang="en-GB" sz="2000" b="0" baseline="0" noProof="0" dirty="0" smtClean="0">
                        <a:solidFill>
                          <a:schemeClr val="tx1"/>
                        </a:solidFill>
                        <a:effectLst/>
                      </a:endParaRPr>
                    </a:p>
                  </a:txBody>
                  <a:tcPr>
                    <a:solidFill>
                      <a:schemeClr val="accent4">
                        <a:lumMod val="40000"/>
                        <a:lumOff val="60000"/>
                      </a:schemeClr>
                    </a:solidFill>
                  </a:tcPr>
                </a:tc>
                <a:tc>
                  <a:txBody>
                    <a:bodyPr/>
                    <a:lstStyle/>
                    <a:p>
                      <a:pPr marL="285750" indent="-285750">
                        <a:buFont typeface="Arial" panose="020B0604020202020204" pitchFamily="34" charset="0"/>
                        <a:buChar char="•"/>
                      </a:pPr>
                      <a:r>
                        <a:rPr lang="en-GB" sz="2000" b="0" baseline="0" noProof="0" dirty="0" smtClean="0">
                          <a:solidFill>
                            <a:schemeClr val="tx1"/>
                          </a:solidFill>
                          <a:effectLst/>
                        </a:rPr>
                        <a:t>Maximum error of the estimate;</a:t>
                      </a:r>
                    </a:p>
                    <a:p>
                      <a:pPr marL="285750" indent="-285750">
                        <a:buFont typeface="Arial" panose="020B0604020202020204" pitchFamily="34" charset="0"/>
                        <a:buChar char="•"/>
                      </a:pPr>
                      <a:r>
                        <a:rPr lang="en-GB" sz="2000" b="0" baseline="0" noProof="0" dirty="0" smtClean="0">
                          <a:solidFill>
                            <a:schemeClr val="tx1"/>
                          </a:solidFill>
                          <a:effectLst/>
                        </a:rPr>
                        <a:t>Standard deviation;</a:t>
                      </a:r>
                    </a:p>
                    <a:p>
                      <a:pPr marL="285750" indent="-285750">
                        <a:buFont typeface="Arial" panose="020B0604020202020204" pitchFamily="34" charset="0"/>
                        <a:buChar char="•"/>
                      </a:pPr>
                      <a:r>
                        <a:rPr lang="en-GB" sz="2000" b="0" baseline="0" noProof="0" dirty="0" smtClean="0">
                          <a:solidFill>
                            <a:schemeClr val="tx1"/>
                          </a:solidFill>
                          <a:effectLst/>
                        </a:rPr>
                        <a:t>COV;</a:t>
                      </a:r>
                    </a:p>
                  </a:txBody>
                  <a:tcPr>
                    <a:solidFill>
                      <a:schemeClr val="accent4">
                        <a:lumMod val="40000"/>
                        <a:lumOff val="60000"/>
                      </a:schemeClr>
                    </a:solidFill>
                  </a:tcPr>
                </a:tc>
              </a:tr>
              <a:tr h="1044000">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1" noProof="0" dirty="0" smtClean="0">
                          <a:solidFill>
                            <a:schemeClr val="tx1"/>
                          </a:solidFill>
                          <a:effectLst/>
                        </a:rPr>
                        <a:t>Index</a:t>
                      </a:r>
                      <a:r>
                        <a:rPr lang="en-GB" sz="2000" b="1" baseline="0" noProof="0" dirty="0" smtClean="0">
                          <a:solidFill>
                            <a:schemeClr val="tx1"/>
                          </a:solidFill>
                          <a:effectLst/>
                        </a:rPr>
                        <a:t> of classification</a:t>
                      </a:r>
                      <a:endParaRPr lang="en-GB" sz="2000" b="1" noProof="0" dirty="0" smtClean="0">
                        <a:solidFill>
                          <a:schemeClr val="tx1"/>
                        </a:solidFill>
                        <a:effectLst/>
                      </a:endParaRPr>
                    </a:p>
                  </a:txBody>
                  <a:tcPr>
                    <a:solidFill>
                      <a:schemeClr val="accent5">
                        <a:lumMod val="20000"/>
                        <a:lumOff val="80000"/>
                      </a:schemeClr>
                    </a:solidFill>
                  </a:tcPr>
                </a:tc>
                <a:tc>
                  <a:txBody>
                    <a:bodyPr/>
                    <a:lstStyle/>
                    <a:p>
                      <a:pPr marL="285750" indent="-285750">
                        <a:buFont typeface="Arial" panose="020B0604020202020204" pitchFamily="34" charset="0"/>
                        <a:buChar char="•"/>
                      </a:pPr>
                      <a:r>
                        <a:rPr lang="en-GB" sz="2000" b="0" noProof="0" dirty="0" smtClean="0">
                          <a:solidFill>
                            <a:schemeClr val="tx1"/>
                          </a:solidFill>
                          <a:effectLst/>
                        </a:rPr>
                        <a:t>Probability of state misclassification;</a:t>
                      </a:r>
                      <a:endParaRPr lang="en-GB" sz="2000" b="0" noProof="0" dirty="0">
                        <a:solidFill>
                          <a:schemeClr val="tx1"/>
                        </a:solidFill>
                        <a:effectLst/>
                      </a:endParaRPr>
                    </a:p>
                  </a:txBody>
                  <a:tcPr>
                    <a:solidFill>
                      <a:schemeClr val="accent5">
                        <a:lumMod val="20000"/>
                        <a:lumOff val="80000"/>
                      </a:schemeClr>
                    </a:solidFill>
                  </a:tcPr>
                </a:tc>
              </a:tr>
            </a:tbl>
          </a:graphicData>
        </a:graphic>
      </p:graphicFrame>
      <p:sp>
        <p:nvSpPr>
          <p:cNvPr id="5" name="Rettangolo 4"/>
          <p:cNvSpPr/>
          <p:nvPr/>
        </p:nvSpPr>
        <p:spPr>
          <a:xfrm>
            <a:off x="237437" y="597382"/>
            <a:ext cx="5223563" cy="1186968"/>
          </a:xfrm>
          <a:prstGeom prst="rect">
            <a:avLst/>
          </a:prstGeom>
        </p:spPr>
        <p:txBody>
          <a:bodyPr wrap="square">
            <a:noAutofit/>
          </a:bodyPr>
          <a:lstStyle/>
          <a:p>
            <a:pPr algn="just">
              <a:spcAft>
                <a:spcPts val="600"/>
              </a:spcAft>
            </a:pPr>
            <a:endParaRPr lang="en-US" sz="2400" dirty="0">
              <a:solidFill>
                <a:srgbClr val="003366"/>
              </a:solidFill>
            </a:endParaRPr>
          </a:p>
          <a:p>
            <a:pPr algn="just">
              <a:spcAft>
                <a:spcPts val="600"/>
              </a:spcAft>
            </a:pPr>
            <a:r>
              <a:rPr lang="en-US" sz="2000" b="1" dirty="0" smtClean="0">
                <a:solidFill>
                  <a:srgbClr val="FF0000"/>
                </a:solidFill>
              </a:rPr>
              <a:t>accuracy demand </a:t>
            </a:r>
            <a:r>
              <a:rPr lang="en-US" sz="2000" dirty="0" smtClean="0">
                <a:solidFill>
                  <a:srgbClr val="003366"/>
                </a:solidFill>
              </a:rPr>
              <a:t>= design input parameter</a:t>
            </a:r>
            <a:endParaRPr lang="en-US" sz="2400" dirty="0" smtClean="0">
              <a:solidFill>
                <a:srgbClr val="003366"/>
              </a:solidFill>
            </a:endParaRPr>
          </a:p>
          <a:p>
            <a:pPr marL="342900" indent="-342900" algn="just">
              <a:spcAft>
                <a:spcPts val="600"/>
              </a:spcAft>
              <a:buFont typeface="Wingdings" pitchFamily="2" charset="2"/>
              <a:buChar char="§"/>
            </a:pPr>
            <a:endParaRPr lang="en-US" sz="2400" dirty="0" smtClean="0">
              <a:solidFill>
                <a:srgbClr val="003366"/>
              </a:solidFill>
            </a:endParaRPr>
          </a:p>
        </p:txBody>
      </p:sp>
      <p:sp>
        <p:nvSpPr>
          <p:cNvPr id="15" name="Rettangolo 14"/>
          <p:cNvSpPr/>
          <p:nvPr/>
        </p:nvSpPr>
        <p:spPr>
          <a:xfrm>
            <a:off x="6292458" y="126038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 choice</a:t>
            </a:r>
          </a:p>
        </p:txBody>
      </p:sp>
      <p:sp>
        <p:nvSpPr>
          <p:cNvPr id="16" name="Rettangolo 15"/>
          <p:cNvSpPr/>
          <p:nvPr/>
        </p:nvSpPr>
        <p:spPr>
          <a:xfrm>
            <a:off x="5001903" y="1626176"/>
            <a:ext cx="4414157" cy="338554"/>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relative residual displacement </a:t>
            </a:r>
            <a:r>
              <a:rPr lang="en-US" sz="1600" b="1" dirty="0" smtClean="0">
                <a:solidFill>
                  <a:srgbClr val="FF0000"/>
                </a:solidFill>
                <a:latin typeface="Symbol" panose="05050102010706020507" pitchFamily="18" charset="2"/>
              </a:rPr>
              <a:t>d</a:t>
            </a:r>
          </a:p>
        </p:txBody>
      </p:sp>
      <p:sp>
        <p:nvSpPr>
          <p:cNvPr id="18" name="Freccia a destra 17"/>
          <p:cNvSpPr/>
          <p:nvPr/>
        </p:nvSpPr>
        <p:spPr>
          <a:xfrm rot="10800000" flipH="1">
            <a:off x="5812290" y="2031022"/>
            <a:ext cx="313065" cy="241874"/>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p:cNvSpPr/>
          <p:nvPr/>
        </p:nvSpPr>
        <p:spPr>
          <a:xfrm>
            <a:off x="6292458" y="2018322"/>
            <a:ext cx="2074419" cy="279861"/>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Accuracy demand</a:t>
            </a:r>
          </a:p>
        </p:txBody>
      </p:sp>
    </p:spTree>
    <p:extLst>
      <p:ext uri="{BB962C8B-B14F-4D97-AF65-F5344CB8AC3E}">
        <p14:creationId xmlns:p14="http://schemas.microsoft.com/office/powerpoint/2010/main" val="42558295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ACCURACY DEMAND DEFINITION</a:t>
            </a:r>
            <a:endParaRPr lang="it-IT" dirty="0"/>
          </a:p>
        </p:txBody>
      </p:sp>
      <p:sp>
        <p:nvSpPr>
          <p:cNvPr id="5" name="Rettangolo 4"/>
          <p:cNvSpPr/>
          <p:nvPr/>
        </p:nvSpPr>
        <p:spPr>
          <a:xfrm>
            <a:off x="237437" y="597382"/>
            <a:ext cx="5223563" cy="1998940"/>
          </a:xfrm>
          <a:prstGeom prst="rect">
            <a:avLst/>
          </a:prstGeom>
        </p:spPr>
        <p:txBody>
          <a:bodyPr wrap="square">
            <a:noAutofit/>
          </a:bodyPr>
          <a:lstStyle/>
          <a:p>
            <a:pPr algn="just">
              <a:spcAft>
                <a:spcPts val="600"/>
              </a:spcAft>
            </a:pPr>
            <a:endParaRPr lang="en-US" sz="2400" dirty="0">
              <a:solidFill>
                <a:srgbClr val="003366"/>
              </a:solidFill>
            </a:endParaRPr>
          </a:p>
          <a:p>
            <a:pPr algn="just">
              <a:spcAft>
                <a:spcPts val="600"/>
              </a:spcAft>
            </a:pPr>
            <a:r>
              <a:rPr lang="en-US" sz="2000" b="1" dirty="0" smtClean="0">
                <a:solidFill>
                  <a:srgbClr val="FF0000"/>
                </a:solidFill>
              </a:rPr>
              <a:t>accuracy demand </a:t>
            </a:r>
            <a:r>
              <a:rPr lang="en-US" sz="2000" dirty="0" smtClean="0">
                <a:solidFill>
                  <a:srgbClr val="003366"/>
                </a:solidFill>
              </a:rPr>
              <a:t>= design input parameter</a:t>
            </a:r>
            <a:endParaRPr lang="en-US" sz="2000" b="1" dirty="0">
              <a:solidFill>
                <a:srgbClr val="FF0000"/>
              </a:solidFill>
            </a:endParaRPr>
          </a:p>
          <a:p>
            <a:pPr algn="just">
              <a:spcAft>
                <a:spcPts val="600"/>
              </a:spcAft>
            </a:pPr>
            <a:endParaRPr lang="en-US" sz="2400" dirty="0">
              <a:solidFill>
                <a:srgbClr val="003366"/>
              </a:solidFill>
            </a:endParaRPr>
          </a:p>
          <a:p>
            <a:pPr algn="just">
              <a:spcAft>
                <a:spcPts val="600"/>
              </a:spcAft>
            </a:pPr>
            <a:r>
              <a:rPr lang="en-US" sz="2400" dirty="0" smtClean="0">
                <a:solidFill>
                  <a:srgbClr val="003366"/>
                </a:solidFill>
              </a:rPr>
              <a:t> </a:t>
            </a:r>
          </a:p>
          <a:p>
            <a:pPr marL="342900" indent="-342900" algn="just">
              <a:spcAft>
                <a:spcPts val="600"/>
              </a:spcAft>
              <a:buFont typeface="Wingdings" pitchFamily="2" charset="2"/>
              <a:buChar char="§"/>
            </a:pPr>
            <a:endParaRPr lang="en-US" sz="2400" dirty="0">
              <a:solidFill>
                <a:srgbClr val="003366"/>
              </a:solidFill>
            </a:endParaRPr>
          </a:p>
          <a:p>
            <a:pPr algn="just">
              <a:spcAft>
                <a:spcPts val="600"/>
              </a:spcAft>
            </a:pPr>
            <a:endParaRPr lang="en-US" sz="2400" dirty="0" smtClean="0">
              <a:solidFill>
                <a:srgbClr val="003366"/>
              </a:solidFill>
            </a:endParaRPr>
          </a:p>
          <a:p>
            <a:pPr marL="342900" indent="-342900" algn="just">
              <a:spcAft>
                <a:spcPts val="600"/>
              </a:spcAft>
              <a:buFont typeface="Wingdings" pitchFamily="2" charset="2"/>
              <a:buChar char="§"/>
            </a:pPr>
            <a:endParaRPr lang="en-US" sz="2400" dirty="0" smtClean="0">
              <a:solidFill>
                <a:srgbClr val="003366"/>
              </a:solidFill>
            </a:endParaRPr>
          </a:p>
        </p:txBody>
      </p:sp>
      <p:sp>
        <p:nvSpPr>
          <p:cNvPr id="6" name="Rettangolo 5"/>
          <p:cNvSpPr/>
          <p:nvPr/>
        </p:nvSpPr>
        <p:spPr>
          <a:xfrm>
            <a:off x="6292458" y="126038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 choice</a:t>
            </a:r>
          </a:p>
        </p:txBody>
      </p:sp>
      <p:sp>
        <p:nvSpPr>
          <p:cNvPr id="7" name="Rettangolo 6"/>
          <p:cNvSpPr/>
          <p:nvPr/>
        </p:nvSpPr>
        <p:spPr>
          <a:xfrm>
            <a:off x="5001903" y="1626176"/>
            <a:ext cx="4414157" cy="338554"/>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relative residual displacement </a:t>
            </a:r>
            <a:r>
              <a:rPr lang="en-US" sz="1600" b="1" dirty="0" smtClean="0">
                <a:solidFill>
                  <a:srgbClr val="FF0000"/>
                </a:solidFill>
                <a:latin typeface="Symbol" panose="05050102010706020507" pitchFamily="18" charset="2"/>
              </a:rPr>
              <a:t>d</a:t>
            </a:r>
          </a:p>
        </p:txBody>
      </p:sp>
      <p:sp>
        <p:nvSpPr>
          <p:cNvPr id="8" name="Freccia a destra 7"/>
          <p:cNvSpPr/>
          <p:nvPr/>
        </p:nvSpPr>
        <p:spPr>
          <a:xfrm rot="10800000" flipH="1">
            <a:off x="5812290" y="2031022"/>
            <a:ext cx="313065" cy="241874"/>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ttangolo 8"/>
          <p:cNvSpPr/>
          <p:nvPr/>
        </p:nvSpPr>
        <p:spPr>
          <a:xfrm>
            <a:off x="6292458" y="2018322"/>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Accuracy demand</a:t>
            </a:r>
          </a:p>
        </p:txBody>
      </p:sp>
      <p:sp>
        <p:nvSpPr>
          <p:cNvPr id="10" name="Rettangolo 9"/>
          <p:cNvSpPr/>
          <p:nvPr/>
        </p:nvSpPr>
        <p:spPr>
          <a:xfrm>
            <a:off x="5018558" y="2401391"/>
            <a:ext cx="4414157" cy="661720"/>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uncertainty </a:t>
            </a:r>
            <a:r>
              <a:rPr lang="en-US" sz="1600" b="1" dirty="0" err="1" smtClean="0">
                <a:solidFill>
                  <a:srgbClr val="FF0000"/>
                </a:solidFill>
                <a:latin typeface="Symbol" panose="05050102010706020507" pitchFamily="18" charset="2"/>
              </a:rPr>
              <a:t>s</a:t>
            </a:r>
            <a:r>
              <a:rPr lang="en-US" sz="1600" b="1" baseline="-25000" dirty="0" err="1" smtClean="0">
                <a:solidFill>
                  <a:srgbClr val="FF0000"/>
                </a:solidFill>
                <a:latin typeface="Symbol" panose="05050102010706020507" pitchFamily="18" charset="2"/>
              </a:rPr>
              <a:t>d</a:t>
            </a:r>
            <a:r>
              <a:rPr lang="en-US" sz="1600" b="1" dirty="0" smtClean="0">
                <a:solidFill>
                  <a:srgbClr val="FF0000"/>
                </a:solidFill>
                <a:latin typeface="Symbol" panose="05050102010706020507" pitchFamily="18" charset="2"/>
              </a:rPr>
              <a:t> </a:t>
            </a:r>
            <a:r>
              <a:rPr lang="en-US" sz="1600" b="1" dirty="0">
                <a:solidFill>
                  <a:srgbClr val="FF0000"/>
                </a:solidFill>
                <a:latin typeface="Symbol" panose="05050102010706020507" pitchFamily="18" charset="2"/>
              </a:rPr>
              <a:t>= </a:t>
            </a:r>
            <a:r>
              <a:rPr lang="it-IT" sz="1600" dirty="0">
                <a:solidFill>
                  <a:srgbClr val="FF0000"/>
                </a:solidFill>
              </a:rPr>
              <a:t> 1 mm </a:t>
            </a:r>
          </a:p>
          <a:p>
            <a:pPr algn="ctr">
              <a:spcAft>
                <a:spcPts val="600"/>
              </a:spcAft>
            </a:pPr>
            <a:endParaRPr lang="en-US" sz="1600" b="1" dirty="0" smtClean="0">
              <a:solidFill>
                <a:srgbClr val="FF0000"/>
              </a:solidFill>
              <a:latin typeface="Symbol" panose="05050102010706020507" pitchFamily="18" charset="2"/>
            </a:endParaRPr>
          </a:p>
        </p:txBody>
      </p:sp>
      <p:graphicFrame>
        <p:nvGraphicFramePr>
          <p:cNvPr id="11" name="Tabella 10"/>
          <p:cNvGraphicFramePr>
            <a:graphicFrameLocks noGrp="1"/>
          </p:cNvGraphicFramePr>
          <p:nvPr>
            <p:extLst>
              <p:ext uri="{D42A27DB-BD31-4B8C-83A1-F6EECF244321}">
                <p14:modId xmlns:p14="http://schemas.microsoft.com/office/powerpoint/2010/main" val="2027738395"/>
              </p:ext>
            </p:extLst>
          </p:nvPr>
        </p:nvGraphicFramePr>
        <p:xfrm>
          <a:off x="237437" y="1784350"/>
          <a:ext cx="5410200" cy="2750880"/>
        </p:xfrm>
        <a:graphic>
          <a:graphicData uri="http://schemas.openxmlformats.org/drawingml/2006/table">
            <a:tbl>
              <a:tblPr firstRow="1" bandRow="1">
                <a:tableStyleId>{5C22544A-7EE6-4342-B048-85BDC9FD1C3A}</a:tableStyleId>
              </a:tblPr>
              <a:tblGrid>
                <a:gridCol w="2705100"/>
                <a:gridCol w="2705100"/>
              </a:tblGrid>
              <a:tr h="332280">
                <a:tc>
                  <a:txBody>
                    <a:bodyPr/>
                    <a:lstStyle/>
                    <a:p>
                      <a:r>
                        <a:rPr lang="en-GB" sz="2000" noProof="0" dirty="0" smtClean="0"/>
                        <a:t>Type of state</a:t>
                      </a:r>
                      <a:r>
                        <a:rPr lang="en-GB" sz="2000" baseline="0" noProof="0" dirty="0" smtClean="0"/>
                        <a:t> variable</a:t>
                      </a:r>
                      <a:endParaRPr lang="en-GB" sz="2000" noProof="0" dirty="0"/>
                    </a:p>
                  </a:txBody>
                  <a:tcPr>
                    <a:solidFill>
                      <a:srgbClr val="00B050"/>
                    </a:solidFill>
                  </a:tcPr>
                </a:tc>
                <a:tc>
                  <a:txBody>
                    <a:bodyPr/>
                    <a:lstStyle/>
                    <a:p>
                      <a:r>
                        <a:rPr lang="en-GB" sz="2000" noProof="0" dirty="0" smtClean="0"/>
                        <a:t>Accuracy</a:t>
                      </a:r>
                      <a:r>
                        <a:rPr lang="en-GB" sz="2000" baseline="0" noProof="0" dirty="0" smtClean="0"/>
                        <a:t> definition</a:t>
                      </a:r>
                      <a:endParaRPr lang="en-GB" sz="2000" noProof="0" dirty="0"/>
                    </a:p>
                  </a:txBody>
                  <a:tcPr>
                    <a:solidFill>
                      <a:srgbClr val="00B050"/>
                    </a:solidFill>
                  </a:tcPr>
                </a:tc>
              </a:tr>
              <a:tr h="610226">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1" noProof="0" dirty="0" smtClean="0">
                          <a:solidFill>
                            <a:schemeClr val="tx1"/>
                          </a:solidFill>
                          <a:effectLst/>
                        </a:rPr>
                        <a:t>Response parameters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1" noProof="0" dirty="0" smtClean="0">
                          <a:solidFill>
                            <a:schemeClr val="tx1"/>
                          </a:solidFill>
                          <a:effectLst/>
                        </a:rPr>
                        <a:t>Modal parameters</a:t>
                      </a:r>
                    </a:p>
                    <a:p>
                      <a:pPr marL="285750" indent="-285750">
                        <a:buFont typeface="Arial" panose="020B0604020202020204" pitchFamily="34" charset="0"/>
                        <a:buChar char="•"/>
                      </a:pPr>
                      <a:endParaRPr lang="en-GB" sz="2000" b="0" baseline="0" noProof="0" dirty="0" smtClean="0">
                        <a:solidFill>
                          <a:schemeClr val="tx1"/>
                        </a:solidFill>
                        <a:effectLst/>
                      </a:endParaRPr>
                    </a:p>
                  </a:txBody>
                  <a:tcPr>
                    <a:solidFill>
                      <a:schemeClr val="accent4">
                        <a:lumMod val="40000"/>
                        <a:lumOff val="60000"/>
                      </a:schemeClr>
                    </a:solidFill>
                  </a:tcPr>
                </a:tc>
                <a:tc>
                  <a:txBody>
                    <a:bodyPr/>
                    <a:lstStyle/>
                    <a:p>
                      <a:pPr marL="285750" indent="-285750">
                        <a:buFont typeface="Arial" panose="020B0604020202020204" pitchFamily="34" charset="0"/>
                        <a:buChar char="•"/>
                      </a:pPr>
                      <a:r>
                        <a:rPr lang="en-GB" sz="2000" b="0" baseline="0" noProof="0" dirty="0" smtClean="0">
                          <a:solidFill>
                            <a:schemeClr val="tx1"/>
                          </a:solidFill>
                          <a:effectLst/>
                        </a:rPr>
                        <a:t>Maximum error of the estimate;</a:t>
                      </a:r>
                    </a:p>
                    <a:p>
                      <a:pPr marL="285750" indent="-285750">
                        <a:buFont typeface="Arial" panose="020B0604020202020204" pitchFamily="34" charset="0"/>
                        <a:buChar char="•"/>
                      </a:pPr>
                      <a:r>
                        <a:rPr lang="en-GB" sz="2000" b="0" baseline="0" noProof="0" dirty="0" smtClean="0">
                          <a:solidFill>
                            <a:schemeClr val="tx1"/>
                          </a:solidFill>
                          <a:effectLst/>
                        </a:rPr>
                        <a:t>Standard deviation;</a:t>
                      </a:r>
                    </a:p>
                    <a:p>
                      <a:pPr marL="285750" indent="-285750">
                        <a:buFont typeface="Arial" panose="020B0604020202020204" pitchFamily="34" charset="0"/>
                        <a:buChar char="•"/>
                      </a:pPr>
                      <a:r>
                        <a:rPr lang="en-GB" sz="2000" b="0" baseline="0" noProof="0" dirty="0" smtClean="0">
                          <a:solidFill>
                            <a:schemeClr val="tx1"/>
                          </a:solidFill>
                          <a:effectLst/>
                        </a:rPr>
                        <a:t>COV;</a:t>
                      </a:r>
                    </a:p>
                  </a:txBody>
                  <a:tcPr>
                    <a:solidFill>
                      <a:schemeClr val="accent4">
                        <a:lumMod val="40000"/>
                        <a:lumOff val="60000"/>
                      </a:schemeClr>
                    </a:solidFill>
                  </a:tcPr>
                </a:tc>
              </a:tr>
              <a:tr h="1044000">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1" noProof="0" dirty="0" smtClean="0">
                          <a:solidFill>
                            <a:schemeClr val="tx1"/>
                          </a:solidFill>
                          <a:effectLst/>
                        </a:rPr>
                        <a:t>Index</a:t>
                      </a:r>
                      <a:r>
                        <a:rPr lang="en-GB" sz="2000" b="1" baseline="0" noProof="0" dirty="0" smtClean="0">
                          <a:solidFill>
                            <a:schemeClr val="tx1"/>
                          </a:solidFill>
                          <a:effectLst/>
                        </a:rPr>
                        <a:t> of classification</a:t>
                      </a:r>
                      <a:endParaRPr lang="en-GB" sz="2000" b="1" noProof="0" dirty="0" smtClean="0">
                        <a:solidFill>
                          <a:schemeClr val="tx1"/>
                        </a:solidFill>
                        <a:effectLst/>
                      </a:endParaRPr>
                    </a:p>
                  </a:txBody>
                  <a:tcPr>
                    <a:solidFill>
                      <a:schemeClr val="accent5">
                        <a:lumMod val="20000"/>
                        <a:lumOff val="80000"/>
                      </a:schemeClr>
                    </a:solidFill>
                  </a:tcPr>
                </a:tc>
                <a:tc>
                  <a:txBody>
                    <a:bodyPr/>
                    <a:lstStyle/>
                    <a:p>
                      <a:pPr marL="285750" indent="-285750">
                        <a:buFont typeface="Arial" panose="020B0604020202020204" pitchFamily="34" charset="0"/>
                        <a:buChar char="•"/>
                      </a:pPr>
                      <a:r>
                        <a:rPr lang="en-GB" sz="2000" b="0" noProof="0" dirty="0" smtClean="0">
                          <a:solidFill>
                            <a:schemeClr val="tx1"/>
                          </a:solidFill>
                          <a:effectLst/>
                        </a:rPr>
                        <a:t>Probability of state misclassification;</a:t>
                      </a:r>
                      <a:endParaRPr lang="en-GB" sz="2000" b="0" noProof="0" dirty="0">
                        <a:solidFill>
                          <a:schemeClr val="tx1"/>
                        </a:solidFill>
                        <a:effectLst/>
                      </a:endParaRPr>
                    </a:p>
                  </a:txBody>
                  <a:tcPr>
                    <a:solidFill>
                      <a:schemeClr val="accent5">
                        <a:lumMod val="20000"/>
                        <a:lumOff val="80000"/>
                      </a:schemeClr>
                    </a:solidFill>
                  </a:tcPr>
                </a:tc>
              </a:tr>
            </a:tbl>
          </a:graphicData>
        </a:graphic>
      </p:graphicFrame>
    </p:spTree>
    <p:extLst>
      <p:ext uri="{BB962C8B-B14F-4D97-AF65-F5344CB8AC3E}">
        <p14:creationId xmlns:p14="http://schemas.microsoft.com/office/powerpoint/2010/main" val="35685388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5662" y="254643"/>
            <a:ext cx="8681301" cy="739941"/>
          </a:xfrm>
        </p:spPr>
        <p:txBody>
          <a:bodyPr>
            <a:normAutofit/>
          </a:bodyPr>
          <a:lstStyle/>
          <a:p>
            <a:r>
              <a:rPr lang="it-IT" dirty="0" smtClean="0"/>
              <a:t>DEFINITION OF THE MONITORING STRATEGY</a:t>
            </a:r>
            <a:endParaRPr lang="it-IT" dirty="0"/>
          </a:p>
        </p:txBody>
      </p:sp>
      <p:sp>
        <p:nvSpPr>
          <p:cNvPr id="7" name="Rettangolo 6"/>
          <p:cNvSpPr/>
          <p:nvPr/>
        </p:nvSpPr>
        <p:spPr>
          <a:xfrm>
            <a:off x="320745" y="1136285"/>
            <a:ext cx="4543987" cy="1864392"/>
          </a:xfrm>
          <a:prstGeom prst="rect">
            <a:avLst/>
          </a:prstGeom>
        </p:spPr>
        <p:txBody>
          <a:bodyPr wrap="square">
            <a:noAutofit/>
          </a:bodyPr>
          <a:lstStyle/>
          <a:p>
            <a:pPr algn="just">
              <a:spcAft>
                <a:spcPts val="600"/>
              </a:spcAft>
            </a:pPr>
            <a:r>
              <a:rPr lang="en-US" sz="2000" dirty="0" smtClean="0">
                <a:solidFill>
                  <a:srgbClr val="003366"/>
                </a:solidFill>
              </a:rPr>
              <a:t>Definition of: </a:t>
            </a:r>
          </a:p>
          <a:p>
            <a:pPr marL="342900" indent="-342900" algn="just">
              <a:spcAft>
                <a:spcPts val="600"/>
              </a:spcAft>
              <a:buFont typeface="Arial" panose="020B0604020202020204" pitchFamily="34" charset="0"/>
              <a:buChar char="•"/>
            </a:pPr>
            <a:r>
              <a:rPr lang="en-US" sz="2000" b="1" dirty="0" smtClean="0">
                <a:solidFill>
                  <a:srgbClr val="FF0000"/>
                </a:solidFill>
              </a:rPr>
              <a:t>physical quantity</a:t>
            </a:r>
            <a:r>
              <a:rPr lang="en-US" sz="2000" dirty="0" smtClean="0">
                <a:solidFill>
                  <a:srgbClr val="FF0000"/>
                </a:solidFill>
              </a:rPr>
              <a:t> </a:t>
            </a:r>
            <a:r>
              <a:rPr lang="en-US" sz="2000" dirty="0" smtClean="0">
                <a:solidFill>
                  <a:srgbClr val="003366"/>
                </a:solidFill>
              </a:rPr>
              <a:t>to be observed;</a:t>
            </a:r>
          </a:p>
          <a:p>
            <a:pPr marL="342900" indent="-342900" algn="just">
              <a:spcAft>
                <a:spcPts val="600"/>
              </a:spcAft>
              <a:buFont typeface="Arial" panose="020B0604020202020204" pitchFamily="34" charset="0"/>
              <a:buChar char="•"/>
            </a:pPr>
            <a:r>
              <a:rPr lang="en-US" sz="2000" dirty="0" smtClean="0">
                <a:solidFill>
                  <a:srgbClr val="003366"/>
                </a:solidFill>
              </a:rPr>
              <a:t>measurement </a:t>
            </a:r>
            <a:r>
              <a:rPr lang="en-US" sz="2000" b="1" dirty="0" smtClean="0">
                <a:solidFill>
                  <a:srgbClr val="FF0000"/>
                </a:solidFill>
              </a:rPr>
              <a:t>range</a:t>
            </a:r>
            <a:r>
              <a:rPr lang="en-US" sz="2000" dirty="0" smtClean="0">
                <a:solidFill>
                  <a:srgbClr val="003366"/>
                </a:solidFill>
              </a:rPr>
              <a:t>;</a:t>
            </a:r>
            <a:endParaRPr lang="en-US" sz="2000" dirty="0">
              <a:solidFill>
                <a:srgbClr val="003366"/>
              </a:solidFill>
            </a:endParaRPr>
          </a:p>
          <a:p>
            <a:pPr marL="342900" indent="-342900" algn="just">
              <a:spcAft>
                <a:spcPts val="600"/>
              </a:spcAft>
              <a:buFont typeface="Arial" panose="020B0604020202020204" pitchFamily="34" charset="0"/>
              <a:buChar char="•"/>
            </a:pPr>
            <a:r>
              <a:rPr lang="en-US" sz="2000" b="1" dirty="0" smtClean="0">
                <a:solidFill>
                  <a:srgbClr val="FF0000"/>
                </a:solidFill>
              </a:rPr>
              <a:t>number </a:t>
            </a:r>
            <a:r>
              <a:rPr lang="en-US" sz="2000" dirty="0" smtClean="0">
                <a:solidFill>
                  <a:srgbClr val="003366"/>
                </a:solidFill>
              </a:rPr>
              <a:t>and </a:t>
            </a:r>
            <a:r>
              <a:rPr lang="en-US" sz="2000" b="1" dirty="0" smtClean="0">
                <a:solidFill>
                  <a:srgbClr val="FF0000"/>
                </a:solidFill>
              </a:rPr>
              <a:t>location </a:t>
            </a:r>
            <a:r>
              <a:rPr lang="en-US" sz="2000" dirty="0" smtClean="0">
                <a:solidFill>
                  <a:srgbClr val="003366"/>
                </a:solidFill>
              </a:rPr>
              <a:t>of sensors;</a:t>
            </a:r>
          </a:p>
          <a:p>
            <a:pPr marL="342900"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FF0000"/>
              </a:solidFill>
            </a:endParaRPr>
          </a:p>
          <a:p>
            <a:pPr marL="800100" lvl="1" indent="-342900" algn="just">
              <a:spcAft>
                <a:spcPts val="600"/>
              </a:spcAft>
              <a:buFont typeface="Arial" panose="020B0604020202020204" pitchFamily="34" charset="0"/>
              <a:buChar char="•"/>
            </a:pPr>
            <a:endParaRPr lang="en-US" sz="2000" dirty="0" smtClean="0">
              <a:solidFill>
                <a:srgbClr val="003366"/>
              </a:solidFill>
            </a:endParaRPr>
          </a:p>
          <a:p>
            <a:pPr marL="800100" lvl="1" indent="-342900" algn="just">
              <a:spcAft>
                <a:spcPts val="600"/>
              </a:spcAft>
              <a:buFont typeface="Arial" panose="020B0604020202020204" pitchFamily="34" charset="0"/>
              <a:buChar char="•"/>
            </a:pPr>
            <a:endParaRPr lang="en-US" sz="2000" dirty="0" smtClean="0">
              <a:solidFill>
                <a:srgbClr val="003366"/>
              </a:solidFill>
            </a:endParaRPr>
          </a:p>
          <a:p>
            <a:pPr marL="800100" lvl="1"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a:solidFill>
                <a:srgbClr val="003366"/>
              </a:solidFill>
            </a:endParaRPr>
          </a:p>
          <a:p>
            <a:pPr algn="just">
              <a:spcAft>
                <a:spcPts val="600"/>
              </a:spcAft>
            </a:pPr>
            <a:endParaRPr lang="en-US" sz="2000" dirty="0">
              <a:solidFill>
                <a:srgbClr val="003366"/>
              </a:solidFill>
            </a:endParaRPr>
          </a:p>
          <a:p>
            <a:pPr algn="just">
              <a:spcAft>
                <a:spcPts val="600"/>
              </a:spcAft>
            </a:pPr>
            <a:r>
              <a:rPr lang="en-US" sz="2000" dirty="0" smtClean="0">
                <a:solidFill>
                  <a:srgbClr val="003366"/>
                </a:solidFill>
              </a:rPr>
              <a:t> </a:t>
            </a:r>
          </a:p>
          <a:p>
            <a:pPr marL="342900" indent="-342900" algn="just">
              <a:spcAft>
                <a:spcPts val="600"/>
              </a:spcAft>
              <a:buFont typeface="Wingdings" pitchFamily="2" charset="2"/>
              <a:buChar char="§"/>
            </a:pPr>
            <a:endParaRPr lang="en-US" sz="2000"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graphicFrame>
        <p:nvGraphicFramePr>
          <p:cNvPr id="15" name="Tabella 14"/>
          <p:cNvGraphicFramePr>
            <a:graphicFrameLocks noGrp="1"/>
          </p:cNvGraphicFramePr>
          <p:nvPr>
            <p:extLst>
              <p:ext uri="{D42A27DB-BD31-4B8C-83A1-F6EECF244321}">
                <p14:modId xmlns:p14="http://schemas.microsoft.com/office/powerpoint/2010/main" val="2260056539"/>
              </p:ext>
            </p:extLst>
          </p:nvPr>
        </p:nvGraphicFramePr>
        <p:xfrm>
          <a:off x="558852" y="3000677"/>
          <a:ext cx="4305880" cy="2427506"/>
        </p:xfrm>
        <a:graphic>
          <a:graphicData uri="http://schemas.openxmlformats.org/drawingml/2006/table">
            <a:tbl>
              <a:tblPr firstRow="1" bandRow="1">
                <a:tableStyleId>{5C22544A-7EE6-4342-B048-85BDC9FD1C3A}</a:tableStyleId>
              </a:tblPr>
              <a:tblGrid>
                <a:gridCol w="2119696"/>
                <a:gridCol w="2186184"/>
              </a:tblGrid>
              <a:tr h="332280">
                <a:tc>
                  <a:txBody>
                    <a:bodyPr/>
                    <a:lstStyle/>
                    <a:p>
                      <a:r>
                        <a:rPr lang="en-GB" sz="2000" noProof="0" dirty="0" smtClean="0"/>
                        <a:t>State variable</a:t>
                      </a:r>
                      <a:endParaRPr lang="en-GB" sz="2000" noProof="0" dirty="0"/>
                    </a:p>
                  </a:txBody>
                  <a:tcPr/>
                </a:tc>
                <a:tc>
                  <a:txBody>
                    <a:bodyPr/>
                    <a:lstStyle/>
                    <a:p>
                      <a:r>
                        <a:rPr lang="en-GB" sz="2000" noProof="0" dirty="0" smtClean="0"/>
                        <a:t>Physical quantities</a:t>
                      </a:r>
                      <a:endParaRPr lang="en-GB" sz="2000" noProof="0" dirty="0"/>
                    </a:p>
                  </a:txBody>
                  <a:tcPr/>
                </a:tc>
              </a:tr>
              <a:tr h="1330226">
                <a:tc>
                  <a:txBody>
                    <a:bodyPr/>
                    <a:lstStyle/>
                    <a:p>
                      <a:r>
                        <a:rPr lang="en-GB" sz="2000" b="0" noProof="0" dirty="0" smtClean="0">
                          <a:solidFill>
                            <a:schemeClr val="tx1"/>
                          </a:solidFill>
                          <a:effectLst/>
                        </a:rPr>
                        <a:t>Modal parameters</a:t>
                      </a:r>
                      <a:endParaRPr lang="en-GB" sz="2000" b="0" noProof="0" dirty="0">
                        <a:solidFill>
                          <a:schemeClr val="tx1"/>
                        </a:solidFill>
                        <a:effectLst/>
                      </a:endParaRPr>
                    </a:p>
                  </a:txBody>
                  <a:tcPr anchor="ctr"/>
                </a:tc>
                <a:tc>
                  <a:txBody>
                    <a:bodyPr/>
                    <a:lstStyle/>
                    <a:p>
                      <a:pPr marL="285750" indent="-285750">
                        <a:buFont typeface="Arial" panose="020B0604020202020204" pitchFamily="34" charset="0"/>
                        <a:buChar char="•"/>
                      </a:pPr>
                      <a:r>
                        <a:rPr lang="en-GB" sz="2000" b="0" baseline="0" noProof="0" dirty="0" smtClean="0">
                          <a:solidFill>
                            <a:schemeClr val="tx1"/>
                          </a:solidFill>
                          <a:effectLst/>
                        </a:rPr>
                        <a:t>Acceleration while in service;</a:t>
                      </a:r>
                    </a:p>
                    <a:p>
                      <a:pPr marL="285750" indent="-285750">
                        <a:buFont typeface="Arial" panose="020B0604020202020204" pitchFamily="34" charset="0"/>
                        <a:buChar char="•"/>
                      </a:pPr>
                      <a:r>
                        <a:rPr lang="en-GB" sz="2000" b="0" baseline="0" noProof="0" dirty="0" smtClean="0">
                          <a:solidFill>
                            <a:schemeClr val="tx1"/>
                          </a:solidFill>
                          <a:effectLst/>
                        </a:rPr>
                        <a:t>Temperature;</a:t>
                      </a:r>
                    </a:p>
                  </a:txBody>
                  <a:tcPr>
                    <a:solidFill>
                      <a:srgbClr val="CCE3F5"/>
                    </a:solidFill>
                  </a:tcPr>
                </a:tc>
              </a:tr>
              <a:tr h="324000">
                <a:tc>
                  <a:txBody>
                    <a:bodyPr/>
                    <a:lstStyle/>
                    <a:p>
                      <a:r>
                        <a:rPr lang="en-GB" sz="2000" b="0" noProof="0" dirty="0" smtClean="0">
                          <a:solidFill>
                            <a:schemeClr val="tx1"/>
                          </a:solidFill>
                          <a:effectLst/>
                        </a:rPr>
                        <a:t>Response parameters</a:t>
                      </a:r>
                      <a:endParaRPr lang="en-GB" sz="2000" b="0" noProof="0" dirty="0">
                        <a:solidFill>
                          <a:schemeClr val="tx1"/>
                        </a:solidFill>
                        <a:effectLst/>
                      </a:endParaRPr>
                    </a:p>
                  </a:txBody>
                  <a:tcPr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0" baseline="0" noProof="0" dirty="0" smtClean="0">
                          <a:solidFill>
                            <a:schemeClr val="tx1"/>
                          </a:solidFill>
                          <a:effectLst/>
                        </a:rPr>
                        <a:t>Acceleration</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000" b="0" baseline="0" noProof="0" dirty="0" smtClean="0">
                          <a:solidFill>
                            <a:schemeClr val="tx1"/>
                          </a:solidFill>
                          <a:effectLst/>
                        </a:rPr>
                        <a:t>Displacement</a:t>
                      </a:r>
                    </a:p>
                  </a:txBody>
                  <a:tcPr/>
                </a:tc>
              </a:tr>
            </a:tbl>
          </a:graphicData>
        </a:graphic>
      </p:graphicFrame>
      <p:sp>
        <p:nvSpPr>
          <p:cNvPr id="16" name="Rettangolo 15"/>
          <p:cNvSpPr/>
          <p:nvPr/>
        </p:nvSpPr>
        <p:spPr>
          <a:xfrm>
            <a:off x="6292458" y="126038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 choice</a:t>
            </a:r>
          </a:p>
        </p:txBody>
      </p:sp>
      <p:sp>
        <p:nvSpPr>
          <p:cNvPr id="17" name="Rettangolo 16"/>
          <p:cNvSpPr/>
          <p:nvPr/>
        </p:nvSpPr>
        <p:spPr>
          <a:xfrm>
            <a:off x="5001903" y="1626176"/>
            <a:ext cx="4414157" cy="338554"/>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relative residual displacement </a:t>
            </a:r>
            <a:r>
              <a:rPr lang="en-US" sz="1600" b="1" dirty="0" smtClean="0">
                <a:solidFill>
                  <a:srgbClr val="FF0000"/>
                </a:solidFill>
                <a:latin typeface="Symbol" panose="05050102010706020507" pitchFamily="18" charset="2"/>
              </a:rPr>
              <a:t>d</a:t>
            </a:r>
          </a:p>
        </p:txBody>
      </p:sp>
      <p:sp>
        <p:nvSpPr>
          <p:cNvPr id="18" name="Freccia a destra 17"/>
          <p:cNvSpPr/>
          <p:nvPr/>
        </p:nvSpPr>
        <p:spPr>
          <a:xfrm rot="10800000" flipH="1">
            <a:off x="5812289" y="2766715"/>
            <a:ext cx="313065" cy="241874"/>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p:cNvSpPr/>
          <p:nvPr/>
        </p:nvSpPr>
        <p:spPr>
          <a:xfrm>
            <a:off x="6292458" y="2018322"/>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Accuracy demand</a:t>
            </a:r>
          </a:p>
        </p:txBody>
      </p:sp>
      <p:sp>
        <p:nvSpPr>
          <p:cNvPr id="24" name="Rettangolo 23"/>
          <p:cNvSpPr/>
          <p:nvPr/>
        </p:nvSpPr>
        <p:spPr>
          <a:xfrm>
            <a:off x="6292458" y="2783250"/>
            <a:ext cx="2074419" cy="279861"/>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25" name="Rettangolo 24"/>
          <p:cNvSpPr/>
          <p:nvPr/>
        </p:nvSpPr>
        <p:spPr>
          <a:xfrm>
            <a:off x="6292459" y="3505271"/>
            <a:ext cx="2074419" cy="279861"/>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Range</a:t>
            </a:r>
          </a:p>
        </p:txBody>
      </p:sp>
      <p:sp>
        <p:nvSpPr>
          <p:cNvPr id="26" name="Rettangolo 25"/>
          <p:cNvSpPr/>
          <p:nvPr/>
        </p:nvSpPr>
        <p:spPr>
          <a:xfrm>
            <a:off x="5018558" y="2401391"/>
            <a:ext cx="4414157" cy="661720"/>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uncertainty </a:t>
            </a:r>
            <a:r>
              <a:rPr lang="en-US" sz="1600" b="1" dirty="0" err="1" smtClean="0">
                <a:solidFill>
                  <a:srgbClr val="FF0000"/>
                </a:solidFill>
                <a:latin typeface="Symbol" panose="05050102010706020507" pitchFamily="18" charset="2"/>
              </a:rPr>
              <a:t>s</a:t>
            </a:r>
            <a:r>
              <a:rPr lang="en-US" sz="1600" b="1" baseline="-25000" dirty="0" err="1" smtClean="0">
                <a:solidFill>
                  <a:srgbClr val="FF0000"/>
                </a:solidFill>
                <a:latin typeface="Symbol" panose="05050102010706020507" pitchFamily="18" charset="2"/>
              </a:rPr>
              <a:t>d</a:t>
            </a:r>
            <a:r>
              <a:rPr lang="en-US" sz="1600" b="1" dirty="0" smtClean="0">
                <a:solidFill>
                  <a:srgbClr val="FF0000"/>
                </a:solidFill>
                <a:latin typeface="Symbol" panose="05050102010706020507" pitchFamily="18" charset="2"/>
              </a:rPr>
              <a:t> </a:t>
            </a:r>
            <a:r>
              <a:rPr lang="en-US" sz="1600" b="1" dirty="0">
                <a:solidFill>
                  <a:srgbClr val="FF0000"/>
                </a:solidFill>
                <a:latin typeface="Symbol" panose="05050102010706020507" pitchFamily="18" charset="2"/>
              </a:rPr>
              <a:t>= </a:t>
            </a:r>
            <a:r>
              <a:rPr lang="it-IT" sz="1600" dirty="0">
                <a:solidFill>
                  <a:srgbClr val="FF0000"/>
                </a:solidFill>
              </a:rPr>
              <a:t> 1 mm </a:t>
            </a:r>
          </a:p>
          <a:p>
            <a:pPr algn="ctr">
              <a:spcAft>
                <a:spcPts val="600"/>
              </a:spcAft>
            </a:pPr>
            <a:endParaRPr lang="en-US" sz="1600" b="1" dirty="0" smtClean="0">
              <a:solidFill>
                <a:srgbClr val="FF0000"/>
              </a:solidFill>
              <a:latin typeface="Symbol" panose="05050102010706020507" pitchFamily="18" charset="2"/>
            </a:endParaRPr>
          </a:p>
        </p:txBody>
      </p:sp>
    </p:spTree>
    <p:extLst>
      <p:ext uri="{BB962C8B-B14F-4D97-AF65-F5344CB8AC3E}">
        <p14:creationId xmlns:p14="http://schemas.microsoft.com/office/powerpoint/2010/main" val="33086933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5662" y="254643"/>
            <a:ext cx="8681301" cy="739941"/>
          </a:xfrm>
        </p:spPr>
        <p:txBody>
          <a:bodyPr>
            <a:normAutofit/>
          </a:bodyPr>
          <a:lstStyle/>
          <a:p>
            <a:r>
              <a:rPr lang="it-IT" dirty="0" smtClean="0"/>
              <a:t>DEFINITION OF THE MONITORING STRATEGY</a:t>
            </a:r>
            <a:endParaRPr lang="it-IT" dirty="0"/>
          </a:p>
        </p:txBody>
      </p:sp>
      <p:sp>
        <p:nvSpPr>
          <p:cNvPr id="16" name="Rettangolo 15"/>
          <p:cNvSpPr/>
          <p:nvPr/>
        </p:nvSpPr>
        <p:spPr>
          <a:xfrm>
            <a:off x="6292458" y="126038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 choice</a:t>
            </a:r>
          </a:p>
        </p:txBody>
      </p:sp>
      <p:sp>
        <p:nvSpPr>
          <p:cNvPr id="17" name="Rettangolo 16"/>
          <p:cNvSpPr/>
          <p:nvPr/>
        </p:nvSpPr>
        <p:spPr>
          <a:xfrm>
            <a:off x="5001903" y="1626176"/>
            <a:ext cx="4414157" cy="338554"/>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relative residual displacement </a:t>
            </a:r>
            <a:r>
              <a:rPr lang="en-US" sz="1600" b="1" dirty="0" smtClean="0">
                <a:solidFill>
                  <a:srgbClr val="FF0000"/>
                </a:solidFill>
                <a:latin typeface="Symbol" panose="05050102010706020507" pitchFamily="18" charset="2"/>
              </a:rPr>
              <a:t>d</a:t>
            </a:r>
          </a:p>
        </p:txBody>
      </p:sp>
      <p:sp>
        <p:nvSpPr>
          <p:cNvPr id="19" name="Rettangolo 18"/>
          <p:cNvSpPr/>
          <p:nvPr/>
        </p:nvSpPr>
        <p:spPr>
          <a:xfrm>
            <a:off x="6292458" y="2018322"/>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Accuracy demand</a:t>
            </a:r>
          </a:p>
        </p:txBody>
      </p:sp>
      <p:sp>
        <p:nvSpPr>
          <p:cNvPr id="21" name="Rettangolo 20"/>
          <p:cNvSpPr/>
          <p:nvPr/>
        </p:nvSpPr>
        <p:spPr>
          <a:xfrm>
            <a:off x="6292458" y="278325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22" name="Rettangolo 21"/>
          <p:cNvSpPr/>
          <p:nvPr/>
        </p:nvSpPr>
        <p:spPr>
          <a:xfrm>
            <a:off x="6292459" y="3505271"/>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Range</a:t>
            </a:r>
          </a:p>
        </p:txBody>
      </p:sp>
      <p:sp>
        <p:nvSpPr>
          <p:cNvPr id="3" name="Rettangolo 2"/>
          <p:cNvSpPr/>
          <p:nvPr/>
        </p:nvSpPr>
        <p:spPr>
          <a:xfrm>
            <a:off x="6662657" y="3069041"/>
            <a:ext cx="1334019" cy="369332"/>
          </a:xfrm>
          <a:prstGeom prst="rect">
            <a:avLst/>
          </a:prstGeom>
        </p:spPr>
        <p:txBody>
          <a:bodyPr wrap="none">
            <a:spAutoFit/>
          </a:bodyPr>
          <a:lstStyle/>
          <a:p>
            <a:pPr algn="ctr">
              <a:spcAft>
                <a:spcPts val="600"/>
              </a:spcAft>
            </a:pPr>
            <a:r>
              <a:rPr lang="it-IT" dirty="0" err="1">
                <a:solidFill>
                  <a:srgbClr val="FF0000"/>
                </a:solidFill>
              </a:rPr>
              <a:t>inclination</a:t>
            </a:r>
            <a:r>
              <a:rPr lang="it-IT" dirty="0">
                <a:solidFill>
                  <a:srgbClr val="FF0000"/>
                </a:solidFill>
              </a:rPr>
              <a:t> </a:t>
            </a:r>
            <a:r>
              <a:rPr lang="en-US" b="1" dirty="0">
                <a:solidFill>
                  <a:srgbClr val="FF0000"/>
                </a:solidFill>
                <a:latin typeface="Symbol" panose="05050102010706020507" pitchFamily="18" charset="2"/>
              </a:rPr>
              <a:t>Y</a:t>
            </a:r>
          </a:p>
        </p:txBody>
      </p:sp>
      <p:sp>
        <p:nvSpPr>
          <p:cNvPr id="4" name="Rettangolo 3"/>
          <p:cNvSpPr/>
          <p:nvPr/>
        </p:nvSpPr>
        <p:spPr>
          <a:xfrm>
            <a:off x="6728699" y="3814026"/>
            <a:ext cx="1201932" cy="369332"/>
          </a:xfrm>
          <a:prstGeom prst="rect">
            <a:avLst/>
          </a:prstGeom>
        </p:spPr>
        <p:txBody>
          <a:bodyPr wrap="none">
            <a:spAutoFit/>
          </a:bodyPr>
          <a:lstStyle/>
          <a:p>
            <a:pPr algn="ctr">
              <a:spcAft>
                <a:spcPts val="600"/>
              </a:spcAft>
            </a:pPr>
            <a:r>
              <a:rPr lang="it-IT" dirty="0">
                <a:solidFill>
                  <a:srgbClr val="FF0000"/>
                </a:solidFill>
              </a:rPr>
              <a:t>± </a:t>
            </a:r>
            <a:r>
              <a:rPr lang="it-IT" dirty="0" smtClean="0">
                <a:solidFill>
                  <a:srgbClr val="FF0000"/>
                </a:solidFill>
              </a:rPr>
              <a:t>30 </a:t>
            </a:r>
            <a:r>
              <a:rPr lang="it-IT" dirty="0" err="1">
                <a:solidFill>
                  <a:srgbClr val="FF0000"/>
                </a:solidFill>
              </a:rPr>
              <a:t>mrad</a:t>
            </a:r>
            <a:endParaRPr lang="it-IT" dirty="0">
              <a:solidFill>
                <a:srgbClr val="FF0000"/>
              </a:solidFill>
            </a:endParaRPr>
          </a:p>
        </p:txBody>
      </p:sp>
      <p:sp>
        <p:nvSpPr>
          <p:cNvPr id="24" name="Freccia a destra 23"/>
          <p:cNvSpPr/>
          <p:nvPr/>
        </p:nvSpPr>
        <p:spPr>
          <a:xfrm rot="10800000" flipH="1">
            <a:off x="5812289" y="2766715"/>
            <a:ext cx="313065" cy="241874"/>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Rettangolo 24"/>
          <p:cNvSpPr/>
          <p:nvPr/>
        </p:nvSpPr>
        <p:spPr>
          <a:xfrm>
            <a:off x="5018558" y="2401391"/>
            <a:ext cx="4414157" cy="338554"/>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uncertainty </a:t>
            </a:r>
            <a:r>
              <a:rPr lang="en-US" sz="1600" b="1" dirty="0" err="1" smtClean="0">
                <a:solidFill>
                  <a:srgbClr val="FF0000"/>
                </a:solidFill>
                <a:latin typeface="Symbol" panose="05050102010706020507" pitchFamily="18" charset="2"/>
              </a:rPr>
              <a:t>s</a:t>
            </a:r>
            <a:r>
              <a:rPr lang="en-US" sz="1600" b="1" baseline="-25000" dirty="0" err="1" smtClean="0">
                <a:solidFill>
                  <a:srgbClr val="FF0000"/>
                </a:solidFill>
                <a:latin typeface="Symbol" panose="05050102010706020507" pitchFamily="18" charset="2"/>
              </a:rPr>
              <a:t>d</a:t>
            </a:r>
            <a:r>
              <a:rPr lang="en-US" sz="1600" b="1" dirty="0" smtClean="0">
                <a:solidFill>
                  <a:srgbClr val="FF0000"/>
                </a:solidFill>
                <a:latin typeface="Symbol" panose="05050102010706020507" pitchFamily="18" charset="2"/>
              </a:rPr>
              <a:t> </a:t>
            </a:r>
            <a:r>
              <a:rPr lang="en-US" sz="1600" b="1" dirty="0">
                <a:solidFill>
                  <a:srgbClr val="FF0000"/>
                </a:solidFill>
                <a:latin typeface="Symbol" panose="05050102010706020507" pitchFamily="18" charset="2"/>
              </a:rPr>
              <a:t>= </a:t>
            </a:r>
            <a:r>
              <a:rPr lang="it-IT" sz="1600" dirty="0">
                <a:solidFill>
                  <a:srgbClr val="FF0000"/>
                </a:solidFill>
              </a:rPr>
              <a:t> 1 </a:t>
            </a:r>
            <a:r>
              <a:rPr lang="it-IT" sz="1600" dirty="0" smtClean="0">
                <a:solidFill>
                  <a:srgbClr val="FF0000"/>
                </a:solidFill>
              </a:rPr>
              <a:t>mm</a:t>
            </a:r>
            <a:endParaRPr lang="en-US" sz="1600" b="1" dirty="0" smtClean="0">
              <a:solidFill>
                <a:srgbClr val="FF0000"/>
              </a:solidFill>
              <a:latin typeface="Symbol" panose="05050102010706020507" pitchFamily="18" charset="2"/>
            </a:endParaRPr>
          </a:p>
        </p:txBody>
      </p:sp>
      <p:grpSp>
        <p:nvGrpSpPr>
          <p:cNvPr id="6" name="Gruppo 5"/>
          <p:cNvGrpSpPr/>
          <p:nvPr/>
        </p:nvGrpSpPr>
        <p:grpSpPr>
          <a:xfrm>
            <a:off x="1718879" y="1540241"/>
            <a:ext cx="2897433" cy="2933491"/>
            <a:chOff x="2574611" y="2177193"/>
            <a:chExt cx="2897433" cy="2933491"/>
          </a:xfrm>
        </p:grpSpPr>
        <p:pic>
          <p:nvPicPr>
            <p:cNvPr id="27" name="Immagin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0692" y="2477416"/>
              <a:ext cx="2621352" cy="2633268"/>
            </a:xfrm>
            <a:prstGeom prst="rect">
              <a:avLst/>
            </a:prstGeom>
          </p:spPr>
        </p:pic>
        <mc:AlternateContent xmlns:mc="http://schemas.openxmlformats.org/markup-compatibility/2006" xmlns:a14="http://schemas.microsoft.com/office/drawing/2010/main">
          <mc:Choice Requires="a14">
            <p:sp>
              <p:nvSpPr>
                <p:cNvPr id="28" name="CasellaDiTesto 27"/>
                <p:cNvSpPr txBox="1"/>
                <p:nvPr/>
              </p:nvSpPr>
              <p:spPr>
                <a:xfrm>
                  <a:off x="2574611" y="3711226"/>
                  <a:ext cx="23916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𝐻</m:t>
                        </m:r>
                      </m:oMath>
                    </m:oMathPara>
                  </a14:m>
                  <a:endParaRPr lang="it-IT" dirty="0"/>
                </a:p>
              </p:txBody>
            </p:sp>
          </mc:Choice>
          <mc:Fallback xmlns="">
            <p:sp>
              <p:nvSpPr>
                <p:cNvPr id="28" name="CasellaDiTesto 27"/>
                <p:cNvSpPr txBox="1">
                  <a:spLocks noRot="1" noChangeAspect="1" noMove="1" noResize="1" noEditPoints="1" noAdjustHandles="1" noChangeArrowheads="1" noChangeShapeType="1" noTextEdit="1"/>
                </p:cNvSpPr>
                <p:nvPr/>
              </p:nvSpPr>
              <p:spPr>
                <a:xfrm>
                  <a:off x="2574611" y="3711226"/>
                  <a:ext cx="239168" cy="276999"/>
                </a:xfrm>
                <a:prstGeom prst="rect">
                  <a:avLst/>
                </a:prstGeom>
                <a:blipFill rotWithShape="0">
                  <a:blip r:embed="rId4"/>
                  <a:stretch>
                    <a:fillRect l="-23077" r="-17949" b="-6522"/>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9" name="CasellaDiTesto 28"/>
                <p:cNvSpPr txBox="1"/>
                <p:nvPr/>
              </p:nvSpPr>
              <p:spPr>
                <a:xfrm>
                  <a:off x="4126277" y="2177193"/>
                  <a:ext cx="18594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it-IT" b="0" i="1" smtClean="0">
                            <a:solidFill>
                              <a:srgbClr val="FF0000"/>
                            </a:solidFill>
                            <a:latin typeface="Cambria Math" panose="02040503050406030204" pitchFamily="18" charset="0"/>
                          </a:rPr>
                          <m:t>δ</m:t>
                        </m:r>
                      </m:oMath>
                    </m:oMathPara>
                  </a14:m>
                  <a:endParaRPr lang="it-IT" b="0" dirty="0" smtClean="0">
                    <a:solidFill>
                      <a:srgbClr val="FF0000"/>
                    </a:solidFill>
                  </a:endParaRPr>
                </a:p>
              </p:txBody>
            </p:sp>
          </mc:Choice>
          <mc:Fallback xmlns="">
            <p:sp>
              <p:nvSpPr>
                <p:cNvPr id="29" name="CasellaDiTesto 28"/>
                <p:cNvSpPr txBox="1">
                  <a:spLocks noRot="1" noChangeAspect="1" noMove="1" noResize="1" noEditPoints="1" noAdjustHandles="1" noChangeArrowheads="1" noChangeShapeType="1" noTextEdit="1"/>
                </p:cNvSpPr>
                <p:nvPr/>
              </p:nvSpPr>
              <p:spPr>
                <a:xfrm>
                  <a:off x="4126277" y="2177193"/>
                  <a:ext cx="185948" cy="276999"/>
                </a:xfrm>
                <a:prstGeom prst="rect">
                  <a:avLst/>
                </a:prstGeom>
                <a:blipFill rotWithShape="0">
                  <a:blip r:embed="rId5"/>
                  <a:stretch>
                    <a:fillRect l="-30000" r="-30000" b="-8889"/>
                  </a:stretch>
                </a:blipFill>
              </p:spPr>
              <p:txBody>
                <a:bodyPr/>
                <a:lstStyle/>
                <a:p>
                  <a:r>
                    <a:rPr lang="it-IT">
                      <a:noFill/>
                    </a:rPr>
                    <a:t> </a:t>
                  </a:r>
                </a:p>
              </p:txBody>
            </p:sp>
          </mc:Fallback>
        </mc:AlternateContent>
        <p:sp>
          <p:nvSpPr>
            <p:cNvPr id="5" name="Rettangolo 4"/>
            <p:cNvSpPr/>
            <p:nvPr/>
          </p:nvSpPr>
          <p:spPr>
            <a:xfrm>
              <a:off x="3811050" y="3645201"/>
              <a:ext cx="369012" cy="369332"/>
            </a:xfrm>
            <a:prstGeom prst="rect">
              <a:avLst/>
            </a:prstGeom>
          </p:spPr>
          <p:txBody>
            <a:bodyPr wrap="none">
              <a:spAutoFit/>
            </a:bodyPr>
            <a:lstStyle/>
            <a:p>
              <a:r>
                <a:rPr lang="en-US" b="1" dirty="0">
                  <a:solidFill>
                    <a:srgbClr val="FF0000"/>
                  </a:solidFill>
                  <a:latin typeface="Symbol" panose="05050102010706020507" pitchFamily="18" charset="2"/>
                </a:rPr>
                <a:t>Y</a:t>
              </a:r>
              <a:endParaRPr lang="it-IT" dirty="0"/>
            </a:p>
          </p:txBody>
        </p:sp>
      </p:grpSp>
    </p:spTree>
    <p:extLst>
      <p:ext uri="{BB962C8B-B14F-4D97-AF65-F5344CB8AC3E}">
        <p14:creationId xmlns:p14="http://schemas.microsoft.com/office/powerpoint/2010/main" val="5399800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5662" y="254643"/>
            <a:ext cx="8681301" cy="739941"/>
          </a:xfrm>
        </p:spPr>
        <p:txBody>
          <a:bodyPr>
            <a:normAutofit/>
          </a:bodyPr>
          <a:lstStyle/>
          <a:p>
            <a:r>
              <a:rPr lang="it-IT" dirty="0" smtClean="0"/>
              <a:t>DEFINITION OF THE model</a:t>
            </a:r>
            <a:endParaRPr lang="it-IT" dirty="0"/>
          </a:p>
        </p:txBody>
      </p:sp>
      <p:sp>
        <p:nvSpPr>
          <p:cNvPr id="14" name="Rettangolo 13"/>
          <p:cNvSpPr/>
          <p:nvPr/>
        </p:nvSpPr>
        <p:spPr>
          <a:xfrm>
            <a:off x="154435" y="955012"/>
            <a:ext cx="5176101" cy="4002075"/>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lgn="just">
              <a:spcAft>
                <a:spcPts val="1200"/>
              </a:spcAft>
              <a:buFont typeface="Arial" panose="020B0604020202020204" pitchFamily="34" charset="0"/>
              <a:buChar char="•"/>
            </a:pPr>
            <a:r>
              <a:rPr lang="en-US" sz="2000" b="1" dirty="0" smtClean="0">
                <a:solidFill>
                  <a:srgbClr val="003366"/>
                </a:solidFill>
              </a:rPr>
              <a:t>model </a:t>
            </a:r>
            <a:r>
              <a:rPr lang="en-US" sz="2000" dirty="0" smtClean="0">
                <a:solidFill>
                  <a:srgbClr val="003366"/>
                </a:solidFill>
              </a:rPr>
              <a:t>= </a:t>
            </a:r>
            <a:r>
              <a:rPr lang="en-US" sz="2000" b="1" dirty="0" smtClean="0">
                <a:solidFill>
                  <a:srgbClr val="FF0000"/>
                </a:solidFill>
              </a:rPr>
              <a:t>logical relation</a:t>
            </a:r>
            <a:r>
              <a:rPr lang="en-US" sz="2000" dirty="0" smtClean="0">
                <a:solidFill>
                  <a:srgbClr val="003366"/>
                </a:solidFill>
              </a:rPr>
              <a:t> between observations </a:t>
            </a:r>
            <a:r>
              <a:rPr lang="en-US" sz="2000" b="1" dirty="0" smtClean="0">
                <a:solidFill>
                  <a:srgbClr val="003366"/>
                </a:solidFill>
              </a:rPr>
              <a:t>y</a:t>
            </a:r>
            <a:r>
              <a:rPr lang="en-US" sz="2000" dirty="0" smtClean="0">
                <a:solidFill>
                  <a:srgbClr val="003366"/>
                </a:solidFill>
              </a:rPr>
              <a:t> and state </a:t>
            </a:r>
            <a:r>
              <a:rPr lang="en-US" sz="2000" dirty="0" smtClean="0">
                <a:solidFill>
                  <a:srgbClr val="003366"/>
                </a:solidFill>
              </a:rPr>
              <a:t>variable </a:t>
            </a:r>
            <a:r>
              <a:rPr lang="el-GR" sz="2000" b="1" i="1" dirty="0" smtClean="0">
                <a:solidFill>
                  <a:srgbClr val="003366"/>
                </a:solidFill>
                <a:latin typeface="Arial" panose="020B0604020202020204" pitchFamily="34" charset="0"/>
                <a:cs typeface="Arial" panose="020B0604020202020204" pitchFamily="34" charset="0"/>
              </a:rPr>
              <a:t>θ</a:t>
            </a:r>
            <a:r>
              <a:rPr lang="en-US" sz="2000" dirty="0" smtClean="0">
                <a:solidFill>
                  <a:srgbClr val="003366"/>
                </a:solidFill>
              </a:rPr>
              <a:t>  </a:t>
            </a:r>
            <a:endParaRPr lang="en-US" sz="2000" dirty="0" smtClean="0">
              <a:solidFill>
                <a:srgbClr val="003366"/>
              </a:solidFill>
            </a:endParaRPr>
          </a:p>
          <a:p>
            <a:pPr marL="342900" indent="-342900" algn="just">
              <a:spcAft>
                <a:spcPts val="12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r>
              <a:rPr lang="en-US" sz="2000" dirty="0" smtClean="0">
                <a:solidFill>
                  <a:srgbClr val="003366"/>
                </a:solidFill>
              </a:rPr>
              <a:t>it includes:</a:t>
            </a:r>
          </a:p>
          <a:p>
            <a:pPr marL="1714500" lvl="3" indent="-342900" algn="just">
              <a:spcAft>
                <a:spcPts val="600"/>
              </a:spcAft>
              <a:buFont typeface="Arial" panose="020B0604020202020204" pitchFamily="34" charset="0"/>
              <a:buChar char="•"/>
            </a:pPr>
            <a:r>
              <a:rPr lang="en-US" sz="2000" dirty="0" smtClean="0">
                <a:solidFill>
                  <a:srgbClr val="FF0000"/>
                </a:solidFill>
              </a:rPr>
              <a:t>assumptions</a:t>
            </a:r>
            <a:r>
              <a:rPr lang="en-US" sz="2000" dirty="0" smtClean="0">
                <a:solidFill>
                  <a:srgbClr val="003366"/>
                </a:solidFill>
              </a:rPr>
              <a:t>;</a:t>
            </a:r>
          </a:p>
          <a:p>
            <a:pPr marL="1714500" lvl="3" indent="-342900" algn="just">
              <a:spcAft>
                <a:spcPts val="600"/>
              </a:spcAft>
              <a:buFont typeface="Arial" panose="020B0604020202020204" pitchFamily="34" charset="0"/>
              <a:buChar char="•"/>
            </a:pPr>
            <a:r>
              <a:rPr lang="en-US" sz="2000" dirty="0" smtClean="0">
                <a:solidFill>
                  <a:srgbClr val="FF0000"/>
                </a:solidFill>
              </a:rPr>
              <a:t>signal processing </a:t>
            </a:r>
            <a:r>
              <a:rPr lang="en-US" sz="2000" dirty="0" smtClean="0">
                <a:solidFill>
                  <a:srgbClr val="003366"/>
                </a:solidFill>
              </a:rPr>
              <a:t>techniques;</a:t>
            </a:r>
          </a:p>
          <a:p>
            <a:pPr marL="1714500" lvl="3" indent="-342900" algn="just">
              <a:spcAft>
                <a:spcPts val="600"/>
              </a:spcAft>
              <a:buFont typeface="Arial" panose="020B0604020202020204" pitchFamily="34" charset="0"/>
              <a:buChar char="•"/>
            </a:pPr>
            <a:r>
              <a:rPr lang="en-US" sz="2000" dirty="0" smtClean="0">
                <a:solidFill>
                  <a:srgbClr val="003366"/>
                </a:solidFill>
              </a:rPr>
              <a:t>numerical </a:t>
            </a:r>
            <a:r>
              <a:rPr lang="en-US" sz="2000" dirty="0" smtClean="0">
                <a:solidFill>
                  <a:srgbClr val="FF0000"/>
                </a:solidFill>
              </a:rPr>
              <a:t>algorithms</a:t>
            </a:r>
            <a:r>
              <a:rPr lang="en-US" sz="2000" dirty="0" smtClean="0">
                <a:solidFill>
                  <a:srgbClr val="003366"/>
                </a:solidFill>
              </a:rPr>
              <a:t>;</a:t>
            </a:r>
          </a:p>
          <a:p>
            <a:pPr marL="342900" indent="-342900" algn="just">
              <a:spcAft>
                <a:spcPts val="600"/>
              </a:spcAft>
              <a:buFont typeface="Arial" panose="020B0604020202020204" pitchFamily="34" charset="0"/>
              <a:buChar char="•"/>
            </a:pPr>
            <a:r>
              <a:rPr lang="en-US" sz="2000" b="1" dirty="0" smtClean="0">
                <a:solidFill>
                  <a:srgbClr val="003366"/>
                </a:solidFill>
              </a:rPr>
              <a:t>types of model:</a:t>
            </a:r>
          </a:p>
          <a:p>
            <a:pPr marL="1714500" lvl="3" indent="-342900" algn="just">
              <a:spcAft>
                <a:spcPts val="600"/>
              </a:spcAft>
              <a:buFont typeface="Arial" panose="020B0604020202020204" pitchFamily="34" charset="0"/>
              <a:buChar char="•"/>
            </a:pPr>
            <a:r>
              <a:rPr lang="en-US" sz="2000" dirty="0" smtClean="0">
                <a:solidFill>
                  <a:srgbClr val="003366"/>
                </a:solidFill>
              </a:rPr>
              <a:t>kinematic models;</a:t>
            </a:r>
          </a:p>
          <a:p>
            <a:pPr marL="1714500" lvl="3" indent="-342900" algn="just">
              <a:spcAft>
                <a:spcPts val="600"/>
              </a:spcAft>
              <a:buFont typeface="Arial" panose="020B0604020202020204" pitchFamily="34" charset="0"/>
              <a:buChar char="•"/>
            </a:pPr>
            <a:r>
              <a:rPr lang="en-US" sz="2000" dirty="0" smtClean="0">
                <a:solidFill>
                  <a:srgbClr val="003366"/>
                </a:solidFill>
              </a:rPr>
              <a:t>physical &amp; mechanical models;</a:t>
            </a:r>
          </a:p>
          <a:p>
            <a:pPr marL="1714500" lvl="3" indent="-342900" algn="just">
              <a:spcAft>
                <a:spcPts val="600"/>
              </a:spcAft>
              <a:buFont typeface="Arial" panose="020B0604020202020204" pitchFamily="34" charset="0"/>
              <a:buChar char="•"/>
            </a:pPr>
            <a:r>
              <a:rPr lang="en-US" sz="2000" dirty="0" smtClean="0">
                <a:solidFill>
                  <a:srgbClr val="003366"/>
                </a:solidFill>
              </a:rPr>
              <a:t>heuristic models</a:t>
            </a:r>
          </a:p>
          <a:p>
            <a:pPr algn="just">
              <a:spcAft>
                <a:spcPts val="600"/>
              </a:spcAft>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algn="just">
              <a:spcAft>
                <a:spcPts val="600"/>
              </a:spcAft>
            </a:pPr>
            <a:endParaRPr lang="en-US" sz="2000" dirty="0">
              <a:solidFill>
                <a:srgbClr val="003366"/>
              </a:solidFill>
            </a:endParaRPr>
          </a:p>
          <a:p>
            <a:pPr algn="just">
              <a:spcAft>
                <a:spcPts val="600"/>
              </a:spcAft>
            </a:pPr>
            <a:r>
              <a:rPr lang="en-US" sz="2000" dirty="0" smtClean="0">
                <a:solidFill>
                  <a:srgbClr val="003366"/>
                </a:solidFill>
              </a:rPr>
              <a:t> </a:t>
            </a:r>
          </a:p>
          <a:p>
            <a:pPr marL="342900" indent="-342900" algn="just">
              <a:spcAft>
                <a:spcPts val="600"/>
              </a:spcAft>
              <a:buFont typeface="Wingdings" pitchFamily="2" charset="2"/>
              <a:buChar char="§"/>
            </a:pPr>
            <a:endParaRPr lang="en-US" sz="2000"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graphicFrame>
        <p:nvGraphicFramePr>
          <p:cNvPr id="17" name="Oggetto 16"/>
          <p:cNvGraphicFramePr>
            <a:graphicFrameLocks noChangeAspect="1"/>
          </p:cNvGraphicFramePr>
          <p:nvPr>
            <p:extLst>
              <p:ext uri="{D42A27DB-BD31-4B8C-83A1-F6EECF244321}">
                <p14:modId xmlns:p14="http://schemas.microsoft.com/office/powerpoint/2010/main" val="2887807191"/>
              </p:ext>
            </p:extLst>
          </p:nvPr>
        </p:nvGraphicFramePr>
        <p:xfrm>
          <a:off x="1484313" y="2103438"/>
          <a:ext cx="3113087" cy="401637"/>
        </p:xfrm>
        <a:graphic>
          <a:graphicData uri="http://schemas.openxmlformats.org/presentationml/2006/ole">
            <mc:AlternateContent xmlns:mc="http://schemas.openxmlformats.org/markup-compatibility/2006">
              <mc:Choice xmlns:v="urn:schemas-microsoft-com:vml" Requires="v">
                <p:oleObj spid="_x0000_s67657" name="Equation" r:id="rId4" imgW="1409400" imgH="215640" progId="Equation.DSMT4">
                  <p:embed/>
                </p:oleObj>
              </mc:Choice>
              <mc:Fallback>
                <p:oleObj name="Equation" r:id="rId4" imgW="1409400" imgH="215640" progId="Equation.DSMT4">
                  <p:embed/>
                  <p:pic>
                    <p:nvPicPr>
                      <p:cNvPr id="0" name=""/>
                      <p:cNvPicPr>
                        <a:picLocks noChangeAspect="1" noChangeArrowheads="1"/>
                      </p:cNvPicPr>
                      <p:nvPr/>
                    </p:nvPicPr>
                    <p:blipFill>
                      <a:blip r:embed="rId5"/>
                      <a:srcRect/>
                      <a:stretch>
                        <a:fillRect/>
                      </a:stretch>
                    </p:blipFill>
                    <p:spPr bwMode="auto">
                      <a:xfrm>
                        <a:off x="1484313" y="2103438"/>
                        <a:ext cx="3113087" cy="401637"/>
                      </a:xfrm>
                      <a:prstGeom prst="rect">
                        <a:avLst/>
                      </a:prstGeom>
                      <a:noFill/>
                    </p:spPr>
                  </p:pic>
                </p:oleObj>
              </mc:Fallback>
            </mc:AlternateContent>
          </a:graphicData>
        </a:graphic>
      </p:graphicFrame>
      <p:sp>
        <p:nvSpPr>
          <p:cNvPr id="25" name="Rettangolo 24"/>
          <p:cNvSpPr/>
          <p:nvPr/>
        </p:nvSpPr>
        <p:spPr>
          <a:xfrm>
            <a:off x="6292458" y="126038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 choice</a:t>
            </a:r>
          </a:p>
        </p:txBody>
      </p:sp>
      <p:sp>
        <p:nvSpPr>
          <p:cNvPr id="26" name="Rettangolo 25"/>
          <p:cNvSpPr/>
          <p:nvPr/>
        </p:nvSpPr>
        <p:spPr>
          <a:xfrm>
            <a:off x="6292458" y="2018322"/>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Accuracy demand</a:t>
            </a:r>
          </a:p>
        </p:txBody>
      </p:sp>
      <p:sp>
        <p:nvSpPr>
          <p:cNvPr id="27" name="Rettangolo 26"/>
          <p:cNvSpPr/>
          <p:nvPr/>
        </p:nvSpPr>
        <p:spPr>
          <a:xfrm>
            <a:off x="6292458" y="278325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28" name="Rettangolo 27"/>
          <p:cNvSpPr/>
          <p:nvPr/>
        </p:nvSpPr>
        <p:spPr>
          <a:xfrm>
            <a:off x="6292459" y="3505271"/>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Range</a:t>
            </a:r>
          </a:p>
        </p:txBody>
      </p:sp>
      <p:sp>
        <p:nvSpPr>
          <p:cNvPr id="29" name="Rettangolo 28"/>
          <p:cNvSpPr/>
          <p:nvPr/>
        </p:nvSpPr>
        <p:spPr>
          <a:xfrm>
            <a:off x="6662657" y="3069041"/>
            <a:ext cx="1334019" cy="369332"/>
          </a:xfrm>
          <a:prstGeom prst="rect">
            <a:avLst/>
          </a:prstGeom>
        </p:spPr>
        <p:txBody>
          <a:bodyPr wrap="none">
            <a:spAutoFit/>
          </a:bodyPr>
          <a:lstStyle/>
          <a:p>
            <a:pPr algn="ctr">
              <a:spcAft>
                <a:spcPts val="600"/>
              </a:spcAft>
            </a:pPr>
            <a:r>
              <a:rPr lang="it-IT" dirty="0" err="1">
                <a:solidFill>
                  <a:srgbClr val="FF0000"/>
                </a:solidFill>
              </a:rPr>
              <a:t>inclination</a:t>
            </a:r>
            <a:r>
              <a:rPr lang="it-IT" dirty="0">
                <a:solidFill>
                  <a:srgbClr val="FF0000"/>
                </a:solidFill>
              </a:rPr>
              <a:t> </a:t>
            </a:r>
            <a:r>
              <a:rPr lang="en-US" b="1" dirty="0">
                <a:solidFill>
                  <a:srgbClr val="FF0000"/>
                </a:solidFill>
                <a:latin typeface="Symbol" panose="05050102010706020507" pitchFamily="18" charset="2"/>
              </a:rPr>
              <a:t>Y</a:t>
            </a:r>
          </a:p>
        </p:txBody>
      </p:sp>
      <p:sp>
        <p:nvSpPr>
          <p:cNvPr id="30" name="Rettangolo 29"/>
          <p:cNvSpPr/>
          <p:nvPr/>
        </p:nvSpPr>
        <p:spPr>
          <a:xfrm>
            <a:off x="6728699" y="3814026"/>
            <a:ext cx="1201932" cy="369332"/>
          </a:xfrm>
          <a:prstGeom prst="rect">
            <a:avLst/>
          </a:prstGeom>
        </p:spPr>
        <p:txBody>
          <a:bodyPr wrap="none">
            <a:spAutoFit/>
          </a:bodyPr>
          <a:lstStyle/>
          <a:p>
            <a:pPr algn="ctr">
              <a:spcAft>
                <a:spcPts val="600"/>
              </a:spcAft>
            </a:pPr>
            <a:r>
              <a:rPr lang="it-IT" dirty="0">
                <a:solidFill>
                  <a:srgbClr val="FF0000"/>
                </a:solidFill>
              </a:rPr>
              <a:t>± </a:t>
            </a:r>
            <a:r>
              <a:rPr lang="it-IT" dirty="0" smtClean="0">
                <a:solidFill>
                  <a:srgbClr val="FF0000"/>
                </a:solidFill>
              </a:rPr>
              <a:t>30 </a:t>
            </a:r>
            <a:r>
              <a:rPr lang="it-IT" dirty="0" err="1">
                <a:solidFill>
                  <a:srgbClr val="FF0000"/>
                </a:solidFill>
              </a:rPr>
              <a:t>mrad</a:t>
            </a:r>
            <a:endParaRPr lang="it-IT" dirty="0">
              <a:solidFill>
                <a:srgbClr val="FF0000"/>
              </a:solidFill>
            </a:endParaRPr>
          </a:p>
        </p:txBody>
      </p:sp>
      <p:sp>
        <p:nvSpPr>
          <p:cNvPr id="33" name="Rettangolo 32"/>
          <p:cNvSpPr/>
          <p:nvPr/>
        </p:nvSpPr>
        <p:spPr>
          <a:xfrm>
            <a:off x="6292459" y="4212252"/>
            <a:ext cx="2074419" cy="279861"/>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34" name="Freccia a destra 33"/>
          <p:cNvSpPr/>
          <p:nvPr/>
        </p:nvSpPr>
        <p:spPr>
          <a:xfrm rot="10800000" flipH="1">
            <a:off x="5828632" y="4231245"/>
            <a:ext cx="313065" cy="241874"/>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Rettangolo 34"/>
          <p:cNvSpPr/>
          <p:nvPr/>
        </p:nvSpPr>
        <p:spPr>
          <a:xfrm>
            <a:off x="5001903" y="1626176"/>
            <a:ext cx="4414157" cy="338554"/>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relative residual displacement </a:t>
            </a:r>
            <a:r>
              <a:rPr lang="en-US" sz="1600" b="1" dirty="0" smtClean="0">
                <a:solidFill>
                  <a:srgbClr val="FF0000"/>
                </a:solidFill>
                <a:latin typeface="Symbol" panose="05050102010706020507" pitchFamily="18" charset="2"/>
              </a:rPr>
              <a:t>d</a:t>
            </a:r>
          </a:p>
        </p:txBody>
      </p:sp>
      <p:sp>
        <p:nvSpPr>
          <p:cNvPr id="36" name="Rettangolo 35"/>
          <p:cNvSpPr/>
          <p:nvPr/>
        </p:nvSpPr>
        <p:spPr>
          <a:xfrm>
            <a:off x="6662657" y="3069041"/>
            <a:ext cx="1334019" cy="369332"/>
          </a:xfrm>
          <a:prstGeom prst="rect">
            <a:avLst/>
          </a:prstGeom>
        </p:spPr>
        <p:txBody>
          <a:bodyPr wrap="none">
            <a:spAutoFit/>
          </a:bodyPr>
          <a:lstStyle/>
          <a:p>
            <a:pPr algn="ctr">
              <a:spcAft>
                <a:spcPts val="600"/>
              </a:spcAft>
            </a:pPr>
            <a:r>
              <a:rPr lang="it-IT" dirty="0" err="1">
                <a:solidFill>
                  <a:srgbClr val="FF0000"/>
                </a:solidFill>
              </a:rPr>
              <a:t>inclination</a:t>
            </a:r>
            <a:r>
              <a:rPr lang="it-IT" dirty="0">
                <a:solidFill>
                  <a:srgbClr val="FF0000"/>
                </a:solidFill>
              </a:rPr>
              <a:t> </a:t>
            </a:r>
            <a:r>
              <a:rPr lang="en-US" b="1" dirty="0">
                <a:solidFill>
                  <a:srgbClr val="FF0000"/>
                </a:solidFill>
                <a:latin typeface="Symbol" panose="05050102010706020507" pitchFamily="18" charset="2"/>
              </a:rPr>
              <a:t>Y</a:t>
            </a:r>
          </a:p>
        </p:txBody>
      </p:sp>
      <p:sp>
        <p:nvSpPr>
          <p:cNvPr id="38" name="Rettangolo 37"/>
          <p:cNvSpPr/>
          <p:nvPr/>
        </p:nvSpPr>
        <p:spPr>
          <a:xfrm>
            <a:off x="5018558" y="2401391"/>
            <a:ext cx="4414157" cy="338554"/>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uncertainty </a:t>
            </a:r>
            <a:r>
              <a:rPr lang="en-US" sz="1600" b="1" dirty="0" err="1" smtClean="0">
                <a:solidFill>
                  <a:srgbClr val="FF0000"/>
                </a:solidFill>
                <a:latin typeface="Symbol" panose="05050102010706020507" pitchFamily="18" charset="2"/>
              </a:rPr>
              <a:t>s</a:t>
            </a:r>
            <a:r>
              <a:rPr lang="en-US" sz="1600" b="1" baseline="-25000" dirty="0" err="1" smtClean="0">
                <a:solidFill>
                  <a:srgbClr val="FF0000"/>
                </a:solidFill>
                <a:latin typeface="Symbol" panose="05050102010706020507" pitchFamily="18" charset="2"/>
              </a:rPr>
              <a:t>d</a:t>
            </a:r>
            <a:r>
              <a:rPr lang="en-US" sz="1600" b="1" dirty="0" smtClean="0">
                <a:solidFill>
                  <a:srgbClr val="FF0000"/>
                </a:solidFill>
                <a:latin typeface="Symbol" panose="05050102010706020507" pitchFamily="18" charset="2"/>
              </a:rPr>
              <a:t> </a:t>
            </a:r>
            <a:r>
              <a:rPr lang="en-US" sz="1600" b="1" dirty="0">
                <a:solidFill>
                  <a:srgbClr val="FF0000"/>
                </a:solidFill>
                <a:latin typeface="Symbol" panose="05050102010706020507" pitchFamily="18" charset="2"/>
              </a:rPr>
              <a:t>= </a:t>
            </a:r>
            <a:r>
              <a:rPr lang="it-IT" sz="1600" dirty="0">
                <a:solidFill>
                  <a:srgbClr val="FF0000"/>
                </a:solidFill>
              </a:rPr>
              <a:t> 1 </a:t>
            </a:r>
            <a:r>
              <a:rPr lang="it-IT" sz="1600" dirty="0" smtClean="0">
                <a:solidFill>
                  <a:srgbClr val="FF0000"/>
                </a:solidFill>
              </a:rPr>
              <a:t>mm</a:t>
            </a:r>
            <a:endParaRPr lang="en-US" sz="1600" b="1" dirty="0" smtClean="0">
              <a:solidFill>
                <a:srgbClr val="FF0000"/>
              </a:solidFill>
              <a:latin typeface="Symbol" panose="05050102010706020507" pitchFamily="18" charset="2"/>
            </a:endParaRPr>
          </a:p>
        </p:txBody>
      </p:sp>
    </p:spTree>
    <p:extLst>
      <p:ext uri="{BB962C8B-B14F-4D97-AF65-F5344CB8AC3E}">
        <p14:creationId xmlns:p14="http://schemas.microsoft.com/office/powerpoint/2010/main" val="32217102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5662" y="254643"/>
            <a:ext cx="8681301" cy="739941"/>
          </a:xfrm>
        </p:spPr>
        <p:txBody>
          <a:bodyPr>
            <a:normAutofit/>
          </a:bodyPr>
          <a:lstStyle/>
          <a:p>
            <a:r>
              <a:rPr lang="it-IT" dirty="0" smtClean="0"/>
              <a:t>DEFINITION OF THE model</a:t>
            </a:r>
            <a:endParaRPr lang="it-IT" dirty="0"/>
          </a:p>
        </p:txBody>
      </p:sp>
      <p:sp>
        <p:nvSpPr>
          <p:cNvPr id="25" name="Rettangolo 24"/>
          <p:cNvSpPr/>
          <p:nvPr/>
        </p:nvSpPr>
        <p:spPr>
          <a:xfrm>
            <a:off x="6292458" y="126038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 choice</a:t>
            </a:r>
          </a:p>
        </p:txBody>
      </p:sp>
      <p:sp>
        <p:nvSpPr>
          <p:cNvPr id="26" name="Rettangolo 25"/>
          <p:cNvSpPr/>
          <p:nvPr/>
        </p:nvSpPr>
        <p:spPr>
          <a:xfrm>
            <a:off x="6292458" y="2018322"/>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Accuracy demand</a:t>
            </a:r>
          </a:p>
        </p:txBody>
      </p:sp>
      <p:sp>
        <p:nvSpPr>
          <p:cNvPr id="27" name="Rettangolo 26"/>
          <p:cNvSpPr/>
          <p:nvPr/>
        </p:nvSpPr>
        <p:spPr>
          <a:xfrm>
            <a:off x="6292458" y="278325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28" name="Rettangolo 27"/>
          <p:cNvSpPr/>
          <p:nvPr/>
        </p:nvSpPr>
        <p:spPr>
          <a:xfrm>
            <a:off x="6292459" y="3505271"/>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Range</a:t>
            </a:r>
          </a:p>
        </p:txBody>
      </p:sp>
      <p:sp>
        <p:nvSpPr>
          <p:cNvPr id="29" name="Rettangolo 28"/>
          <p:cNvSpPr/>
          <p:nvPr/>
        </p:nvSpPr>
        <p:spPr>
          <a:xfrm>
            <a:off x="6662657" y="3069041"/>
            <a:ext cx="1334019" cy="369332"/>
          </a:xfrm>
          <a:prstGeom prst="rect">
            <a:avLst/>
          </a:prstGeom>
        </p:spPr>
        <p:txBody>
          <a:bodyPr wrap="none">
            <a:spAutoFit/>
          </a:bodyPr>
          <a:lstStyle/>
          <a:p>
            <a:pPr algn="ctr">
              <a:spcAft>
                <a:spcPts val="600"/>
              </a:spcAft>
            </a:pPr>
            <a:r>
              <a:rPr lang="it-IT" dirty="0" err="1">
                <a:solidFill>
                  <a:srgbClr val="FF0000"/>
                </a:solidFill>
              </a:rPr>
              <a:t>inclination</a:t>
            </a:r>
            <a:r>
              <a:rPr lang="it-IT" dirty="0">
                <a:solidFill>
                  <a:srgbClr val="FF0000"/>
                </a:solidFill>
              </a:rPr>
              <a:t> </a:t>
            </a:r>
            <a:r>
              <a:rPr lang="en-US" b="1" dirty="0">
                <a:solidFill>
                  <a:srgbClr val="FF0000"/>
                </a:solidFill>
                <a:latin typeface="Symbol" panose="05050102010706020507" pitchFamily="18" charset="2"/>
              </a:rPr>
              <a:t>Y</a:t>
            </a:r>
          </a:p>
        </p:txBody>
      </p:sp>
      <p:sp>
        <p:nvSpPr>
          <p:cNvPr id="30" name="Rettangolo 29"/>
          <p:cNvSpPr/>
          <p:nvPr/>
        </p:nvSpPr>
        <p:spPr>
          <a:xfrm>
            <a:off x="6728699" y="3814026"/>
            <a:ext cx="1201932" cy="369332"/>
          </a:xfrm>
          <a:prstGeom prst="rect">
            <a:avLst/>
          </a:prstGeom>
        </p:spPr>
        <p:txBody>
          <a:bodyPr wrap="none">
            <a:spAutoFit/>
          </a:bodyPr>
          <a:lstStyle/>
          <a:p>
            <a:pPr algn="ctr">
              <a:spcAft>
                <a:spcPts val="600"/>
              </a:spcAft>
            </a:pPr>
            <a:r>
              <a:rPr lang="it-IT" dirty="0">
                <a:solidFill>
                  <a:srgbClr val="FF0000"/>
                </a:solidFill>
              </a:rPr>
              <a:t>± </a:t>
            </a:r>
            <a:r>
              <a:rPr lang="it-IT" dirty="0" smtClean="0">
                <a:solidFill>
                  <a:srgbClr val="FF0000"/>
                </a:solidFill>
              </a:rPr>
              <a:t>30 </a:t>
            </a:r>
            <a:r>
              <a:rPr lang="it-IT" dirty="0" err="1">
                <a:solidFill>
                  <a:srgbClr val="FF0000"/>
                </a:solidFill>
              </a:rPr>
              <a:t>mrad</a:t>
            </a:r>
            <a:endParaRPr lang="it-IT" dirty="0">
              <a:solidFill>
                <a:srgbClr val="FF0000"/>
              </a:solidFill>
            </a:endParaRPr>
          </a:p>
        </p:txBody>
      </p:sp>
      <p:sp>
        <p:nvSpPr>
          <p:cNvPr id="33" name="Rettangolo 32"/>
          <p:cNvSpPr/>
          <p:nvPr/>
        </p:nvSpPr>
        <p:spPr>
          <a:xfrm>
            <a:off x="6292459" y="4212252"/>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34" name="Freccia a destra 33"/>
          <p:cNvSpPr/>
          <p:nvPr/>
        </p:nvSpPr>
        <p:spPr>
          <a:xfrm rot="10800000" flipH="1">
            <a:off x="5828632" y="4231245"/>
            <a:ext cx="313065" cy="241874"/>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21" name="CasellaDiTesto 20"/>
              <p:cNvSpPr txBox="1"/>
              <p:nvPr/>
            </p:nvSpPr>
            <p:spPr>
              <a:xfrm>
                <a:off x="6923303" y="4610478"/>
                <a:ext cx="81272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it-IT" b="0" i="1" smtClean="0">
                          <a:solidFill>
                            <a:srgbClr val="FF0000"/>
                          </a:solidFill>
                          <a:latin typeface="Cambria Math" panose="02040503050406030204" pitchFamily="18" charset="0"/>
                        </a:rPr>
                        <m:t>δ</m:t>
                      </m:r>
                      <m:r>
                        <a:rPr lang="it-IT" b="0" i="0" smtClean="0">
                          <a:solidFill>
                            <a:srgbClr val="FF0000"/>
                          </a:solidFill>
                          <a:latin typeface="Cambria Math" panose="02040503050406030204" pitchFamily="18" charset="0"/>
                        </a:rPr>
                        <m:t>=</m:t>
                      </m:r>
                      <m:r>
                        <m:rPr>
                          <m:sty m:val="p"/>
                        </m:rPr>
                        <a:rPr lang="it-IT" b="0" i="1" smtClean="0">
                          <a:solidFill>
                            <a:srgbClr val="FF0000"/>
                          </a:solidFill>
                          <a:latin typeface="Cambria Math" panose="02040503050406030204" pitchFamily="18" charset="0"/>
                        </a:rPr>
                        <m:t>ψ</m:t>
                      </m:r>
                      <m:r>
                        <m:rPr>
                          <m:sty m:val="p"/>
                        </m:rPr>
                        <a:rPr lang="it-IT" b="0" i="0" smtClean="0">
                          <a:solidFill>
                            <a:srgbClr val="FF0000"/>
                          </a:solidFill>
                          <a:latin typeface="Cambria Math" panose="02040503050406030204" pitchFamily="18" charset="0"/>
                        </a:rPr>
                        <m:t>H</m:t>
                      </m:r>
                    </m:oMath>
                  </m:oMathPara>
                </a14:m>
                <a:endParaRPr lang="it-IT" b="0" dirty="0" smtClean="0">
                  <a:solidFill>
                    <a:srgbClr val="FF0000"/>
                  </a:solidFill>
                </a:endParaRPr>
              </a:p>
            </p:txBody>
          </p:sp>
        </mc:Choice>
        <mc:Fallback xmlns="">
          <p:sp>
            <p:nvSpPr>
              <p:cNvPr id="21" name="CasellaDiTesto 20"/>
              <p:cNvSpPr txBox="1">
                <a:spLocks noRot="1" noChangeAspect="1" noMove="1" noResize="1" noEditPoints="1" noAdjustHandles="1" noChangeArrowheads="1" noChangeShapeType="1" noTextEdit="1"/>
              </p:cNvSpPr>
              <p:nvPr/>
            </p:nvSpPr>
            <p:spPr>
              <a:xfrm>
                <a:off x="6923303" y="4610478"/>
                <a:ext cx="812723" cy="276999"/>
              </a:xfrm>
              <a:prstGeom prst="rect">
                <a:avLst/>
              </a:prstGeom>
              <a:blipFill rotWithShape="0">
                <a:blip r:embed="rId3"/>
                <a:stretch>
                  <a:fillRect l="-6015" r="-5263" b="-32609"/>
                </a:stretch>
              </a:blipFill>
            </p:spPr>
            <p:txBody>
              <a:bodyPr/>
              <a:lstStyle/>
              <a:p>
                <a:r>
                  <a:rPr lang="it-IT">
                    <a:noFill/>
                  </a:rPr>
                  <a:t> </a:t>
                </a:r>
              </a:p>
            </p:txBody>
          </p:sp>
        </mc:Fallback>
      </mc:AlternateContent>
      <p:sp>
        <p:nvSpPr>
          <p:cNvPr id="22" name="Rettangolo 21"/>
          <p:cNvSpPr/>
          <p:nvPr/>
        </p:nvSpPr>
        <p:spPr>
          <a:xfrm>
            <a:off x="5001903" y="1626176"/>
            <a:ext cx="4414157" cy="338554"/>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relative residual displacement </a:t>
            </a:r>
            <a:r>
              <a:rPr lang="en-US" sz="1600" b="1" dirty="0" smtClean="0">
                <a:solidFill>
                  <a:srgbClr val="FF0000"/>
                </a:solidFill>
                <a:latin typeface="Symbol" panose="05050102010706020507" pitchFamily="18" charset="2"/>
              </a:rPr>
              <a:t>d</a:t>
            </a:r>
          </a:p>
        </p:txBody>
      </p:sp>
      <p:sp>
        <p:nvSpPr>
          <p:cNvPr id="23" name="Rettangolo 22"/>
          <p:cNvSpPr/>
          <p:nvPr/>
        </p:nvSpPr>
        <p:spPr>
          <a:xfrm>
            <a:off x="6662657" y="3069041"/>
            <a:ext cx="1334019" cy="369332"/>
          </a:xfrm>
          <a:prstGeom prst="rect">
            <a:avLst/>
          </a:prstGeom>
        </p:spPr>
        <p:txBody>
          <a:bodyPr wrap="none">
            <a:spAutoFit/>
          </a:bodyPr>
          <a:lstStyle/>
          <a:p>
            <a:pPr algn="ctr">
              <a:spcAft>
                <a:spcPts val="600"/>
              </a:spcAft>
            </a:pPr>
            <a:r>
              <a:rPr lang="it-IT" dirty="0" err="1">
                <a:solidFill>
                  <a:srgbClr val="FF0000"/>
                </a:solidFill>
              </a:rPr>
              <a:t>inclination</a:t>
            </a:r>
            <a:r>
              <a:rPr lang="it-IT" dirty="0">
                <a:solidFill>
                  <a:srgbClr val="FF0000"/>
                </a:solidFill>
              </a:rPr>
              <a:t> </a:t>
            </a:r>
            <a:r>
              <a:rPr lang="en-US" b="1" dirty="0">
                <a:solidFill>
                  <a:srgbClr val="FF0000"/>
                </a:solidFill>
                <a:latin typeface="Symbol" panose="05050102010706020507" pitchFamily="18" charset="2"/>
              </a:rPr>
              <a:t>Y</a:t>
            </a:r>
          </a:p>
        </p:txBody>
      </p:sp>
      <p:sp>
        <p:nvSpPr>
          <p:cNvPr id="24" name="Rettangolo 23"/>
          <p:cNvSpPr/>
          <p:nvPr/>
        </p:nvSpPr>
        <p:spPr>
          <a:xfrm>
            <a:off x="5018558" y="2401391"/>
            <a:ext cx="4414157" cy="338554"/>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uncertainty </a:t>
            </a:r>
            <a:r>
              <a:rPr lang="en-US" sz="1600" b="1" dirty="0" err="1" smtClean="0">
                <a:solidFill>
                  <a:srgbClr val="FF0000"/>
                </a:solidFill>
                <a:latin typeface="Symbol" panose="05050102010706020507" pitchFamily="18" charset="2"/>
              </a:rPr>
              <a:t>s</a:t>
            </a:r>
            <a:r>
              <a:rPr lang="en-US" sz="1600" b="1" baseline="-25000" dirty="0" err="1" smtClean="0">
                <a:solidFill>
                  <a:srgbClr val="FF0000"/>
                </a:solidFill>
                <a:latin typeface="Symbol" panose="05050102010706020507" pitchFamily="18" charset="2"/>
              </a:rPr>
              <a:t>d</a:t>
            </a:r>
            <a:r>
              <a:rPr lang="en-US" sz="1600" b="1" dirty="0" smtClean="0">
                <a:solidFill>
                  <a:srgbClr val="FF0000"/>
                </a:solidFill>
                <a:latin typeface="Symbol" panose="05050102010706020507" pitchFamily="18" charset="2"/>
              </a:rPr>
              <a:t> </a:t>
            </a:r>
            <a:r>
              <a:rPr lang="en-US" sz="1600" b="1" dirty="0">
                <a:solidFill>
                  <a:srgbClr val="FF0000"/>
                </a:solidFill>
                <a:latin typeface="Symbol" panose="05050102010706020507" pitchFamily="18" charset="2"/>
              </a:rPr>
              <a:t>= </a:t>
            </a:r>
            <a:r>
              <a:rPr lang="it-IT" sz="1600" dirty="0">
                <a:solidFill>
                  <a:srgbClr val="FF0000"/>
                </a:solidFill>
              </a:rPr>
              <a:t> 1 </a:t>
            </a:r>
            <a:r>
              <a:rPr lang="it-IT" sz="1600" dirty="0" smtClean="0">
                <a:solidFill>
                  <a:srgbClr val="FF0000"/>
                </a:solidFill>
              </a:rPr>
              <a:t>mm</a:t>
            </a:r>
            <a:endParaRPr lang="en-US" sz="1600" b="1" dirty="0" smtClean="0">
              <a:solidFill>
                <a:srgbClr val="FF0000"/>
              </a:solidFill>
              <a:latin typeface="Symbol" panose="05050102010706020507" pitchFamily="18" charset="2"/>
            </a:endParaRPr>
          </a:p>
        </p:txBody>
      </p:sp>
      <p:grpSp>
        <p:nvGrpSpPr>
          <p:cNvPr id="31" name="Gruppo 30"/>
          <p:cNvGrpSpPr/>
          <p:nvPr/>
        </p:nvGrpSpPr>
        <p:grpSpPr>
          <a:xfrm>
            <a:off x="1718879" y="1540241"/>
            <a:ext cx="2897433" cy="2933491"/>
            <a:chOff x="2574611" y="2177193"/>
            <a:chExt cx="2897433" cy="2933491"/>
          </a:xfrm>
        </p:grpSpPr>
        <p:pic>
          <p:nvPicPr>
            <p:cNvPr id="32" name="Immagin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50692" y="2477416"/>
              <a:ext cx="2621352" cy="2633268"/>
            </a:xfrm>
            <a:prstGeom prst="rect">
              <a:avLst/>
            </a:prstGeom>
          </p:spPr>
        </p:pic>
        <mc:AlternateContent xmlns:mc="http://schemas.openxmlformats.org/markup-compatibility/2006" xmlns:a14="http://schemas.microsoft.com/office/drawing/2010/main">
          <mc:Choice Requires="a14">
            <p:sp>
              <p:nvSpPr>
                <p:cNvPr id="35" name="CasellaDiTesto 34"/>
                <p:cNvSpPr txBox="1"/>
                <p:nvPr/>
              </p:nvSpPr>
              <p:spPr>
                <a:xfrm>
                  <a:off x="2574611" y="3711226"/>
                  <a:ext cx="23916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𝐻</m:t>
                        </m:r>
                      </m:oMath>
                    </m:oMathPara>
                  </a14:m>
                  <a:endParaRPr lang="it-IT" dirty="0"/>
                </a:p>
              </p:txBody>
            </p:sp>
          </mc:Choice>
          <mc:Fallback xmlns="">
            <p:sp>
              <p:nvSpPr>
                <p:cNvPr id="35" name="CasellaDiTesto 34"/>
                <p:cNvSpPr txBox="1">
                  <a:spLocks noRot="1" noChangeAspect="1" noMove="1" noResize="1" noEditPoints="1" noAdjustHandles="1" noChangeArrowheads="1" noChangeShapeType="1" noTextEdit="1"/>
                </p:cNvSpPr>
                <p:nvPr/>
              </p:nvSpPr>
              <p:spPr>
                <a:xfrm>
                  <a:off x="2574611" y="3711226"/>
                  <a:ext cx="239168" cy="276999"/>
                </a:xfrm>
                <a:prstGeom prst="rect">
                  <a:avLst/>
                </a:prstGeom>
                <a:blipFill rotWithShape="0">
                  <a:blip r:embed="rId5"/>
                  <a:stretch>
                    <a:fillRect l="-23077" r="-17949" b="-6522"/>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6" name="CasellaDiTesto 35"/>
                <p:cNvSpPr txBox="1"/>
                <p:nvPr/>
              </p:nvSpPr>
              <p:spPr>
                <a:xfrm>
                  <a:off x="4126277" y="2177193"/>
                  <a:ext cx="18594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it-IT" b="0" i="1" smtClean="0">
                            <a:solidFill>
                              <a:srgbClr val="FF0000"/>
                            </a:solidFill>
                            <a:latin typeface="Cambria Math" panose="02040503050406030204" pitchFamily="18" charset="0"/>
                          </a:rPr>
                          <m:t>δ</m:t>
                        </m:r>
                      </m:oMath>
                    </m:oMathPara>
                  </a14:m>
                  <a:endParaRPr lang="it-IT" b="0" dirty="0" smtClean="0">
                    <a:solidFill>
                      <a:srgbClr val="FF0000"/>
                    </a:solidFill>
                  </a:endParaRPr>
                </a:p>
              </p:txBody>
            </p:sp>
          </mc:Choice>
          <mc:Fallback xmlns="">
            <p:sp>
              <p:nvSpPr>
                <p:cNvPr id="36" name="CasellaDiTesto 35"/>
                <p:cNvSpPr txBox="1">
                  <a:spLocks noRot="1" noChangeAspect="1" noMove="1" noResize="1" noEditPoints="1" noAdjustHandles="1" noChangeArrowheads="1" noChangeShapeType="1" noTextEdit="1"/>
                </p:cNvSpPr>
                <p:nvPr/>
              </p:nvSpPr>
              <p:spPr>
                <a:xfrm>
                  <a:off x="4126277" y="2177193"/>
                  <a:ext cx="185948" cy="276999"/>
                </a:xfrm>
                <a:prstGeom prst="rect">
                  <a:avLst/>
                </a:prstGeom>
                <a:blipFill rotWithShape="0">
                  <a:blip r:embed="rId6"/>
                  <a:stretch>
                    <a:fillRect l="-30000" r="-30000" b="-8889"/>
                  </a:stretch>
                </a:blipFill>
              </p:spPr>
              <p:txBody>
                <a:bodyPr/>
                <a:lstStyle/>
                <a:p>
                  <a:r>
                    <a:rPr lang="it-IT">
                      <a:noFill/>
                    </a:rPr>
                    <a:t> </a:t>
                  </a:r>
                </a:p>
              </p:txBody>
            </p:sp>
          </mc:Fallback>
        </mc:AlternateContent>
        <p:sp>
          <p:nvSpPr>
            <p:cNvPr id="37" name="Rettangolo 36"/>
            <p:cNvSpPr/>
            <p:nvPr/>
          </p:nvSpPr>
          <p:spPr>
            <a:xfrm>
              <a:off x="3811050" y="3645201"/>
              <a:ext cx="369012" cy="369332"/>
            </a:xfrm>
            <a:prstGeom prst="rect">
              <a:avLst/>
            </a:prstGeom>
          </p:spPr>
          <p:txBody>
            <a:bodyPr wrap="none">
              <a:spAutoFit/>
            </a:bodyPr>
            <a:lstStyle/>
            <a:p>
              <a:r>
                <a:rPr lang="en-US" b="1" dirty="0">
                  <a:solidFill>
                    <a:srgbClr val="FF0000"/>
                  </a:solidFill>
                  <a:latin typeface="Symbol" panose="05050102010706020507" pitchFamily="18" charset="2"/>
                </a:rPr>
                <a:t>Y</a:t>
              </a:r>
              <a:endParaRPr lang="it-IT" dirty="0"/>
            </a:p>
          </p:txBody>
        </p:sp>
      </p:grpSp>
    </p:spTree>
    <p:extLst>
      <p:ext uri="{BB962C8B-B14F-4D97-AF65-F5344CB8AC3E}">
        <p14:creationId xmlns:p14="http://schemas.microsoft.com/office/powerpoint/2010/main" val="36497803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5662" y="254643"/>
            <a:ext cx="8681301" cy="739941"/>
          </a:xfrm>
        </p:spPr>
        <p:txBody>
          <a:bodyPr>
            <a:normAutofit/>
          </a:bodyPr>
          <a:lstStyle/>
          <a:p>
            <a:r>
              <a:rPr lang="it-IT" dirty="0" err="1" smtClean="0"/>
              <a:t>Expected</a:t>
            </a:r>
            <a:r>
              <a:rPr lang="it-IT" dirty="0" smtClean="0"/>
              <a:t> </a:t>
            </a:r>
            <a:r>
              <a:rPr lang="it-IT" dirty="0" err="1" smtClean="0"/>
              <a:t>capacity</a:t>
            </a:r>
            <a:endParaRPr lang="it-IT" dirty="0"/>
          </a:p>
        </p:txBody>
      </p:sp>
      <p:sp>
        <p:nvSpPr>
          <p:cNvPr id="12" name="Rettangolo 11"/>
          <p:cNvSpPr/>
          <p:nvPr/>
        </p:nvSpPr>
        <p:spPr>
          <a:xfrm>
            <a:off x="440705" y="768076"/>
            <a:ext cx="4813813" cy="4002075"/>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spcAft>
                <a:spcPts val="1200"/>
              </a:spcAft>
              <a:buFont typeface="Arial" panose="020B0604020202020204" pitchFamily="34" charset="0"/>
              <a:buChar char="•"/>
            </a:pPr>
            <a:r>
              <a:rPr lang="en-US" sz="2000" b="1" dirty="0" smtClean="0">
                <a:solidFill>
                  <a:srgbClr val="003366"/>
                </a:solidFill>
              </a:rPr>
              <a:t>Expected instrumental and model uncertainties (max errors     or standard deviation      )</a:t>
            </a:r>
            <a:endParaRPr lang="en-US" sz="2000" b="1" dirty="0">
              <a:solidFill>
                <a:srgbClr val="003366"/>
              </a:solidFill>
            </a:endParaRPr>
          </a:p>
          <a:p>
            <a:pPr marL="342900" indent="-342900">
              <a:spcAft>
                <a:spcPts val="1200"/>
              </a:spcAft>
              <a:buFont typeface="Arial" panose="020B0604020202020204" pitchFamily="34" charset="0"/>
              <a:buChar char="•"/>
            </a:pPr>
            <a:endParaRPr lang="en-US" sz="2000" b="1" dirty="0" smtClean="0">
              <a:solidFill>
                <a:srgbClr val="003366"/>
              </a:solidFill>
            </a:endParaRPr>
          </a:p>
          <a:p>
            <a:pPr marL="342900" indent="-342900">
              <a:spcAft>
                <a:spcPts val="1200"/>
              </a:spcAft>
              <a:buFont typeface="Arial" panose="020B0604020202020204" pitchFamily="34" charset="0"/>
              <a:buChar char="•"/>
            </a:pPr>
            <a:r>
              <a:rPr lang="en-US" sz="2000" b="1" dirty="0" smtClean="0">
                <a:solidFill>
                  <a:srgbClr val="003366"/>
                </a:solidFill>
              </a:rPr>
              <a:t>In terms of maximum error:</a:t>
            </a:r>
          </a:p>
          <a:p>
            <a:pPr>
              <a:spcAft>
                <a:spcPts val="1200"/>
              </a:spcAft>
            </a:pPr>
            <a:endParaRPr lang="en-US" sz="2000" b="1" dirty="0" smtClean="0">
              <a:solidFill>
                <a:srgbClr val="003366"/>
              </a:solidFill>
            </a:endParaRPr>
          </a:p>
          <a:p>
            <a:pPr marL="342900" indent="-342900">
              <a:spcAft>
                <a:spcPts val="1200"/>
              </a:spcAft>
              <a:buFont typeface="Arial" panose="020B0604020202020204" pitchFamily="34" charset="0"/>
              <a:buChar char="•"/>
            </a:pPr>
            <a:endParaRPr lang="en-US" sz="2000" b="1" dirty="0">
              <a:solidFill>
                <a:srgbClr val="003366"/>
              </a:solidFill>
            </a:endParaRPr>
          </a:p>
          <a:p>
            <a:pPr marL="342900" indent="-342900">
              <a:spcAft>
                <a:spcPts val="1200"/>
              </a:spcAft>
              <a:buFont typeface="Arial" panose="020B0604020202020204" pitchFamily="34" charset="0"/>
              <a:buChar char="•"/>
            </a:pPr>
            <a:r>
              <a:rPr lang="en-US" sz="2000" b="1" dirty="0" smtClean="0">
                <a:solidFill>
                  <a:srgbClr val="003366"/>
                </a:solidFill>
              </a:rPr>
              <a:t>In terms of standard deviation:</a:t>
            </a:r>
          </a:p>
          <a:p>
            <a:pPr marL="342900" indent="-342900">
              <a:spcAft>
                <a:spcPts val="1200"/>
              </a:spcAft>
              <a:buFont typeface="Arial" panose="020B0604020202020204" pitchFamily="34" charset="0"/>
              <a:buChar char="•"/>
            </a:pPr>
            <a:endParaRPr lang="en-US" sz="2000" b="1" dirty="0" smtClean="0">
              <a:solidFill>
                <a:srgbClr val="003366"/>
              </a:solidFill>
            </a:endParaRPr>
          </a:p>
          <a:p>
            <a:pPr marL="342900" indent="-342900" algn="just">
              <a:spcAft>
                <a:spcPts val="1200"/>
              </a:spcAft>
              <a:buFont typeface="Arial" panose="020B0604020202020204" pitchFamily="34" charset="0"/>
              <a:buChar char="•"/>
            </a:pPr>
            <a:endParaRPr lang="en-US" sz="2000" b="1" dirty="0">
              <a:solidFill>
                <a:srgbClr val="003366"/>
              </a:solidFill>
            </a:endParaRP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algn="just">
              <a:spcAft>
                <a:spcPts val="1200"/>
              </a:spcAft>
            </a:pPr>
            <a:endParaRPr lang="en-US" sz="2000" b="1" dirty="0" smtClean="0">
              <a:solidFill>
                <a:srgbClr val="003366"/>
              </a:solidFill>
            </a:endParaRPr>
          </a:p>
          <a:p>
            <a:pPr algn="just">
              <a:spcAft>
                <a:spcPts val="1200"/>
              </a:spcAft>
            </a:pPr>
            <a:endParaRPr lang="en-US" sz="2000" b="1" dirty="0">
              <a:solidFill>
                <a:srgbClr val="003366"/>
              </a:solidFill>
            </a:endParaRP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marL="342900" indent="-342900" algn="just">
              <a:spcAft>
                <a:spcPts val="1200"/>
              </a:spcAft>
              <a:buFont typeface="Arial" panose="020B0604020202020204" pitchFamily="34" charset="0"/>
              <a:buChar char="•"/>
            </a:pPr>
            <a:endParaRPr lang="en-US" sz="2000" b="1" dirty="0">
              <a:solidFill>
                <a:srgbClr val="003366"/>
              </a:solidFill>
            </a:endParaRP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algn="just">
              <a:spcAft>
                <a:spcPts val="600"/>
              </a:spcAft>
            </a:pPr>
            <a:endParaRPr lang="en-US" sz="2000" b="1" dirty="0" smtClean="0">
              <a:solidFill>
                <a:srgbClr val="003366"/>
              </a:solidFill>
            </a:endParaRPr>
          </a:p>
          <a:p>
            <a:pPr algn="just">
              <a:spcAft>
                <a:spcPts val="600"/>
              </a:spcAft>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algn="just">
              <a:spcAft>
                <a:spcPts val="600"/>
              </a:spcAft>
            </a:pPr>
            <a:endParaRPr lang="en-US" sz="2000" dirty="0">
              <a:solidFill>
                <a:srgbClr val="003366"/>
              </a:solidFill>
            </a:endParaRPr>
          </a:p>
          <a:p>
            <a:pPr algn="just">
              <a:spcAft>
                <a:spcPts val="600"/>
              </a:spcAft>
            </a:pPr>
            <a:r>
              <a:rPr lang="en-US" sz="2000" dirty="0" smtClean="0">
                <a:solidFill>
                  <a:srgbClr val="003366"/>
                </a:solidFill>
              </a:rPr>
              <a:t> </a:t>
            </a:r>
          </a:p>
          <a:p>
            <a:pPr marL="342900" indent="-342900" algn="just">
              <a:spcAft>
                <a:spcPts val="600"/>
              </a:spcAft>
              <a:buFont typeface="Wingdings" pitchFamily="2" charset="2"/>
              <a:buChar char="§"/>
            </a:pPr>
            <a:endParaRPr lang="en-US" sz="2000"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graphicFrame>
        <p:nvGraphicFramePr>
          <p:cNvPr id="18" name="Oggetto 17"/>
          <p:cNvGraphicFramePr>
            <a:graphicFrameLocks noChangeAspect="1"/>
          </p:cNvGraphicFramePr>
          <p:nvPr>
            <p:extLst>
              <p:ext uri="{D42A27DB-BD31-4B8C-83A1-F6EECF244321}">
                <p14:modId xmlns:p14="http://schemas.microsoft.com/office/powerpoint/2010/main" val="1053073144"/>
              </p:ext>
            </p:extLst>
          </p:nvPr>
        </p:nvGraphicFramePr>
        <p:xfrm>
          <a:off x="2233574" y="3066680"/>
          <a:ext cx="1616288" cy="794421"/>
        </p:xfrm>
        <a:graphic>
          <a:graphicData uri="http://schemas.openxmlformats.org/presentationml/2006/ole">
            <mc:AlternateContent xmlns:mc="http://schemas.openxmlformats.org/markup-compatibility/2006">
              <mc:Choice xmlns:v="urn:schemas-microsoft-com:vml" Requires="v">
                <p:oleObj spid="_x0000_s68959" name="Equation" r:id="rId4" imgW="761760" imgH="444240" progId="Equation.DSMT4">
                  <p:embed/>
                </p:oleObj>
              </mc:Choice>
              <mc:Fallback>
                <p:oleObj name="Equation" r:id="rId4" imgW="761760" imgH="444240" progId="Equation.DSMT4">
                  <p:embed/>
                  <p:pic>
                    <p:nvPicPr>
                      <p:cNvPr id="0" name=""/>
                      <p:cNvPicPr>
                        <a:picLocks noChangeAspect="1" noChangeArrowheads="1"/>
                      </p:cNvPicPr>
                      <p:nvPr/>
                    </p:nvPicPr>
                    <p:blipFill>
                      <a:blip r:embed="rId5"/>
                      <a:srcRect/>
                      <a:stretch>
                        <a:fillRect/>
                      </a:stretch>
                    </p:blipFill>
                    <p:spPr bwMode="auto">
                      <a:xfrm>
                        <a:off x="2233574" y="3066680"/>
                        <a:ext cx="1616288" cy="794421"/>
                      </a:xfrm>
                      <a:prstGeom prst="rect">
                        <a:avLst/>
                      </a:prstGeom>
                      <a:noFill/>
                    </p:spPr>
                  </p:pic>
                </p:oleObj>
              </mc:Fallback>
            </mc:AlternateContent>
          </a:graphicData>
        </a:graphic>
      </p:graphicFrame>
      <p:graphicFrame>
        <p:nvGraphicFramePr>
          <p:cNvPr id="19" name="Oggetto 18"/>
          <p:cNvGraphicFramePr>
            <a:graphicFrameLocks noChangeAspect="1"/>
          </p:cNvGraphicFramePr>
          <p:nvPr>
            <p:extLst>
              <p:ext uri="{D42A27DB-BD31-4B8C-83A1-F6EECF244321}">
                <p14:modId xmlns:p14="http://schemas.microsoft.com/office/powerpoint/2010/main" val="3813278533"/>
              </p:ext>
            </p:extLst>
          </p:nvPr>
        </p:nvGraphicFramePr>
        <p:xfrm>
          <a:off x="2189403" y="4512039"/>
          <a:ext cx="2495427" cy="923945"/>
        </p:xfrm>
        <a:graphic>
          <a:graphicData uri="http://schemas.openxmlformats.org/presentationml/2006/ole">
            <mc:AlternateContent xmlns:mc="http://schemas.openxmlformats.org/markup-compatibility/2006">
              <mc:Choice xmlns:v="urn:schemas-microsoft-com:vml" Requires="v">
                <p:oleObj spid="_x0000_s68960" name="Equation" r:id="rId6" imgW="1155600" imgH="507960" progId="Equation.DSMT4">
                  <p:embed/>
                </p:oleObj>
              </mc:Choice>
              <mc:Fallback>
                <p:oleObj name="Equation" r:id="rId6" imgW="1155600" imgH="507960" progId="Equation.DSMT4">
                  <p:embed/>
                  <p:pic>
                    <p:nvPicPr>
                      <p:cNvPr id="0" name=""/>
                      <p:cNvPicPr>
                        <a:picLocks noChangeAspect="1" noChangeArrowheads="1"/>
                      </p:cNvPicPr>
                      <p:nvPr/>
                    </p:nvPicPr>
                    <p:blipFill>
                      <a:blip r:embed="rId7"/>
                      <a:srcRect/>
                      <a:stretch>
                        <a:fillRect/>
                      </a:stretch>
                    </p:blipFill>
                    <p:spPr bwMode="auto">
                      <a:xfrm>
                        <a:off x="2189403" y="4512039"/>
                        <a:ext cx="2495427" cy="923945"/>
                      </a:xfrm>
                      <a:prstGeom prst="rect">
                        <a:avLst/>
                      </a:prstGeom>
                      <a:noFill/>
                    </p:spPr>
                  </p:pic>
                </p:oleObj>
              </mc:Fallback>
            </mc:AlternateContent>
          </a:graphicData>
        </a:graphic>
      </p:graphicFrame>
      <p:sp>
        <p:nvSpPr>
          <p:cNvPr id="20" name="Rettangolo 19"/>
          <p:cNvSpPr/>
          <p:nvPr/>
        </p:nvSpPr>
        <p:spPr>
          <a:xfrm>
            <a:off x="6292453" y="4947687"/>
            <a:ext cx="2074419" cy="279861"/>
          </a:xfrm>
          <a:prstGeom prst="rect">
            <a:avLst/>
          </a:prstGeom>
          <a:solidFill>
            <a:srgbClr val="CCE3F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sp>
        <p:nvSpPr>
          <p:cNvPr id="23" name="Rettangolo 22"/>
          <p:cNvSpPr/>
          <p:nvPr/>
        </p:nvSpPr>
        <p:spPr>
          <a:xfrm>
            <a:off x="6292458" y="126038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 choice</a:t>
            </a:r>
          </a:p>
        </p:txBody>
      </p:sp>
      <p:sp>
        <p:nvSpPr>
          <p:cNvPr id="24" name="Rettangolo 23"/>
          <p:cNvSpPr/>
          <p:nvPr/>
        </p:nvSpPr>
        <p:spPr>
          <a:xfrm>
            <a:off x="6292458" y="2018322"/>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Accuracy demand</a:t>
            </a:r>
          </a:p>
        </p:txBody>
      </p:sp>
      <p:sp>
        <p:nvSpPr>
          <p:cNvPr id="25" name="Rettangolo 24"/>
          <p:cNvSpPr/>
          <p:nvPr/>
        </p:nvSpPr>
        <p:spPr>
          <a:xfrm>
            <a:off x="6292458" y="278325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26" name="Rettangolo 25"/>
          <p:cNvSpPr/>
          <p:nvPr/>
        </p:nvSpPr>
        <p:spPr>
          <a:xfrm>
            <a:off x="6292459" y="3505271"/>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Range</a:t>
            </a:r>
          </a:p>
        </p:txBody>
      </p:sp>
      <p:sp>
        <p:nvSpPr>
          <p:cNvPr id="27" name="Rettangolo 26"/>
          <p:cNvSpPr/>
          <p:nvPr/>
        </p:nvSpPr>
        <p:spPr>
          <a:xfrm>
            <a:off x="6728699" y="3814026"/>
            <a:ext cx="1201932" cy="369332"/>
          </a:xfrm>
          <a:prstGeom prst="rect">
            <a:avLst/>
          </a:prstGeom>
        </p:spPr>
        <p:txBody>
          <a:bodyPr wrap="none">
            <a:spAutoFit/>
          </a:bodyPr>
          <a:lstStyle/>
          <a:p>
            <a:pPr algn="ctr">
              <a:spcAft>
                <a:spcPts val="600"/>
              </a:spcAft>
            </a:pPr>
            <a:r>
              <a:rPr lang="it-IT" dirty="0">
                <a:solidFill>
                  <a:srgbClr val="FF0000"/>
                </a:solidFill>
              </a:rPr>
              <a:t>± </a:t>
            </a:r>
            <a:r>
              <a:rPr lang="it-IT" dirty="0" smtClean="0">
                <a:solidFill>
                  <a:srgbClr val="FF0000"/>
                </a:solidFill>
              </a:rPr>
              <a:t>30 </a:t>
            </a:r>
            <a:r>
              <a:rPr lang="it-IT" dirty="0" err="1">
                <a:solidFill>
                  <a:srgbClr val="FF0000"/>
                </a:solidFill>
              </a:rPr>
              <a:t>mrad</a:t>
            </a:r>
            <a:endParaRPr lang="it-IT" dirty="0">
              <a:solidFill>
                <a:srgbClr val="FF0000"/>
              </a:solidFill>
            </a:endParaRPr>
          </a:p>
        </p:txBody>
      </p:sp>
      <p:sp>
        <p:nvSpPr>
          <p:cNvPr id="28" name="Rettangolo 27"/>
          <p:cNvSpPr/>
          <p:nvPr/>
        </p:nvSpPr>
        <p:spPr>
          <a:xfrm>
            <a:off x="6292459" y="4212252"/>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29" name="Freccia a destra 28"/>
          <p:cNvSpPr/>
          <p:nvPr/>
        </p:nvSpPr>
        <p:spPr>
          <a:xfrm rot="10800000" flipH="1">
            <a:off x="5828631" y="4966680"/>
            <a:ext cx="313065" cy="241874"/>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30" name="CasellaDiTesto 29"/>
              <p:cNvSpPr txBox="1"/>
              <p:nvPr/>
            </p:nvSpPr>
            <p:spPr>
              <a:xfrm>
                <a:off x="6923303" y="4610478"/>
                <a:ext cx="81272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it-IT" b="0" i="1" smtClean="0">
                          <a:solidFill>
                            <a:srgbClr val="FF0000"/>
                          </a:solidFill>
                          <a:latin typeface="Cambria Math" panose="02040503050406030204" pitchFamily="18" charset="0"/>
                        </a:rPr>
                        <m:t>δ</m:t>
                      </m:r>
                      <m:r>
                        <a:rPr lang="it-IT" b="0" i="0" smtClean="0">
                          <a:solidFill>
                            <a:srgbClr val="FF0000"/>
                          </a:solidFill>
                          <a:latin typeface="Cambria Math" panose="02040503050406030204" pitchFamily="18" charset="0"/>
                        </a:rPr>
                        <m:t>=</m:t>
                      </m:r>
                      <m:r>
                        <m:rPr>
                          <m:sty m:val="p"/>
                        </m:rPr>
                        <a:rPr lang="it-IT" b="0" i="1" smtClean="0">
                          <a:solidFill>
                            <a:srgbClr val="FF0000"/>
                          </a:solidFill>
                          <a:latin typeface="Cambria Math" panose="02040503050406030204" pitchFamily="18" charset="0"/>
                        </a:rPr>
                        <m:t>ψ</m:t>
                      </m:r>
                      <m:r>
                        <m:rPr>
                          <m:sty m:val="p"/>
                        </m:rPr>
                        <a:rPr lang="it-IT" b="0" i="0" smtClean="0">
                          <a:solidFill>
                            <a:srgbClr val="FF0000"/>
                          </a:solidFill>
                          <a:latin typeface="Cambria Math" panose="02040503050406030204" pitchFamily="18" charset="0"/>
                        </a:rPr>
                        <m:t>H</m:t>
                      </m:r>
                    </m:oMath>
                  </m:oMathPara>
                </a14:m>
                <a:endParaRPr lang="it-IT" b="0" dirty="0" smtClean="0">
                  <a:solidFill>
                    <a:srgbClr val="FF0000"/>
                  </a:solidFill>
                </a:endParaRPr>
              </a:p>
            </p:txBody>
          </p:sp>
        </mc:Choice>
        <mc:Fallback xmlns="">
          <p:sp>
            <p:nvSpPr>
              <p:cNvPr id="30" name="CasellaDiTesto 29"/>
              <p:cNvSpPr txBox="1">
                <a:spLocks noRot="1" noChangeAspect="1" noMove="1" noResize="1" noEditPoints="1" noAdjustHandles="1" noChangeArrowheads="1" noChangeShapeType="1" noTextEdit="1"/>
              </p:cNvSpPr>
              <p:nvPr/>
            </p:nvSpPr>
            <p:spPr>
              <a:xfrm>
                <a:off x="6923303" y="4610478"/>
                <a:ext cx="812723" cy="276999"/>
              </a:xfrm>
              <a:prstGeom prst="rect">
                <a:avLst/>
              </a:prstGeom>
              <a:blipFill rotWithShape="0">
                <a:blip r:embed="rId8"/>
                <a:stretch>
                  <a:fillRect l="-6015" r="-5263" b="-32609"/>
                </a:stretch>
              </a:blipFill>
            </p:spPr>
            <p:txBody>
              <a:bodyPr/>
              <a:lstStyle/>
              <a:p>
                <a:r>
                  <a:rPr lang="it-IT">
                    <a:noFill/>
                  </a:rPr>
                  <a:t> </a:t>
                </a:r>
              </a:p>
            </p:txBody>
          </p:sp>
        </mc:Fallback>
      </mc:AlternateContent>
      <p:sp>
        <p:nvSpPr>
          <p:cNvPr id="31" name="Rettangolo 30"/>
          <p:cNvSpPr/>
          <p:nvPr/>
        </p:nvSpPr>
        <p:spPr>
          <a:xfrm>
            <a:off x="5001903" y="1626176"/>
            <a:ext cx="4414157" cy="338554"/>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relative residual displacement </a:t>
            </a:r>
            <a:r>
              <a:rPr lang="en-US" sz="1600" b="1" dirty="0" smtClean="0">
                <a:solidFill>
                  <a:srgbClr val="FF0000"/>
                </a:solidFill>
                <a:latin typeface="Symbol" panose="05050102010706020507" pitchFamily="18" charset="2"/>
              </a:rPr>
              <a:t>d</a:t>
            </a:r>
          </a:p>
        </p:txBody>
      </p:sp>
      <p:sp>
        <p:nvSpPr>
          <p:cNvPr id="32" name="Rettangolo 31"/>
          <p:cNvSpPr/>
          <p:nvPr/>
        </p:nvSpPr>
        <p:spPr>
          <a:xfrm>
            <a:off x="6662657" y="3069041"/>
            <a:ext cx="1334019" cy="369332"/>
          </a:xfrm>
          <a:prstGeom prst="rect">
            <a:avLst/>
          </a:prstGeom>
        </p:spPr>
        <p:txBody>
          <a:bodyPr wrap="none">
            <a:spAutoFit/>
          </a:bodyPr>
          <a:lstStyle/>
          <a:p>
            <a:pPr algn="ctr">
              <a:spcAft>
                <a:spcPts val="600"/>
              </a:spcAft>
            </a:pPr>
            <a:r>
              <a:rPr lang="it-IT" dirty="0" err="1">
                <a:solidFill>
                  <a:srgbClr val="FF0000"/>
                </a:solidFill>
              </a:rPr>
              <a:t>inclination</a:t>
            </a:r>
            <a:r>
              <a:rPr lang="it-IT" dirty="0">
                <a:solidFill>
                  <a:srgbClr val="FF0000"/>
                </a:solidFill>
              </a:rPr>
              <a:t> </a:t>
            </a:r>
            <a:r>
              <a:rPr lang="en-US" b="1" dirty="0">
                <a:solidFill>
                  <a:srgbClr val="FF0000"/>
                </a:solidFill>
                <a:latin typeface="Symbol" panose="05050102010706020507" pitchFamily="18" charset="2"/>
              </a:rPr>
              <a:t>Y</a:t>
            </a:r>
          </a:p>
        </p:txBody>
      </p:sp>
      <p:sp>
        <p:nvSpPr>
          <p:cNvPr id="33" name="Rettangolo 32"/>
          <p:cNvSpPr/>
          <p:nvPr/>
        </p:nvSpPr>
        <p:spPr>
          <a:xfrm>
            <a:off x="5018558" y="2401391"/>
            <a:ext cx="4414157" cy="338554"/>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uncertainty </a:t>
            </a:r>
            <a:r>
              <a:rPr lang="en-US" sz="1600" b="1" dirty="0" err="1" smtClean="0">
                <a:solidFill>
                  <a:srgbClr val="FF0000"/>
                </a:solidFill>
                <a:latin typeface="Symbol" panose="05050102010706020507" pitchFamily="18" charset="2"/>
              </a:rPr>
              <a:t>s</a:t>
            </a:r>
            <a:r>
              <a:rPr lang="en-US" sz="1600" b="1" baseline="-25000" dirty="0" err="1" smtClean="0">
                <a:solidFill>
                  <a:srgbClr val="FF0000"/>
                </a:solidFill>
                <a:latin typeface="Symbol" panose="05050102010706020507" pitchFamily="18" charset="2"/>
              </a:rPr>
              <a:t>d</a:t>
            </a:r>
            <a:r>
              <a:rPr lang="en-US" sz="1600" b="1" dirty="0" smtClean="0">
                <a:solidFill>
                  <a:srgbClr val="FF0000"/>
                </a:solidFill>
                <a:latin typeface="Symbol" panose="05050102010706020507" pitchFamily="18" charset="2"/>
              </a:rPr>
              <a:t> </a:t>
            </a:r>
            <a:r>
              <a:rPr lang="en-US" sz="1600" b="1" dirty="0">
                <a:solidFill>
                  <a:srgbClr val="FF0000"/>
                </a:solidFill>
                <a:latin typeface="Symbol" panose="05050102010706020507" pitchFamily="18" charset="2"/>
              </a:rPr>
              <a:t>= </a:t>
            </a:r>
            <a:r>
              <a:rPr lang="it-IT" sz="1600" dirty="0">
                <a:solidFill>
                  <a:srgbClr val="FF0000"/>
                </a:solidFill>
              </a:rPr>
              <a:t> 1 </a:t>
            </a:r>
            <a:r>
              <a:rPr lang="it-IT" sz="1600" dirty="0" smtClean="0">
                <a:solidFill>
                  <a:srgbClr val="FF0000"/>
                </a:solidFill>
              </a:rPr>
              <a:t>mm</a:t>
            </a:r>
            <a:endParaRPr lang="en-US" sz="1600" b="1" dirty="0" smtClean="0">
              <a:solidFill>
                <a:srgbClr val="FF0000"/>
              </a:solidFill>
              <a:latin typeface="Symbol" panose="05050102010706020507" pitchFamily="18" charset="2"/>
            </a:endParaRPr>
          </a:p>
        </p:txBody>
      </p:sp>
      <p:graphicFrame>
        <p:nvGraphicFramePr>
          <p:cNvPr id="39" name="Oggetto 38"/>
          <p:cNvGraphicFramePr>
            <a:graphicFrameLocks noChangeAspect="1"/>
          </p:cNvGraphicFramePr>
          <p:nvPr>
            <p:extLst>
              <p:ext uri="{D42A27DB-BD31-4B8C-83A1-F6EECF244321}">
                <p14:modId xmlns:p14="http://schemas.microsoft.com/office/powerpoint/2010/main" val="2220238586"/>
              </p:ext>
            </p:extLst>
          </p:nvPr>
        </p:nvGraphicFramePr>
        <p:xfrm>
          <a:off x="1290638" y="3298825"/>
          <a:ext cx="269875" cy="341313"/>
        </p:xfrm>
        <a:graphic>
          <a:graphicData uri="http://schemas.openxmlformats.org/presentationml/2006/ole">
            <mc:AlternateContent xmlns:mc="http://schemas.openxmlformats.org/markup-compatibility/2006">
              <mc:Choice xmlns:v="urn:schemas-microsoft-com:vml" Requires="v">
                <p:oleObj spid="_x0000_s68961" name="Equation" r:id="rId9" imgW="126720" imgH="190440" progId="Equation.DSMT4">
                  <p:embed/>
                </p:oleObj>
              </mc:Choice>
              <mc:Fallback>
                <p:oleObj name="Equation" r:id="rId9" imgW="126720" imgH="190440" progId="Equation.DSMT4">
                  <p:embed/>
                  <p:pic>
                    <p:nvPicPr>
                      <p:cNvPr id="0" name=""/>
                      <p:cNvPicPr>
                        <a:picLocks noChangeAspect="1" noChangeArrowheads="1"/>
                      </p:cNvPicPr>
                      <p:nvPr/>
                    </p:nvPicPr>
                    <p:blipFill>
                      <a:blip r:embed="rId10"/>
                      <a:srcRect/>
                      <a:stretch>
                        <a:fillRect/>
                      </a:stretch>
                    </p:blipFill>
                    <p:spPr bwMode="auto">
                      <a:xfrm>
                        <a:off x="1290638" y="3298825"/>
                        <a:ext cx="269875" cy="341313"/>
                      </a:xfrm>
                      <a:prstGeom prst="rect">
                        <a:avLst/>
                      </a:prstGeom>
                      <a:noFill/>
                    </p:spPr>
                  </p:pic>
                </p:oleObj>
              </mc:Fallback>
            </mc:AlternateContent>
          </a:graphicData>
        </a:graphic>
      </p:graphicFrame>
      <p:cxnSp>
        <p:nvCxnSpPr>
          <p:cNvPr id="4" name="Connettore 2 3"/>
          <p:cNvCxnSpPr/>
          <p:nvPr/>
        </p:nvCxnSpPr>
        <p:spPr>
          <a:xfrm>
            <a:off x="1727200" y="3463890"/>
            <a:ext cx="3937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ttore 2 39"/>
          <p:cNvCxnSpPr/>
          <p:nvPr/>
        </p:nvCxnSpPr>
        <p:spPr>
          <a:xfrm>
            <a:off x="1727200" y="5021601"/>
            <a:ext cx="3937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41" name="Oggetto 40"/>
          <p:cNvGraphicFramePr>
            <a:graphicFrameLocks noChangeAspect="1"/>
          </p:cNvGraphicFramePr>
          <p:nvPr>
            <p:extLst>
              <p:ext uri="{D42A27DB-BD31-4B8C-83A1-F6EECF244321}">
                <p14:modId xmlns:p14="http://schemas.microsoft.com/office/powerpoint/2010/main" val="2790899083"/>
              </p:ext>
            </p:extLst>
          </p:nvPr>
        </p:nvGraphicFramePr>
        <p:xfrm>
          <a:off x="1263650" y="4851400"/>
          <a:ext cx="323850" cy="341313"/>
        </p:xfrm>
        <a:graphic>
          <a:graphicData uri="http://schemas.openxmlformats.org/presentationml/2006/ole">
            <mc:AlternateContent xmlns:mc="http://schemas.openxmlformats.org/markup-compatibility/2006">
              <mc:Choice xmlns:v="urn:schemas-microsoft-com:vml" Requires="v">
                <p:oleObj spid="_x0000_s68962" name="Equation" r:id="rId11" imgW="152280" imgH="190440" progId="Equation.DSMT4">
                  <p:embed/>
                </p:oleObj>
              </mc:Choice>
              <mc:Fallback>
                <p:oleObj name="Equation" r:id="rId11" imgW="152280" imgH="190440" progId="Equation.DSMT4">
                  <p:embed/>
                  <p:pic>
                    <p:nvPicPr>
                      <p:cNvPr id="0" name=""/>
                      <p:cNvPicPr>
                        <a:picLocks noChangeAspect="1" noChangeArrowheads="1"/>
                      </p:cNvPicPr>
                      <p:nvPr/>
                    </p:nvPicPr>
                    <p:blipFill>
                      <a:blip r:embed="rId12"/>
                      <a:srcRect/>
                      <a:stretch>
                        <a:fillRect/>
                      </a:stretch>
                    </p:blipFill>
                    <p:spPr bwMode="auto">
                      <a:xfrm>
                        <a:off x="1263650" y="4851400"/>
                        <a:ext cx="323850" cy="341313"/>
                      </a:xfrm>
                      <a:prstGeom prst="rect">
                        <a:avLst/>
                      </a:prstGeom>
                      <a:noFill/>
                    </p:spPr>
                  </p:pic>
                </p:oleObj>
              </mc:Fallback>
            </mc:AlternateContent>
          </a:graphicData>
        </a:graphic>
      </p:graphicFrame>
      <p:graphicFrame>
        <p:nvGraphicFramePr>
          <p:cNvPr id="42" name="Oggetto 41"/>
          <p:cNvGraphicFramePr>
            <a:graphicFrameLocks noChangeAspect="1"/>
          </p:cNvGraphicFramePr>
          <p:nvPr>
            <p:extLst>
              <p:ext uri="{D42A27DB-BD31-4B8C-83A1-F6EECF244321}">
                <p14:modId xmlns:p14="http://schemas.microsoft.com/office/powerpoint/2010/main" val="4097287538"/>
              </p:ext>
            </p:extLst>
          </p:nvPr>
        </p:nvGraphicFramePr>
        <p:xfrm>
          <a:off x="3537754" y="1490559"/>
          <a:ext cx="269875" cy="341313"/>
        </p:xfrm>
        <a:graphic>
          <a:graphicData uri="http://schemas.openxmlformats.org/presentationml/2006/ole">
            <mc:AlternateContent xmlns:mc="http://schemas.openxmlformats.org/markup-compatibility/2006">
              <mc:Choice xmlns:v="urn:schemas-microsoft-com:vml" Requires="v">
                <p:oleObj spid="_x0000_s68963" name="Equation" r:id="rId13" imgW="126720" imgH="190440" progId="Equation.DSMT4">
                  <p:embed/>
                </p:oleObj>
              </mc:Choice>
              <mc:Fallback>
                <p:oleObj name="Equation" r:id="rId13" imgW="126720" imgH="190440" progId="Equation.DSMT4">
                  <p:embed/>
                  <p:pic>
                    <p:nvPicPr>
                      <p:cNvPr id="0" name=""/>
                      <p:cNvPicPr>
                        <a:picLocks noChangeAspect="1" noChangeArrowheads="1"/>
                      </p:cNvPicPr>
                      <p:nvPr/>
                    </p:nvPicPr>
                    <p:blipFill>
                      <a:blip r:embed="rId10"/>
                      <a:srcRect/>
                      <a:stretch>
                        <a:fillRect/>
                      </a:stretch>
                    </p:blipFill>
                    <p:spPr bwMode="auto">
                      <a:xfrm>
                        <a:off x="3537754" y="1490559"/>
                        <a:ext cx="269875" cy="341313"/>
                      </a:xfrm>
                      <a:prstGeom prst="rect">
                        <a:avLst/>
                      </a:prstGeom>
                      <a:noFill/>
                    </p:spPr>
                  </p:pic>
                </p:oleObj>
              </mc:Fallback>
            </mc:AlternateContent>
          </a:graphicData>
        </a:graphic>
      </p:graphicFrame>
      <p:graphicFrame>
        <p:nvGraphicFramePr>
          <p:cNvPr id="43" name="Oggetto 42"/>
          <p:cNvGraphicFramePr>
            <a:graphicFrameLocks noChangeAspect="1"/>
          </p:cNvGraphicFramePr>
          <p:nvPr>
            <p:extLst>
              <p:ext uri="{D42A27DB-BD31-4B8C-83A1-F6EECF244321}">
                <p14:modId xmlns:p14="http://schemas.microsoft.com/office/powerpoint/2010/main" val="610229150"/>
              </p:ext>
            </p:extLst>
          </p:nvPr>
        </p:nvGraphicFramePr>
        <p:xfrm>
          <a:off x="1923032" y="1794073"/>
          <a:ext cx="323850" cy="341313"/>
        </p:xfrm>
        <a:graphic>
          <a:graphicData uri="http://schemas.openxmlformats.org/presentationml/2006/ole">
            <mc:AlternateContent xmlns:mc="http://schemas.openxmlformats.org/markup-compatibility/2006">
              <mc:Choice xmlns:v="urn:schemas-microsoft-com:vml" Requires="v">
                <p:oleObj spid="_x0000_s68964" name="Equation" r:id="rId14" imgW="152280" imgH="190440" progId="Equation.DSMT4">
                  <p:embed/>
                </p:oleObj>
              </mc:Choice>
              <mc:Fallback>
                <p:oleObj name="Equation" r:id="rId14" imgW="152280" imgH="190440" progId="Equation.DSMT4">
                  <p:embed/>
                  <p:pic>
                    <p:nvPicPr>
                      <p:cNvPr id="0" name=""/>
                      <p:cNvPicPr>
                        <a:picLocks noChangeAspect="1" noChangeArrowheads="1"/>
                      </p:cNvPicPr>
                      <p:nvPr/>
                    </p:nvPicPr>
                    <p:blipFill>
                      <a:blip r:embed="rId12"/>
                      <a:srcRect/>
                      <a:stretch>
                        <a:fillRect/>
                      </a:stretch>
                    </p:blipFill>
                    <p:spPr bwMode="auto">
                      <a:xfrm>
                        <a:off x="1923032" y="1794073"/>
                        <a:ext cx="323850" cy="341313"/>
                      </a:xfrm>
                      <a:prstGeom prst="rect">
                        <a:avLst/>
                      </a:prstGeom>
                      <a:noFill/>
                    </p:spPr>
                  </p:pic>
                </p:oleObj>
              </mc:Fallback>
            </mc:AlternateContent>
          </a:graphicData>
        </a:graphic>
      </p:graphicFrame>
    </p:spTree>
    <p:extLst>
      <p:ext uri="{BB962C8B-B14F-4D97-AF65-F5344CB8AC3E}">
        <p14:creationId xmlns:p14="http://schemas.microsoft.com/office/powerpoint/2010/main" val="28579475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MOTIVATION</a:t>
            </a:r>
            <a:endParaRPr lang="it-IT" dirty="0"/>
          </a:p>
        </p:txBody>
      </p:sp>
      <p:sp>
        <p:nvSpPr>
          <p:cNvPr id="3" name="Rettangolo 2"/>
          <p:cNvSpPr/>
          <p:nvPr/>
        </p:nvSpPr>
        <p:spPr>
          <a:xfrm>
            <a:off x="1" y="933019"/>
            <a:ext cx="5924550" cy="2648382"/>
          </a:xfrm>
          <a:prstGeom prst="rect">
            <a:avLst/>
          </a:prstGeom>
        </p:spPr>
        <p:txBody>
          <a:bodyPr wrap="square">
            <a:noAutofit/>
          </a:bodyPr>
          <a:lstStyle/>
          <a:p>
            <a:pPr marL="342900" indent="-342900" algn="just">
              <a:buFont typeface="Wingdings" pitchFamily="2" charset="2"/>
              <a:buChar char="§"/>
            </a:pPr>
            <a:endParaRPr lang="en-US" sz="2000" dirty="0" smtClean="0">
              <a:solidFill>
                <a:srgbClr val="003366"/>
              </a:solidFill>
            </a:endParaRPr>
          </a:p>
          <a:p>
            <a:pPr marL="342900" indent="-342900" algn="just">
              <a:buFont typeface="Wingdings" pitchFamily="2" charset="2"/>
              <a:buChar char="§"/>
            </a:pPr>
            <a:r>
              <a:rPr lang="en-US" sz="2000" dirty="0" smtClean="0">
                <a:solidFill>
                  <a:srgbClr val="003366"/>
                </a:solidFill>
              </a:rPr>
              <a:t>Following major earthquake it is critical identifying as soon as possible which buildings are </a:t>
            </a:r>
            <a:r>
              <a:rPr lang="en-US" sz="2000" b="1" dirty="0" smtClean="0">
                <a:solidFill>
                  <a:srgbClr val="FF0000"/>
                </a:solidFill>
              </a:rPr>
              <a:t>safe for using</a:t>
            </a:r>
            <a:r>
              <a:rPr lang="en-US" sz="2000" dirty="0" smtClean="0">
                <a:solidFill>
                  <a:srgbClr val="003366"/>
                </a:solidFill>
              </a:rPr>
              <a:t> and which are not in case of </a:t>
            </a:r>
            <a:r>
              <a:rPr lang="en-US" sz="2000" b="1" dirty="0" smtClean="0">
                <a:solidFill>
                  <a:srgbClr val="FF0000"/>
                </a:solidFill>
              </a:rPr>
              <a:t>aftershocks</a:t>
            </a:r>
            <a:r>
              <a:rPr lang="en-US" sz="2000" dirty="0" smtClean="0">
                <a:solidFill>
                  <a:srgbClr val="003366"/>
                </a:solidFill>
              </a:rPr>
              <a:t>;</a:t>
            </a:r>
          </a:p>
          <a:p>
            <a:pPr marL="342900" indent="-342900" algn="just">
              <a:buFont typeface="Wingdings" pitchFamily="2" charset="2"/>
              <a:buChar char="§"/>
            </a:pPr>
            <a:endParaRPr lang="en-US" sz="2000" dirty="0" smtClean="0">
              <a:solidFill>
                <a:srgbClr val="003366"/>
              </a:solidFill>
            </a:endParaRPr>
          </a:p>
          <a:p>
            <a:pPr marL="342900" indent="-342900" algn="just">
              <a:buFont typeface="Wingdings" pitchFamily="2" charset="2"/>
              <a:buChar char="§"/>
            </a:pPr>
            <a:r>
              <a:rPr lang="en-US" sz="2000" dirty="0" smtClean="0">
                <a:solidFill>
                  <a:srgbClr val="003366"/>
                </a:solidFill>
              </a:rPr>
              <a:t>Damage evaluation is done by </a:t>
            </a:r>
            <a:r>
              <a:rPr lang="en-US" sz="2000" b="1" dirty="0" smtClean="0">
                <a:solidFill>
                  <a:srgbClr val="FF0000"/>
                </a:solidFill>
              </a:rPr>
              <a:t>on site visual inspections</a:t>
            </a:r>
          </a:p>
          <a:p>
            <a:pPr marL="342900" indent="-342900" algn="just">
              <a:buFont typeface="Wingdings" pitchFamily="2" charset="2"/>
              <a:buChar char="§"/>
            </a:pPr>
            <a:endParaRPr lang="en-US" sz="2000" dirty="0">
              <a:solidFill>
                <a:srgbClr val="003366"/>
              </a:solidFill>
            </a:endParaRPr>
          </a:p>
          <a:p>
            <a:pPr marL="342900" indent="-342900" algn="just">
              <a:buFont typeface="Wingdings" pitchFamily="2" charset="2"/>
              <a:buChar char="§"/>
            </a:pPr>
            <a:r>
              <a:rPr lang="en-US" sz="2000" dirty="0">
                <a:solidFill>
                  <a:srgbClr val="003366"/>
                </a:solidFill>
              </a:rPr>
              <a:t>Visual-based surveys are </a:t>
            </a:r>
            <a:r>
              <a:rPr lang="en-US" sz="2000" b="1" dirty="0" smtClean="0">
                <a:solidFill>
                  <a:srgbClr val="FF0000"/>
                </a:solidFill>
              </a:rPr>
              <a:t>time-consuming</a:t>
            </a:r>
            <a:r>
              <a:rPr lang="en-US" sz="2000" dirty="0" smtClean="0">
                <a:solidFill>
                  <a:srgbClr val="003366"/>
                </a:solidFill>
              </a:rPr>
              <a:t> and often </a:t>
            </a:r>
            <a:r>
              <a:rPr lang="en-US" sz="2000" b="1" dirty="0" smtClean="0">
                <a:solidFill>
                  <a:srgbClr val="FF0000"/>
                </a:solidFill>
              </a:rPr>
              <a:t>subjective</a:t>
            </a:r>
            <a:r>
              <a:rPr lang="en-US" sz="2000" dirty="0" smtClean="0">
                <a:solidFill>
                  <a:srgbClr val="003366"/>
                </a:solidFill>
              </a:rPr>
              <a:t>;</a:t>
            </a:r>
          </a:p>
        </p:txBody>
      </p:sp>
      <p:pic>
        <p:nvPicPr>
          <p:cNvPr id="8" name="Immagine 7"/>
          <p:cNvPicPr/>
          <p:nvPr/>
        </p:nvPicPr>
        <p:blipFill>
          <a:blip r:embed="rId3">
            <a:extLst>
              <a:ext uri="{28A0092B-C50C-407E-A947-70E740481C1C}">
                <a14:useLocalDpi xmlns:a14="http://schemas.microsoft.com/office/drawing/2010/main" val="0"/>
              </a:ext>
            </a:extLst>
          </a:blip>
          <a:stretch>
            <a:fillRect/>
          </a:stretch>
        </p:blipFill>
        <p:spPr>
          <a:xfrm>
            <a:off x="6042129" y="1280514"/>
            <a:ext cx="2892321" cy="2081597"/>
          </a:xfrm>
          <a:prstGeom prst="rect">
            <a:avLst/>
          </a:prstGeom>
        </p:spPr>
      </p:pic>
      <p:graphicFrame>
        <p:nvGraphicFramePr>
          <p:cNvPr id="9" name="Tabella 8"/>
          <p:cNvGraphicFramePr>
            <a:graphicFrameLocks noGrp="1"/>
          </p:cNvGraphicFramePr>
          <p:nvPr>
            <p:extLst>
              <p:ext uri="{D42A27DB-BD31-4B8C-83A1-F6EECF244321}">
                <p14:modId xmlns:p14="http://schemas.microsoft.com/office/powerpoint/2010/main" val="2142488745"/>
              </p:ext>
            </p:extLst>
          </p:nvPr>
        </p:nvGraphicFramePr>
        <p:xfrm>
          <a:off x="275664" y="4148187"/>
          <a:ext cx="5648887" cy="1894150"/>
        </p:xfrm>
        <a:graphic>
          <a:graphicData uri="http://schemas.openxmlformats.org/drawingml/2006/table">
            <a:tbl>
              <a:tblPr firstRow="1" bandRow="1">
                <a:tableStyleId>{5C22544A-7EE6-4342-B048-85BDC9FD1C3A}</a:tableStyleId>
              </a:tblPr>
              <a:tblGrid>
                <a:gridCol w="2451688"/>
                <a:gridCol w="3197199"/>
              </a:tblGrid>
              <a:tr h="327380">
                <a:tc gridSpan="2">
                  <a:txBody>
                    <a:bodyPr/>
                    <a:lstStyle/>
                    <a:p>
                      <a:r>
                        <a:rPr lang="it-IT" sz="1600" dirty="0" smtClean="0"/>
                        <a:t>Emilia </a:t>
                      </a:r>
                      <a:r>
                        <a:rPr lang="it-IT" sz="1600" dirty="0" err="1" smtClean="0"/>
                        <a:t>earthquake</a:t>
                      </a:r>
                      <a:r>
                        <a:rPr lang="it-IT" sz="1600" dirty="0" smtClean="0"/>
                        <a:t> (DPC, 2013)</a:t>
                      </a:r>
                      <a:endParaRPr lang="it-IT" sz="1600" dirty="0"/>
                    </a:p>
                  </a:txBody>
                  <a:tcPr marL="86223" marR="86223" marT="43111" marB="43111"/>
                </a:tc>
                <a:tc hMerge="1">
                  <a:txBody>
                    <a:bodyPr/>
                    <a:lstStyle/>
                    <a:p>
                      <a:endParaRPr lang="it-IT" dirty="0"/>
                    </a:p>
                  </a:txBody>
                  <a:tcPr/>
                </a:tc>
              </a:tr>
              <a:tr h="327380">
                <a:tc>
                  <a:txBody>
                    <a:bodyPr/>
                    <a:lstStyle/>
                    <a:p>
                      <a:r>
                        <a:rPr lang="it-IT" sz="1600" dirty="0" err="1" smtClean="0"/>
                        <a:t>Surveys</a:t>
                      </a:r>
                      <a:r>
                        <a:rPr lang="it-IT" sz="1600" baseline="0" dirty="0" smtClean="0"/>
                        <a:t> </a:t>
                      </a:r>
                      <a:endParaRPr lang="it-IT" sz="1600" dirty="0"/>
                    </a:p>
                  </a:txBody>
                  <a:tcPr marL="86223" marR="86223" marT="43111" marB="43111"/>
                </a:tc>
                <a:tc>
                  <a:txBody>
                    <a:bodyPr/>
                    <a:lstStyle/>
                    <a:p>
                      <a:r>
                        <a:rPr lang="it-IT" sz="1600" dirty="0" smtClean="0"/>
                        <a:t>39000</a:t>
                      </a:r>
                      <a:endParaRPr lang="it-IT" sz="1600" dirty="0"/>
                    </a:p>
                  </a:txBody>
                  <a:tcPr marL="86223" marR="86223" marT="43111" marB="43111"/>
                </a:tc>
              </a:tr>
              <a:tr h="327380">
                <a:tc>
                  <a:txBody>
                    <a:bodyPr/>
                    <a:lstStyle/>
                    <a:p>
                      <a:r>
                        <a:rPr lang="it-IT" sz="1600" b="1" dirty="0" err="1" smtClean="0">
                          <a:solidFill>
                            <a:srgbClr val="00B050"/>
                          </a:solidFill>
                        </a:rPr>
                        <a:t>Usable</a:t>
                      </a:r>
                      <a:r>
                        <a:rPr lang="it-IT" sz="1600" dirty="0" smtClean="0">
                          <a:solidFill>
                            <a:srgbClr val="00B050"/>
                          </a:solidFill>
                        </a:rPr>
                        <a:t> </a:t>
                      </a:r>
                      <a:r>
                        <a:rPr lang="it-IT" sz="1600" dirty="0" smtClean="0"/>
                        <a:t>/ </a:t>
                      </a:r>
                      <a:r>
                        <a:rPr lang="it-IT" sz="1600" b="1" dirty="0" err="1" smtClean="0">
                          <a:solidFill>
                            <a:srgbClr val="FF0000"/>
                          </a:solidFill>
                        </a:rPr>
                        <a:t>Damaged</a:t>
                      </a:r>
                      <a:endParaRPr lang="it-IT" sz="1600" b="1" dirty="0">
                        <a:solidFill>
                          <a:srgbClr val="FF0000"/>
                        </a:solidFill>
                      </a:endParaRPr>
                    </a:p>
                  </a:txBody>
                  <a:tcPr marL="86223" marR="86223" marT="43111" marB="4311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600" b="1" dirty="0" smtClean="0">
                          <a:solidFill>
                            <a:srgbClr val="00B050"/>
                          </a:solidFill>
                        </a:rPr>
                        <a:t>36%</a:t>
                      </a:r>
                      <a:r>
                        <a:rPr lang="it-IT" sz="1600" dirty="0" smtClean="0"/>
                        <a:t> / </a:t>
                      </a:r>
                      <a:r>
                        <a:rPr lang="it-IT" sz="1600" b="1" dirty="0" smtClean="0">
                          <a:solidFill>
                            <a:srgbClr val="FF0000"/>
                          </a:solidFill>
                        </a:rPr>
                        <a:t>64% (</a:t>
                      </a:r>
                      <a:r>
                        <a:rPr lang="it-IT" sz="1600" b="1" dirty="0" smtClean="0">
                          <a:solidFill>
                            <a:srgbClr val="00B050"/>
                          </a:solidFill>
                        </a:rPr>
                        <a:t>14000</a:t>
                      </a:r>
                      <a:r>
                        <a:rPr lang="it-IT" sz="1600" dirty="0" smtClean="0"/>
                        <a:t> / </a:t>
                      </a:r>
                      <a:r>
                        <a:rPr lang="it-IT" sz="1600" b="1" dirty="0" smtClean="0">
                          <a:solidFill>
                            <a:srgbClr val="FF0000"/>
                          </a:solidFill>
                        </a:rPr>
                        <a:t>25000)</a:t>
                      </a:r>
                    </a:p>
                  </a:txBody>
                  <a:tcPr marL="86223" marR="86223" marT="43111" marB="43111"/>
                </a:tc>
              </a:tr>
              <a:tr h="327380">
                <a:tc>
                  <a:txBody>
                    <a:bodyPr/>
                    <a:lstStyle/>
                    <a:p>
                      <a:r>
                        <a:rPr lang="it-IT" sz="1600" dirty="0" err="1" smtClean="0"/>
                        <a:t>Economic</a:t>
                      </a:r>
                      <a:r>
                        <a:rPr lang="it-IT" sz="1600" baseline="0" dirty="0" smtClean="0"/>
                        <a:t> </a:t>
                      </a:r>
                      <a:r>
                        <a:rPr lang="it-IT" sz="1600" baseline="0" dirty="0" err="1" smtClean="0"/>
                        <a:t>loss</a:t>
                      </a:r>
                      <a:endParaRPr lang="it-IT" sz="1600" dirty="0"/>
                    </a:p>
                  </a:txBody>
                  <a:tcPr marL="86223" marR="86223" marT="43111" marB="43111"/>
                </a:tc>
                <a:tc>
                  <a:txBody>
                    <a:bodyPr/>
                    <a:lstStyle/>
                    <a:p>
                      <a:r>
                        <a:rPr lang="it-IT" sz="1600" dirty="0" smtClean="0"/>
                        <a:t>12.4 </a:t>
                      </a:r>
                      <a:r>
                        <a:rPr lang="it-IT" sz="1600" dirty="0" err="1" smtClean="0"/>
                        <a:t>billion</a:t>
                      </a:r>
                      <a:r>
                        <a:rPr lang="it-IT" sz="1600" baseline="0" dirty="0" smtClean="0"/>
                        <a:t> </a:t>
                      </a:r>
                      <a:r>
                        <a:rPr lang="it-IT" sz="1600" dirty="0" smtClean="0"/>
                        <a:t>euro</a:t>
                      </a:r>
                      <a:endParaRPr lang="it-IT" sz="1600" dirty="0"/>
                    </a:p>
                  </a:txBody>
                  <a:tcPr marL="86223" marR="86223" marT="43111" marB="43111"/>
                </a:tc>
              </a:tr>
              <a:tr h="569239">
                <a:tc>
                  <a:txBody>
                    <a:bodyPr/>
                    <a:lstStyle/>
                    <a:p>
                      <a:r>
                        <a:rPr lang="it-IT" sz="1600" dirty="0" err="1" smtClean="0"/>
                        <a:t>Economic</a:t>
                      </a:r>
                      <a:r>
                        <a:rPr lang="it-IT" sz="1600" baseline="0" dirty="0" smtClean="0"/>
                        <a:t> </a:t>
                      </a:r>
                      <a:r>
                        <a:rPr lang="it-IT" sz="1600" baseline="0" dirty="0" err="1" smtClean="0"/>
                        <a:t>loss</a:t>
                      </a:r>
                      <a:r>
                        <a:rPr lang="it-IT" sz="1600" baseline="0" dirty="0" smtClean="0"/>
                        <a:t> for </a:t>
                      </a:r>
                      <a:r>
                        <a:rPr lang="it-IT" sz="1600" dirty="0" err="1" smtClean="0"/>
                        <a:t>industry</a:t>
                      </a:r>
                      <a:endParaRPr lang="it-IT" sz="1600" dirty="0"/>
                    </a:p>
                  </a:txBody>
                  <a:tcPr marL="86223" marR="86223" marT="43111" marB="43111"/>
                </a:tc>
                <a:tc>
                  <a:txBody>
                    <a:bodyPr/>
                    <a:lstStyle/>
                    <a:p>
                      <a:r>
                        <a:rPr lang="it-IT" sz="1600" dirty="0" smtClean="0"/>
                        <a:t>5.4</a:t>
                      </a:r>
                      <a:r>
                        <a:rPr lang="it-IT" sz="1600" baseline="0" dirty="0" smtClean="0"/>
                        <a:t> </a:t>
                      </a:r>
                      <a:r>
                        <a:rPr lang="it-IT" sz="1600" baseline="0" dirty="0" err="1" smtClean="0"/>
                        <a:t>billion</a:t>
                      </a:r>
                      <a:r>
                        <a:rPr lang="it-IT" sz="1600" dirty="0" smtClean="0"/>
                        <a:t> euro (</a:t>
                      </a:r>
                      <a:r>
                        <a:rPr lang="it-IT" sz="1600" b="1" dirty="0" smtClean="0">
                          <a:solidFill>
                            <a:srgbClr val="FF0000"/>
                          </a:solidFill>
                        </a:rPr>
                        <a:t>3,1 </a:t>
                      </a:r>
                      <a:r>
                        <a:rPr lang="it-IT" sz="1600" b="1" dirty="0" err="1" smtClean="0">
                          <a:solidFill>
                            <a:srgbClr val="FF0000"/>
                          </a:solidFill>
                        </a:rPr>
                        <a:t>billion</a:t>
                      </a:r>
                      <a:r>
                        <a:rPr lang="it-IT" sz="1600" dirty="0" smtClean="0"/>
                        <a:t> due to a </a:t>
                      </a:r>
                      <a:r>
                        <a:rPr lang="it-IT" sz="1600" b="1" dirty="0" err="1" smtClean="0">
                          <a:solidFill>
                            <a:srgbClr val="FF0000"/>
                          </a:solidFill>
                        </a:rPr>
                        <a:t>halt</a:t>
                      </a:r>
                      <a:r>
                        <a:rPr lang="it-IT" sz="1600" b="1" dirty="0" smtClean="0">
                          <a:solidFill>
                            <a:srgbClr val="FF0000"/>
                          </a:solidFill>
                        </a:rPr>
                        <a:t> in production</a:t>
                      </a:r>
                      <a:r>
                        <a:rPr lang="it-IT" sz="1600" dirty="0" smtClean="0"/>
                        <a:t>)</a:t>
                      </a:r>
                      <a:endParaRPr lang="it-IT" sz="1600" dirty="0"/>
                    </a:p>
                  </a:txBody>
                  <a:tcPr marL="86223" marR="86223" marT="43111" marB="43111"/>
                </a:tc>
              </a:tr>
            </a:tbl>
          </a:graphicData>
        </a:graphic>
      </p:graphicFrame>
      <p:pic>
        <p:nvPicPr>
          <p:cNvPr id="10" name="Immagine 9" descr="Danno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42128" y="4148187"/>
            <a:ext cx="2892322" cy="1819308"/>
          </a:xfrm>
          <a:prstGeom prst="rect">
            <a:avLst/>
          </a:prstGeom>
        </p:spPr>
      </p:pic>
    </p:spTree>
    <p:extLst>
      <p:ext uri="{BB962C8B-B14F-4D97-AF65-F5344CB8AC3E}">
        <p14:creationId xmlns:p14="http://schemas.microsoft.com/office/powerpoint/2010/main" val="13247816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5662" y="254643"/>
            <a:ext cx="8681301" cy="739941"/>
          </a:xfrm>
        </p:spPr>
        <p:txBody>
          <a:bodyPr>
            <a:normAutofit/>
          </a:bodyPr>
          <a:lstStyle/>
          <a:p>
            <a:r>
              <a:rPr lang="it-IT" dirty="0" err="1" smtClean="0"/>
              <a:t>Expected</a:t>
            </a:r>
            <a:r>
              <a:rPr lang="it-IT" dirty="0" smtClean="0"/>
              <a:t> </a:t>
            </a:r>
            <a:r>
              <a:rPr lang="it-IT" dirty="0" err="1" smtClean="0"/>
              <a:t>capacity</a:t>
            </a:r>
            <a:endParaRPr lang="it-IT" dirty="0"/>
          </a:p>
        </p:txBody>
      </p:sp>
      <p:sp>
        <p:nvSpPr>
          <p:cNvPr id="20" name="Rettangolo 19"/>
          <p:cNvSpPr/>
          <p:nvPr/>
        </p:nvSpPr>
        <p:spPr>
          <a:xfrm>
            <a:off x="6292453" y="4947687"/>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graphicFrame>
        <p:nvGraphicFramePr>
          <p:cNvPr id="21" name="Oggetto 20"/>
          <p:cNvGraphicFramePr>
            <a:graphicFrameLocks noChangeAspect="1"/>
          </p:cNvGraphicFramePr>
          <p:nvPr>
            <p:extLst/>
          </p:nvPr>
        </p:nvGraphicFramePr>
        <p:xfrm>
          <a:off x="6186620" y="5328050"/>
          <a:ext cx="2286087" cy="766562"/>
        </p:xfrm>
        <a:graphic>
          <a:graphicData uri="http://schemas.openxmlformats.org/presentationml/2006/ole">
            <mc:AlternateContent xmlns:mc="http://schemas.openxmlformats.org/markup-compatibility/2006">
              <mc:Choice xmlns:v="urn:schemas-microsoft-com:vml" Requires="v">
                <p:oleObj spid="_x0000_s76018" name="Equation" r:id="rId4" imgW="1777680" imgH="469800" progId="Equation.DSMT4">
                  <p:embed/>
                </p:oleObj>
              </mc:Choice>
              <mc:Fallback>
                <p:oleObj name="Equation" r:id="rId4" imgW="1777680" imgH="469800" progId="Equation.DSMT4">
                  <p:embed/>
                  <p:pic>
                    <p:nvPicPr>
                      <p:cNvPr id="0" name=""/>
                      <p:cNvPicPr>
                        <a:picLocks noChangeAspect="1" noChangeArrowheads="1"/>
                      </p:cNvPicPr>
                      <p:nvPr/>
                    </p:nvPicPr>
                    <p:blipFill>
                      <a:blip r:embed="rId5"/>
                      <a:srcRect/>
                      <a:stretch>
                        <a:fillRect/>
                      </a:stretch>
                    </p:blipFill>
                    <p:spPr bwMode="auto">
                      <a:xfrm>
                        <a:off x="6186620" y="5328050"/>
                        <a:ext cx="2286087" cy="766562"/>
                      </a:xfrm>
                      <a:prstGeom prst="rect">
                        <a:avLst/>
                      </a:prstGeom>
                      <a:noFill/>
                    </p:spPr>
                  </p:pic>
                </p:oleObj>
              </mc:Fallback>
            </mc:AlternateContent>
          </a:graphicData>
        </a:graphic>
      </p:graphicFrame>
      <p:sp>
        <p:nvSpPr>
          <p:cNvPr id="23" name="Rettangolo 22"/>
          <p:cNvSpPr/>
          <p:nvPr/>
        </p:nvSpPr>
        <p:spPr>
          <a:xfrm>
            <a:off x="6292458" y="126038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 choice</a:t>
            </a:r>
          </a:p>
        </p:txBody>
      </p:sp>
      <p:sp>
        <p:nvSpPr>
          <p:cNvPr id="24" name="Rettangolo 23"/>
          <p:cNvSpPr/>
          <p:nvPr/>
        </p:nvSpPr>
        <p:spPr>
          <a:xfrm>
            <a:off x="6292458" y="2018322"/>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Accuracy demand</a:t>
            </a:r>
          </a:p>
        </p:txBody>
      </p:sp>
      <p:sp>
        <p:nvSpPr>
          <p:cNvPr id="25" name="Rettangolo 24"/>
          <p:cNvSpPr/>
          <p:nvPr/>
        </p:nvSpPr>
        <p:spPr>
          <a:xfrm>
            <a:off x="6292458" y="2783250"/>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26" name="Rettangolo 25"/>
          <p:cNvSpPr/>
          <p:nvPr/>
        </p:nvSpPr>
        <p:spPr>
          <a:xfrm>
            <a:off x="6292459" y="3505271"/>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Range</a:t>
            </a:r>
          </a:p>
        </p:txBody>
      </p:sp>
      <p:sp>
        <p:nvSpPr>
          <p:cNvPr id="27" name="Rettangolo 26"/>
          <p:cNvSpPr/>
          <p:nvPr/>
        </p:nvSpPr>
        <p:spPr>
          <a:xfrm>
            <a:off x="6728699" y="3814026"/>
            <a:ext cx="1201932" cy="369332"/>
          </a:xfrm>
          <a:prstGeom prst="rect">
            <a:avLst/>
          </a:prstGeom>
        </p:spPr>
        <p:txBody>
          <a:bodyPr wrap="none">
            <a:spAutoFit/>
          </a:bodyPr>
          <a:lstStyle/>
          <a:p>
            <a:pPr algn="ctr">
              <a:spcAft>
                <a:spcPts val="600"/>
              </a:spcAft>
            </a:pPr>
            <a:r>
              <a:rPr lang="it-IT" dirty="0">
                <a:solidFill>
                  <a:srgbClr val="FF0000"/>
                </a:solidFill>
              </a:rPr>
              <a:t>± </a:t>
            </a:r>
            <a:r>
              <a:rPr lang="it-IT" dirty="0" smtClean="0">
                <a:solidFill>
                  <a:srgbClr val="FF0000"/>
                </a:solidFill>
              </a:rPr>
              <a:t>30 </a:t>
            </a:r>
            <a:r>
              <a:rPr lang="it-IT" dirty="0" err="1">
                <a:solidFill>
                  <a:srgbClr val="FF0000"/>
                </a:solidFill>
              </a:rPr>
              <a:t>mrad</a:t>
            </a:r>
            <a:endParaRPr lang="it-IT" dirty="0">
              <a:solidFill>
                <a:srgbClr val="FF0000"/>
              </a:solidFill>
            </a:endParaRPr>
          </a:p>
        </p:txBody>
      </p:sp>
      <p:sp>
        <p:nvSpPr>
          <p:cNvPr id="28" name="Rettangolo 27"/>
          <p:cNvSpPr/>
          <p:nvPr/>
        </p:nvSpPr>
        <p:spPr>
          <a:xfrm>
            <a:off x="6292459" y="4212252"/>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29" name="Freccia a destra 28"/>
          <p:cNvSpPr/>
          <p:nvPr/>
        </p:nvSpPr>
        <p:spPr>
          <a:xfrm rot="10800000" flipH="1">
            <a:off x="5828631" y="4966680"/>
            <a:ext cx="313065" cy="241874"/>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30" name="CasellaDiTesto 29"/>
              <p:cNvSpPr txBox="1"/>
              <p:nvPr/>
            </p:nvSpPr>
            <p:spPr>
              <a:xfrm>
                <a:off x="6923303" y="4610478"/>
                <a:ext cx="81272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it-IT" b="0" i="1" smtClean="0">
                          <a:solidFill>
                            <a:srgbClr val="FF0000"/>
                          </a:solidFill>
                          <a:latin typeface="Cambria Math" panose="02040503050406030204" pitchFamily="18" charset="0"/>
                        </a:rPr>
                        <m:t>δ</m:t>
                      </m:r>
                      <m:r>
                        <a:rPr lang="it-IT" b="0" i="0" smtClean="0">
                          <a:solidFill>
                            <a:srgbClr val="FF0000"/>
                          </a:solidFill>
                          <a:latin typeface="Cambria Math" panose="02040503050406030204" pitchFamily="18" charset="0"/>
                        </a:rPr>
                        <m:t>=</m:t>
                      </m:r>
                      <m:r>
                        <m:rPr>
                          <m:sty m:val="p"/>
                        </m:rPr>
                        <a:rPr lang="it-IT" b="0" i="1" smtClean="0">
                          <a:solidFill>
                            <a:srgbClr val="FF0000"/>
                          </a:solidFill>
                          <a:latin typeface="Cambria Math" panose="02040503050406030204" pitchFamily="18" charset="0"/>
                        </a:rPr>
                        <m:t>ψ</m:t>
                      </m:r>
                      <m:r>
                        <m:rPr>
                          <m:sty m:val="p"/>
                        </m:rPr>
                        <a:rPr lang="it-IT" b="0" i="0" smtClean="0">
                          <a:solidFill>
                            <a:srgbClr val="FF0000"/>
                          </a:solidFill>
                          <a:latin typeface="Cambria Math" panose="02040503050406030204" pitchFamily="18" charset="0"/>
                        </a:rPr>
                        <m:t>H</m:t>
                      </m:r>
                    </m:oMath>
                  </m:oMathPara>
                </a14:m>
                <a:endParaRPr lang="it-IT" b="0" dirty="0" smtClean="0">
                  <a:solidFill>
                    <a:srgbClr val="FF0000"/>
                  </a:solidFill>
                </a:endParaRPr>
              </a:p>
            </p:txBody>
          </p:sp>
        </mc:Choice>
        <mc:Fallback xmlns="">
          <p:sp>
            <p:nvSpPr>
              <p:cNvPr id="30" name="CasellaDiTesto 29"/>
              <p:cNvSpPr txBox="1">
                <a:spLocks noRot="1" noChangeAspect="1" noMove="1" noResize="1" noEditPoints="1" noAdjustHandles="1" noChangeArrowheads="1" noChangeShapeType="1" noTextEdit="1"/>
              </p:cNvSpPr>
              <p:nvPr/>
            </p:nvSpPr>
            <p:spPr>
              <a:xfrm>
                <a:off x="6923303" y="4610478"/>
                <a:ext cx="812723" cy="276999"/>
              </a:xfrm>
              <a:prstGeom prst="rect">
                <a:avLst/>
              </a:prstGeom>
              <a:blipFill rotWithShape="0">
                <a:blip r:embed="rId6"/>
                <a:stretch>
                  <a:fillRect l="-6015" r="-5263" b="-32609"/>
                </a:stretch>
              </a:blipFill>
            </p:spPr>
            <p:txBody>
              <a:bodyPr/>
              <a:lstStyle/>
              <a:p>
                <a:r>
                  <a:rPr lang="it-IT">
                    <a:noFill/>
                  </a:rPr>
                  <a:t> </a:t>
                </a:r>
              </a:p>
            </p:txBody>
          </p:sp>
        </mc:Fallback>
      </mc:AlternateContent>
      <p:sp>
        <p:nvSpPr>
          <p:cNvPr id="31" name="Rettangolo 30"/>
          <p:cNvSpPr/>
          <p:nvPr/>
        </p:nvSpPr>
        <p:spPr>
          <a:xfrm>
            <a:off x="5001903" y="1626176"/>
            <a:ext cx="4414157" cy="338554"/>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relative residual displacement </a:t>
            </a:r>
            <a:r>
              <a:rPr lang="en-US" sz="1600" b="1" dirty="0" smtClean="0">
                <a:solidFill>
                  <a:srgbClr val="FF0000"/>
                </a:solidFill>
                <a:latin typeface="Symbol" panose="05050102010706020507" pitchFamily="18" charset="2"/>
              </a:rPr>
              <a:t>d</a:t>
            </a:r>
          </a:p>
        </p:txBody>
      </p:sp>
      <p:sp>
        <p:nvSpPr>
          <p:cNvPr id="32" name="Rettangolo 31"/>
          <p:cNvSpPr/>
          <p:nvPr/>
        </p:nvSpPr>
        <p:spPr>
          <a:xfrm>
            <a:off x="6662657" y="3069041"/>
            <a:ext cx="1334019" cy="369332"/>
          </a:xfrm>
          <a:prstGeom prst="rect">
            <a:avLst/>
          </a:prstGeom>
        </p:spPr>
        <p:txBody>
          <a:bodyPr wrap="none">
            <a:spAutoFit/>
          </a:bodyPr>
          <a:lstStyle/>
          <a:p>
            <a:pPr algn="ctr">
              <a:spcAft>
                <a:spcPts val="600"/>
              </a:spcAft>
            </a:pPr>
            <a:r>
              <a:rPr lang="it-IT" dirty="0" err="1">
                <a:solidFill>
                  <a:srgbClr val="FF0000"/>
                </a:solidFill>
              </a:rPr>
              <a:t>inclination</a:t>
            </a:r>
            <a:r>
              <a:rPr lang="it-IT" dirty="0">
                <a:solidFill>
                  <a:srgbClr val="FF0000"/>
                </a:solidFill>
              </a:rPr>
              <a:t> </a:t>
            </a:r>
            <a:r>
              <a:rPr lang="en-US" b="1" dirty="0">
                <a:solidFill>
                  <a:srgbClr val="FF0000"/>
                </a:solidFill>
                <a:latin typeface="Symbol" panose="05050102010706020507" pitchFamily="18" charset="2"/>
              </a:rPr>
              <a:t>Y</a:t>
            </a:r>
          </a:p>
        </p:txBody>
      </p:sp>
      <p:sp>
        <p:nvSpPr>
          <p:cNvPr id="33" name="Rettangolo 32"/>
          <p:cNvSpPr/>
          <p:nvPr/>
        </p:nvSpPr>
        <p:spPr>
          <a:xfrm>
            <a:off x="5018558" y="2401391"/>
            <a:ext cx="4414157" cy="661720"/>
          </a:xfrm>
          <a:prstGeom prst="rect">
            <a:avLst/>
          </a:prstGeom>
        </p:spPr>
        <p:txBody>
          <a:bodyPr wrap="square">
            <a:spAutoFit/>
          </a:bodyPr>
          <a:lstStyle/>
          <a:p>
            <a:pPr algn="ctr">
              <a:spcAft>
                <a:spcPts val="600"/>
              </a:spcAft>
            </a:pPr>
            <a:r>
              <a:rPr lang="en-US" sz="1600" b="1" dirty="0">
                <a:solidFill>
                  <a:srgbClr val="FF0000"/>
                </a:solidFill>
              </a:rPr>
              <a:t> </a:t>
            </a:r>
            <a:r>
              <a:rPr lang="en-US" sz="1600" b="1" dirty="0" smtClean="0">
                <a:solidFill>
                  <a:srgbClr val="FF0000"/>
                </a:solidFill>
              </a:rPr>
              <a:t>      </a:t>
            </a:r>
            <a:r>
              <a:rPr lang="en-US" sz="1600" dirty="0" smtClean="0">
                <a:solidFill>
                  <a:srgbClr val="003366"/>
                </a:solidFill>
              </a:rPr>
              <a:t>uncertainty </a:t>
            </a:r>
            <a:r>
              <a:rPr lang="en-US" sz="1600" b="1" dirty="0" err="1">
                <a:solidFill>
                  <a:srgbClr val="FF0000"/>
                </a:solidFill>
                <a:latin typeface="Symbol" panose="05050102010706020507" pitchFamily="18" charset="2"/>
              </a:rPr>
              <a:t>s</a:t>
            </a:r>
            <a:r>
              <a:rPr lang="en-US" sz="1600" b="1" baseline="-25000" dirty="0" err="1">
                <a:solidFill>
                  <a:srgbClr val="FF0000"/>
                </a:solidFill>
                <a:latin typeface="Symbol" panose="05050102010706020507" pitchFamily="18" charset="2"/>
              </a:rPr>
              <a:t>d</a:t>
            </a:r>
            <a:r>
              <a:rPr lang="en-US" sz="1600" b="1" dirty="0">
                <a:solidFill>
                  <a:srgbClr val="FF0000"/>
                </a:solidFill>
                <a:latin typeface="Symbol" panose="05050102010706020507" pitchFamily="18" charset="2"/>
              </a:rPr>
              <a:t> = </a:t>
            </a:r>
            <a:r>
              <a:rPr lang="it-IT" sz="1600" dirty="0">
                <a:solidFill>
                  <a:srgbClr val="FF0000"/>
                </a:solidFill>
              </a:rPr>
              <a:t> 1 mm</a:t>
            </a:r>
            <a:endParaRPr lang="en-US" sz="1600" b="1" dirty="0">
              <a:solidFill>
                <a:srgbClr val="FF0000"/>
              </a:solidFill>
              <a:latin typeface="Symbol" panose="05050102010706020507" pitchFamily="18" charset="2"/>
            </a:endParaRPr>
          </a:p>
          <a:p>
            <a:pPr algn="ctr">
              <a:spcAft>
                <a:spcPts val="600"/>
              </a:spcAft>
            </a:pPr>
            <a:r>
              <a:rPr lang="en-US" sz="1600" b="1" dirty="0" smtClean="0">
                <a:solidFill>
                  <a:srgbClr val="FF0000"/>
                </a:solidFill>
                <a:latin typeface="Symbol" panose="05050102010706020507" pitchFamily="18" charset="2"/>
              </a:rPr>
              <a:t> </a:t>
            </a:r>
          </a:p>
        </p:txBody>
      </p:sp>
      <p:sp>
        <p:nvSpPr>
          <p:cNvPr id="22" name="Rettangolo 21"/>
          <p:cNvSpPr/>
          <p:nvPr/>
        </p:nvSpPr>
        <p:spPr>
          <a:xfrm>
            <a:off x="440705" y="768076"/>
            <a:ext cx="4813813" cy="4002075"/>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spcAft>
                <a:spcPts val="1200"/>
              </a:spcAft>
              <a:buFont typeface="Arial" panose="020B0604020202020204" pitchFamily="34" charset="0"/>
              <a:buChar char="•"/>
            </a:pPr>
            <a:r>
              <a:rPr lang="en-US" sz="2000" b="1" dirty="0" smtClean="0">
                <a:solidFill>
                  <a:srgbClr val="003366"/>
                </a:solidFill>
              </a:rPr>
              <a:t>Expected instrumental and model uncertainties (max errors     or standard deviation      )</a:t>
            </a:r>
            <a:endParaRPr lang="en-US" sz="2000" b="1" dirty="0">
              <a:solidFill>
                <a:srgbClr val="003366"/>
              </a:solidFill>
            </a:endParaRPr>
          </a:p>
          <a:p>
            <a:pPr marL="342900" indent="-342900">
              <a:spcAft>
                <a:spcPts val="1200"/>
              </a:spcAft>
              <a:buFont typeface="Arial" panose="020B0604020202020204" pitchFamily="34" charset="0"/>
              <a:buChar char="•"/>
            </a:pPr>
            <a:endParaRPr lang="en-US" sz="2000" b="1" dirty="0" smtClean="0">
              <a:solidFill>
                <a:srgbClr val="003366"/>
              </a:solidFill>
            </a:endParaRPr>
          </a:p>
          <a:p>
            <a:pPr marL="342900" indent="-342900">
              <a:spcAft>
                <a:spcPts val="1200"/>
              </a:spcAft>
              <a:buFont typeface="Arial" panose="020B0604020202020204" pitchFamily="34" charset="0"/>
              <a:buChar char="•"/>
            </a:pPr>
            <a:r>
              <a:rPr lang="en-US" sz="2000" b="1" dirty="0" smtClean="0">
                <a:solidFill>
                  <a:srgbClr val="003366"/>
                </a:solidFill>
              </a:rPr>
              <a:t>In terms of maximum error:</a:t>
            </a:r>
          </a:p>
          <a:p>
            <a:pPr>
              <a:spcAft>
                <a:spcPts val="1200"/>
              </a:spcAft>
            </a:pPr>
            <a:endParaRPr lang="en-US" sz="2000" b="1" dirty="0" smtClean="0">
              <a:solidFill>
                <a:srgbClr val="003366"/>
              </a:solidFill>
            </a:endParaRPr>
          </a:p>
          <a:p>
            <a:pPr marL="342900" indent="-342900">
              <a:spcAft>
                <a:spcPts val="1200"/>
              </a:spcAft>
              <a:buFont typeface="Arial" panose="020B0604020202020204" pitchFamily="34" charset="0"/>
              <a:buChar char="•"/>
            </a:pPr>
            <a:endParaRPr lang="en-US" sz="2000" b="1" dirty="0">
              <a:solidFill>
                <a:srgbClr val="003366"/>
              </a:solidFill>
            </a:endParaRPr>
          </a:p>
          <a:p>
            <a:pPr marL="342900" indent="-342900">
              <a:spcAft>
                <a:spcPts val="1200"/>
              </a:spcAft>
              <a:buFont typeface="Arial" panose="020B0604020202020204" pitchFamily="34" charset="0"/>
              <a:buChar char="•"/>
            </a:pPr>
            <a:r>
              <a:rPr lang="en-US" sz="2000" b="1" dirty="0" smtClean="0">
                <a:solidFill>
                  <a:srgbClr val="003366"/>
                </a:solidFill>
              </a:rPr>
              <a:t>In terms of standard deviation:</a:t>
            </a:r>
          </a:p>
          <a:p>
            <a:pPr marL="342900" indent="-342900">
              <a:spcAft>
                <a:spcPts val="1200"/>
              </a:spcAft>
              <a:buFont typeface="Arial" panose="020B0604020202020204" pitchFamily="34" charset="0"/>
              <a:buChar char="•"/>
            </a:pPr>
            <a:endParaRPr lang="en-US" sz="2000" b="1" dirty="0" smtClean="0">
              <a:solidFill>
                <a:srgbClr val="003366"/>
              </a:solidFill>
            </a:endParaRPr>
          </a:p>
          <a:p>
            <a:pPr marL="342900" indent="-342900" algn="just">
              <a:spcAft>
                <a:spcPts val="1200"/>
              </a:spcAft>
              <a:buFont typeface="Arial" panose="020B0604020202020204" pitchFamily="34" charset="0"/>
              <a:buChar char="•"/>
            </a:pPr>
            <a:endParaRPr lang="en-US" sz="2000" b="1" dirty="0">
              <a:solidFill>
                <a:srgbClr val="003366"/>
              </a:solidFill>
            </a:endParaRP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algn="just">
              <a:spcAft>
                <a:spcPts val="1200"/>
              </a:spcAft>
            </a:pPr>
            <a:endParaRPr lang="en-US" sz="2000" b="1" dirty="0" smtClean="0">
              <a:solidFill>
                <a:srgbClr val="003366"/>
              </a:solidFill>
            </a:endParaRPr>
          </a:p>
          <a:p>
            <a:pPr algn="just">
              <a:spcAft>
                <a:spcPts val="1200"/>
              </a:spcAft>
            </a:pPr>
            <a:endParaRPr lang="en-US" sz="2000" b="1" dirty="0">
              <a:solidFill>
                <a:srgbClr val="003366"/>
              </a:solidFill>
            </a:endParaRP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marL="342900" indent="-342900" algn="just">
              <a:spcAft>
                <a:spcPts val="1200"/>
              </a:spcAft>
              <a:buFont typeface="Arial" panose="020B0604020202020204" pitchFamily="34" charset="0"/>
              <a:buChar char="•"/>
            </a:pPr>
            <a:endParaRPr lang="en-US" sz="2000" b="1" dirty="0">
              <a:solidFill>
                <a:srgbClr val="003366"/>
              </a:solidFill>
            </a:endParaRP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algn="just">
              <a:spcAft>
                <a:spcPts val="600"/>
              </a:spcAft>
            </a:pPr>
            <a:endParaRPr lang="en-US" sz="2000" b="1" dirty="0" smtClean="0">
              <a:solidFill>
                <a:srgbClr val="003366"/>
              </a:solidFill>
            </a:endParaRPr>
          </a:p>
          <a:p>
            <a:pPr algn="just">
              <a:spcAft>
                <a:spcPts val="600"/>
              </a:spcAft>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algn="just">
              <a:spcAft>
                <a:spcPts val="600"/>
              </a:spcAft>
            </a:pPr>
            <a:endParaRPr lang="en-US" sz="2000" dirty="0">
              <a:solidFill>
                <a:srgbClr val="003366"/>
              </a:solidFill>
            </a:endParaRPr>
          </a:p>
          <a:p>
            <a:pPr algn="just">
              <a:spcAft>
                <a:spcPts val="600"/>
              </a:spcAft>
            </a:pPr>
            <a:r>
              <a:rPr lang="en-US" sz="2000" dirty="0" smtClean="0">
                <a:solidFill>
                  <a:srgbClr val="003366"/>
                </a:solidFill>
              </a:rPr>
              <a:t> </a:t>
            </a:r>
          </a:p>
          <a:p>
            <a:pPr marL="342900" indent="-342900" algn="just">
              <a:spcAft>
                <a:spcPts val="600"/>
              </a:spcAft>
              <a:buFont typeface="Wingdings" pitchFamily="2" charset="2"/>
              <a:buChar char="§"/>
            </a:pPr>
            <a:endParaRPr lang="en-US" sz="2000"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graphicFrame>
        <p:nvGraphicFramePr>
          <p:cNvPr id="34" name="Oggetto 33"/>
          <p:cNvGraphicFramePr>
            <a:graphicFrameLocks noChangeAspect="1"/>
          </p:cNvGraphicFramePr>
          <p:nvPr>
            <p:extLst>
              <p:ext uri="{D42A27DB-BD31-4B8C-83A1-F6EECF244321}">
                <p14:modId xmlns:p14="http://schemas.microsoft.com/office/powerpoint/2010/main" val="858735356"/>
              </p:ext>
            </p:extLst>
          </p:nvPr>
        </p:nvGraphicFramePr>
        <p:xfrm>
          <a:off x="2233574" y="3066680"/>
          <a:ext cx="1616288" cy="794421"/>
        </p:xfrm>
        <a:graphic>
          <a:graphicData uri="http://schemas.openxmlformats.org/presentationml/2006/ole">
            <mc:AlternateContent xmlns:mc="http://schemas.openxmlformats.org/markup-compatibility/2006">
              <mc:Choice xmlns:v="urn:schemas-microsoft-com:vml" Requires="v">
                <p:oleObj spid="_x0000_s76019" name="Equation" r:id="rId7" imgW="761760" imgH="444240" progId="Equation.DSMT4">
                  <p:embed/>
                </p:oleObj>
              </mc:Choice>
              <mc:Fallback>
                <p:oleObj name="Equation" r:id="rId7" imgW="761760" imgH="444240" progId="Equation.DSMT4">
                  <p:embed/>
                  <p:pic>
                    <p:nvPicPr>
                      <p:cNvPr id="0" name=""/>
                      <p:cNvPicPr>
                        <a:picLocks noChangeAspect="1" noChangeArrowheads="1"/>
                      </p:cNvPicPr>
                      <p:nvPr/>
                    </p:nvPicPr>
                    <p:blipFill>
                      <a:blip r:embed="rId8"/>
                      <a:srcRect/>
                      <a:stretch>
                        <a:fillRect/>
                      </a:stretch>
                    </p:blipFill>
                    <p:spPr bwMode="auto">
                      <a:xfrm>
                        <a:off x="2233574" y="3066680"/>
                        <a:ext cx="1616288" cy="794421"/>
                      </a:xfrm>
                      <a:prstGeom prst="rect">
                        <a:avLst/>
                      </a:prstGeom>
                      <a:noFill/>
                    </p:spPr>
                  </p:pic>
                </p:oleObj>
              </mc:Fallback>
            </mc:AlternateContent>
          </a:graphicData>
        </a:graphic>
      </p:graphicFrame>
      <p:graphicFrame>
        <p:nvGraphicFramePr>
          <p:cNvPr id="35" name="Oggetto 34"/>
          <p:cNvGraphicFramePr>
            <a:graphicFrameLocks noChangeAspect="1"/>
          </p:cNvGraphicFramePr>
          <p:nvPr>
            <p:extLst>
              <p:ext uri="{D42A27DB-BD31-4B8C-83A1-F6EECF244321}">
                <p14:modId xmlns:p14="http://schemas.microsoft.com/office/powerpoint/2010/main" val="1669740189"/>
              </p:ext>
            </p:extLst>
          </p:nvPr>
        </p:nvGraphicFramePr>
        <p:xfrm>
          <a:off x="2189403" y="4512039"/>
          <a:ext cx="2495427" cy="923945"/>
        </p:xfrm>
        <a:graphic>
          <a:graphicData uri="http://schemas.openxmlformats.org/presentationml/2006/ole">
            <mc:AlternateContent xmlns:mc="http://schemas.openxmlformats.org/markup-compatibility/2006">
              <mc:Choice xmlns:v="urn:schemas-microsoft-com:vml" Requires="v">
                <p:oleObj spid="_x0000_s76020" name="Equation" r:id="rId9" imgW="1155600" imgH="507960" progId="Equation.DSMT4">
                  <p:embed/>
                </p:oleObj>
              </mc:Choice>
              <mc:Fallback>
                <p:oleObj name="Equation" r:id="rId9" imgW="1155600" imgH="507960" progId="Equation.DSMT4">
                  <p:embed/>
                  <p:pic>
                    <p:nvPicPr>
                      <p:cNvPr id="0" name=""/>
                      <p:cNvPicPr>
                        <a:picLocks noChangeAspect="1" noChangeArrowheads="1"/>
                      </p:cNvPicPr>
                      <p:nvPr/>
                    </p:nvPicPr>
                    <p:blipFill>
                      <a:blip r:embed="rId10"/>
                      <a:srcRect/>
                      <a:stretch>
                        <a:fillRect/>
                      </a:stretch>
                    </p:blipFill>
                    <p:spPr bwMode="auto">
                      <a:xfrm>
                        <a:off x="2189403" y="4512039"/>
                        <a:ext cx="2495427" cy="923945"/>
                      </a:xfrm>
                      <a:prstGeom prst="rect">
                        <a:avLst/>
                      </a:prstGeom>
                      <a:noFill/>
                    </p:spPr>
                  </p:pic>
                </p:oleObj>
              </mc:Fallback>
            </mc:AlternateContent>
          </a:graphicData>
        </a:graphic>
      </p:graphicFrame>
      <p:graphicFrame>
        <p:nvGraphicFramePr>
          <p:cNvPr id="36" name="Oggetto 35"/>
          <p:cNvGraphicFramePr>
            <a:graphicFrameLocks noChangeAspect="1"/>
          </p:cNvGraphicFramePr>
          <p:nvPr>
            <p:extLst>
              <p:ext uri="{D42A27DB-BD31-4B8C-83A1-F6EECF244321}">
                <p14:modId xmlns:p14="http://schemas.microsoft.com/office/powerpoint/2010/main" val="2693616694"/>
              </p:ext>
            </p:extLst>
          </p:nvPr>
        </p:nvGraphicFramePr>
        <p:xfrm>
          <a:off x="1290638" y="3298825"/>
          <a:ext cx="269875" cy="341313"/>
        </p:xfrm>
        <a:graphic>
          <a:graphicData uri="http://schemas.openxmlformats.org/presentationml/2006/ole">
            <mc:AlternateContent xmlns:mc="http://schemas.openxmlformats.org/markup-compatibility/2006">
              <mc:Choice xmlns:v="urn:schemas-microsoft-com:vml" Requires="v">
                <p:oleObj spid="_x0000_s76021" name="Equation" r:id="rId11" imgW="126720" imgH="190440" progId="Equation.DSMT4">
                  <p:embed/>
                </p:oleObj>
              </mc:Choice>
              <mc:Fallback>
                <p:oleObj name="Equation" r:id="rId11" imgW="126720" imgH="190440" progId="Equation.DSMT4">
                  <p:embed/>
                  <p:pic>
                    <p:nvPicPr>
                      <p:cNvPr id="0" name=""/>
                      <p:cNvPicPr>
                        <a:picLocks noChangeAspect="1" noChangeArrowheads="1"/>
                      </p:cNvPicPr>
                      <p:nvPr/>
                    </p:nvPicPr>
                    <p:blipFill>
                      <a:blip r:embed="rId12"/>
                      <a:srcRect/>
                      <a:stretch>
                        <a:fillRect/>
                      </a:stretch>
                    </p:blipFill>
                    <p:spPr bwMode="auto">
                      <a:xfrm>
                        <a:off x="1290638" y="3298825"/>
                        <a:ext cx="269875" cy="341313"/>
                      </a:xfrm>
                      <a:prstGeom prst="rect">
                        <a:avLst/>
                      </a:prstGeom>
                      <a:noFill/>
                    </p:spPr>
                  </p:pic>
                </p:oleObj>
              </mc:Fallback>
            </mc:AlternateContent>
          </a:graphicData>
        </a:graphic>
      </p:graphicFrame>
      <p:cxnSp>
        <p:nvCxnSpPr>
          <p:cNvPr id="37" name="Connettore 2 36"/>
          <p:cNvCxnSpPr/>
          <p:nvPr/>
        </p:nvCxnSpPr>
        <p:spPr>
          <a:xfrm>
            <a:off x="1727200" y="3463890"/>
            <a:ext cx="3937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ttore 2 37"/>
          <p:cNvCxnSpPr/>
          <p:nvPr/>
        </p:nvCxnSpPr>
        <p:spPr>
          <a:xfrm>
            <a:off x="1727200" y="5021601"/>
            <a:ext cx="3937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9" name="Oggetto 38"/>
          <p:cNvGraphicFramePr>
            <a:graphicFrameLocks noChangeAspect="1"/>
          </p:cNvGraphicFramePr>
          <p:nvPr>
            <p:extLst>
              <p:ext uri="{D42A27DB-BD31-4B8C-83A1-F6EECF244321}">
                <p14:modId xmlns:p14="http://schemas.microsoft.com/office/powerpoint/2010/main" val="2874448832"/>
              </p:ext>
            </p:extLst>
          </p:nvPr>
        </p:nvGraphicFramePr>
        <p:xfrm>
          <a:off x="1263650" y="4851400"/>
          <a:ext cx="323850" cy="341313"/>
        </p:xfrm>
        <a:graphic>
          <a:graphicData uri="http://schemas.openxmlformats.org/presentationml/2006/ole">
            <mc:AlternateContent xmlns:mc="http://schemas.openxmlformats.org/markup-compatibility/2006">
              <mc:Choice xmlns:v="urn:schemas-microsoft-com:vml" Requires="v">
                <p:oleObj spid="_x0000_s76022" name="Equation" r:id="rId13" imgW="152280" imgH="190440" progId="Equation.DSMT4">
                  <p:embed/>
                </p:oleObj>
              </mc:Choice>
              <mc:Fallback>
                <p:oleObj name="Equation" r:id="rId13" imgW="152280" imgH="190440" progId="Equation.DSMT4">
                  <p:embed/>
                  <p:pic>
                    <p:nvPicPr>
                      <p:cNvPr id="0" name=""/>
                      <p:cNvPicPr>
                        <a:picLocks noChangeAspect="1" noChangeArrowheads="1"/>
                      </p:cNvPicPr>
                      <p:nvPr/>
                    </p:nvPicPr>
                    <p:blipFill>
                      <a:blip r:embed="rId14"/>
                      <a:srcRect/>
                      <a:stretch>
                        <a:fillRect/>
                      </a:stretch>
                    </p:blipFill>
                    <p:spPr bwMode="auto">
                      <a:xfrm>
                        <a:off x="1263650" y="4851400"/>
                        <a:ext cx="323850" cy="341313"/>
                      </a:xfrm>
                      <a:prstGeom prst="rect">
                        <a:avLst/>
                      </a:prstGeom>
                      <a:noFill/>
                    </p:spPr>
                  </p:pic>
                </p:oleObj>
              </mc:Fallback>
            </mc:AlternateContent>
          </a:graphicData>
        </a:graphic>
      </p:graphicFrame>
      <p:graphicFrame>
        <p:nvGraphicFramePr>
          <p:cNvPr id="40" name="Oggetto 39"/>
          <p:cNvGraphicFramePr>
            <a:graphicFrameLocks noChangeAspect="1"/>
          </p:cNvGraphicFramePr>
          <p:nvPr>
            <p:extLst>
              <p:ext uri="{D42A27DB-BD31-4B8C-83A1-F6EECF244321}">
                <p14:modId xmlns:p14="http://schemas.microsoft.com/office/powerpoint/2010/main" val="3010704535"/>
              </p:ext>
            </p:extLst>
          </p:nvPr>
        </p:nvGraphicFramePr>
        <p:xfrm>
          <a:off x="3537754" y="1490559"/>
          <a:ext cx="269875" cy="341313"/>
        </p:xfrm>
        <a:graphic>
          <a:graphicData uri="http://schemas.openxmlformats.org/presentationml/2006/ole">
            <mc:AlternateContent xmlns:mc="http://schemas.openxmlformats.org/markup-compatibility/2006">
              <mc:Choice xmlns:v="urn:schemas-microsoft-com:vml" Requires="v">
                <p:oleObj spid="_x0000_s76023" name="Equation" r:id="rId15" imgW="126720" imgH="190440" progId="Equation.DSMT4">
                  <p:embed/>
                </p:oleObj>
              </mc:Choice>
              <mc:Fallback>
                <p:oleObj name="Equation" r:id="rId15" imgW="126720" imgH="190440" progId="Equation.DSMT4">
                  <p:embed/>
                  <p:pic>
                    <p:nvPicPr>
                      <p:cNvPr id="0" name=""/>
                      <p:cNvPicPr>
                        <a:picLocks noChangeAspect="1" noChangeArrowheads="1"/>
                      </p:cNvPicPr>
                      <p:nvPr/>
                    </p:nvPicPr>
                    <p:blipFill>
                      <a:blip r:embed="rId12"/>
                      <a:srcRect/>
                      <a:stretch>
                        <a:fillRect/>
                      </a:stretch>
                    </p:blipFill>
                    <p:spPr bwMode="auto">
                      <a:xfrm>
                        <a:off x="3537754" y="1490559"/>
                        <a:ext cx="269875" cy="341313"/>
                      </a:xfrm>
                      <a:prstGeom prst="rect">
                        <a:avLst/>
                      </a:prstGeom>
                      <a:noFill/>
                    </p:spPr>
                  </p:pic>
                </p:oleObj>
              </mc:Fallback>
            </mc:AlternateContent>
          </a:graphicData>
        </a:graphic>
      </p:graphicFrame>
      <p:graphicFrame>
        <p:nvGraphicFramePr>
          <p:cNvPr id="41" name="Oggetto 40"/>
          <p:cNvGraphicFramePr>
            <a:graphicFrameLocks noChangeAspect="1"/>
          </p:cNvGraphicFramePr>
          <p:nvPr>
            <p:extLst>
              <p:ext uri="{D42A27DB-BD31-4B8C-83A1-F6EECF244321}">
                <p14:modId xmlns:p14="http://schemas.microsoft.com/office/powerpoint/2010/main" val="2005429567"/>
              </p:ext>
            </p:extLst>
          </p:nvPr>
        </p:nvGraphicFramePr>
        <p:xfrm>
          <a:off x="1923032" y="1794073"/>
          <a:ext cx="323850" cy="341313"/>
        </p:xfrm>
        <a:graphic>
          <a:graphicData uri="http://schemas.openxmlformats.org/presentationml/2006/ole">
            <mc:AlternateContent xmlns:mc="http://schemas.openxmlformats.org/markup-compatibility/2006">
              <mc:Choice xmlns:v="urn:schemas-microsoft-com:vml" Requires="v">
                <p:oleObj spid="_x0000_s76024" name="Equation" r:id="rId16" imgW="152280" imgH="190440" progId="Equation.DSMT4">
                  <p:embed/>
                </p:oleObj>
              </mc:Choice>
              <mc:Fallback>
                <p:oleObj name="Equation" r:id="rId16" imgW="152280" imgH="190440" progId="Equation.DSMT4">
                  <p:embed/>
                  <p:pic>
                    <p:nvPicPr>
                      <p:cNvPr id="0" name=""/>
                      <p:cNvPicPr>
                        <a:picLocks noChangeAspect="1" noChangeArrowheads="1"/>
                      </p:cNvPicPr>
                      <p:nvPr/>
                    </p:nvPicPr>
                    <p:blipFill>
                      <a:blip r:embed="rId14"/>
                      <a:srcRect/>
                      <a:stretch>
                        <a:fillRect/>
                      </a:stretch>
                    </p:blipFill>
                    <p:spPr bwMode="auto">
                      <a:xfrm>
                        <a:off x="1923032" y="1794073"/>
                        <a:ext cx="323850" cy="341313"/>
                      </a:xfrm>
                      <a:prstGeom prst="rect">
                        <a:avLst/>
                      </a:prstGeom>
                      <a:noFill/>
                    </p:spPr>
                  </p:pic>
                </p:oleObj>
              </mc:Fallback>
            </mc:AlternateContent>
          </a:graphicData>
        </a:graphic>
      </p:graphicFrame>
      <p:sp>
        <p:nvSpPr>
          <p:cNvPr id="3" name="Figura a mano libera 2"/>
          <p:cNvSpPr/>
          <p:nvPr/>
        </p:nvSpPr>
        <p:spPr>
          <a:xfrm>
            <a:off x="8331200" y="2569029"/>
            <a:ext cx="522514" cy="3164114"/>
          </a:xfrm>
          <a:custGeom>
            <a:avLst/>
            <a:gdLst>
              <a:gd name="connsiteX0" fmla="*/ 0 w 522514"/>
              <a:gd name="connsiteY0" fmla="*/ 0 h 3164114"/>
              <a:gd name="connsiteX1" fmla="*/ 522514 w 522514"/>
              <a:gd name="connsiteY1" fmla="*/ 0 h 3164114"/>
              <a:gd name="connsiteX2" fmla="*/ 522514 w 522514"/>
              <a:gd name="connsiteY2" fmla="*/ 3164114 h 3164114"/>
              <a:gd name="connsiteX3" fmla="*/ 246743 w 522514"/>
              <a:gd name="connsiteY3" fmla="*/ 3164114 h 3164114"/>
            </a:gdLst>
            <a:ahLst/>
            <a:cxnLst>
              <a:cxn ang="0">
                <a:pos x="connsiteX0" y="connsiteY0"/>
              </a:cxn>
              <a:cxn ang="0">
                <a:pos x="connsiteX1" y="connsiteY1"/>
              </a:cxn>
              <a:cxn ang="0">
                <a:pos x="connsiteX2" y="connsiteY2"/>
              </a:cxn>
              <a:cxn ang="0">
                <a:pos x="connsiteX3" y="connsiteY3"/>
              </a:cxn>
            </a:cxnLst>
            <a:rect l="l" t="t" r="r" b="b"/>
            <a:pathLst>
              <a:path w="522514" h="3164114">
                <a:moveTo>
                  <a:pt x="0" y="0"/>
                </a:moveTo>
                <a:lnTo>
                  <a:pt x="522514" y="0"/>
                </a:lnTo>
                <a:lnTo>
                  <a:pt x="522514" y="3164114"/>
                </a:lnTo>
                <a:lnTo>
                  <a:pt x="246743" y="3164114"/>
                </a:lnTo>
              </a:path>
            </a:pathLst>
          </a:custGeom>
          <a:noFill/>
          <a:ln>
            <a:head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4247526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SUMMARY 1</a:t>
            </a:r>
            <a:endParaRPr lang="it-IT" dirty="0"/>
          </a:p>
        </p:txBody>
      </p:sp>
      <p:sp>
        <p:nvSpPr>
          <p:cNvPr id="3" name="Rettangolo 2"/>
          <p:cNvSpPr/>
          <p:nvPr/>
        </p:nvSpPr>
        <p:spPr>
          <a:xfrm>
            <a:off x="275663" y="994584"/>
            <a:ext cx="8547056" cy="3602816"/>
          </a:xfrm>
          <a:prstGeom prst="rect">
            <a:avLst/>
          </a:prstGeom>
        </p:spPr>
        <p:txBody>
          <a:bodyPr wrap="square">
            <a:noAutofit/>
          </a:bodyPr>
          <a:lstStyle/>
          <a:p>
            <a:pPr algn="just"/>
            <a:endParaRPr lang="en-US" sz="2000" dirty="0">
              <a:solidFill>
                <a:srgbClr val="003366"/>
              </a:solidFill>
            </a:endParaRPr>
          </a:p>
          <a:p>
            <a:pPr marL="342900" indent="-342900" algn="just">
              <a:buFont typeface="Arial" panose="020B0604020202020204" pitchFamily="34" charset="0"/>
              <a:buChar char="•"/>
            </a:pPr>
            <a:r>
              <a:rPr lang="en-US" sz="2000" b="1" dirty="0" smtClean="0">
                <a:solidFill>
                  <a:srgbClr val="003366"/>
                </a:solidFill>
              </a:rPr>
              <a:t>We monitor to </a:t>
            </a:r>
            <a:r>
              <a:rPr lang="en-US" sz="2000" b="1" dirty="0" smtClean="0">
                <a:solidFill>
                  <a:srgbClr val="FF0000"/>
                </a:solidFill>
              </a:rPr>
              <a:t>infer the state </a:t>
            </a:r>
            <a:r>
              <a:rPr lang="en-US" sz="2000" b="1" dirty="0" smtClean="0">
                <a:solidFill>
                  <a:srgbClr val="003366"/>
                </a:solidFill>
              </a:rPr>
              <a:t>of the structure after the earthquake;</a:t>
            </a:r>
          </a:p>
          <a:p>
            <a:pPr algn="just"/>
            <a:endParaRPr lang="en-US" sz="2000" b="1" dirty="0" smtClean="0">
              <a:solidFill>
                <a:srgbClr val="003366"/>
              </a:solidFill>
            </a:endParaRPr>
          </a:p>
          <a:p>
            <a:pPr marL="342900" indent="-342900" algn="just">
              <a:buFont typeface="Arial" panose="020B0604020202020204" pitchFamily="34" charset="0"/>
              <a:buChar char="•"/>
            </a:pPr>
            <a:r>
              <a:rPr lang="en-US" sz="2000" b="1" dirty="0">
                <a:solidFill>
                  <a:srgbClr val="003366"/>
                </a:solidFill>
              </a:rPr>
              <a:t>A monitoring system is </a:t>
            </a:r>
            <a:r>
              <a:rPr lang="en-US" sz="2000" b="1" dirty="0">
                <a:solidFill>
                  <a:srgbClr val="FF0000"/>
                </a:solidFill>
              </a:rPr>
              <a:t>effective</a:t>
            </a:r>
            <a:r>
              <a:rPr lang="en-US" sz="2000" b="1" dirty="0">
                <a:solidFill>
                  <a:srgbClr val="003366"/>
                </a:solidFill>
              </a:rPr>
              <a:t> if it provides accurately the state variable </a:t>
            </a:r>
            <a:endParaRPr lang="en-US" sz="2000" dirty="0">
              <a:solidFill>
                <a:srgbClr val="003366"/>
              </a:solidFill>
            </a:endParaRPr>
          </a:p>
          <a:p>
            <a:pPr algn="just"/>
            <a:endParaRPr lang="en-US" sz="2000" b="1" dirty="0">
              <a:solidFill>
                <a:srgbClr val="003366"/>
              </a:solidFill>
            </a:endParaRPr>
          </a:p>
          <a:p>
            <a:pPr marL="342900" indent="-342900" algn="just">
              <a:buFont typeface="Arial" panose="020B0604020202020204" pitchFamily="34" charset="0"/>
              <a:buChar char="•"/>
            </a:pPr>
            <a:r>
              <a:rPr lang="en-US" sz="2000" b="1" dirty="0" smtClean="0">
                <a:solidFill>
                  <a:srgbClr val="003366"/>
                </a:solidFill>
              </a:rPr>
              <a:t>We can use a </a:t>
            </a:r>
            <a:r>
              <a:rPr lang="en-US" sz="2000" b="1" dirty="0" smtClean="0">
                <a:solidFill>
                  <a:srgbClr val="FF0000"/>
                </a:solidFill>
              </a:rPr>
              <a:t>capacity-demand design approach </a:t>
            </a:r>
            <a:r>
              <a:rPr lang="en-US" sz="2000" b="1" dirty="0" smtClean="0">
                <a:solidFill>
                  <a:srgbClr val="003366"/>
                </a:solidFill>
              </a:rPr>
              <a:t>in terms of state variable accuracy;</a:t>
            </a:r>
          </a:p>
          <a:p>
            <a:pPr marL="342900" indent="-342900" algn="just">
              <a:buFont typeface="Arial" panose="020B0604020202020204" pitchFamily="34" charset="0"/>
              <a:buChar char="•"/>
            </a:pPr>
            <a:endParaRPr lang="en-US" sz="2000" b="1" dirty="0">
              <a:solidFill>
                <a:srgbClr val="003366"/>
              </a:solidFill>
            </a:endParaRPr>
          </a:p>
          <a:p>
            <a:pPr marL="342900" indent="-342900" algn="just">
              <a:buFont typeface="Arial" panose="020B0604020202020204" pitchFamily="34" charset="0"/>
              <a:buChar char="•"/>
            </a:pPr>
            <a:r>
              <a:rPr lang="en-US" sz="2000" b="1" dirty="0" smtClean="0">
                <a:solidFill>
                  <a:srgbClr val="003366"/>
                </a:solidFill>
              </a:rPr>
              <a:t>Calculation of </a:t>
            </a:r>
            <a:r>
              <a:rPr lang="en-US" sz="2000" b="1" dirty="0" smtClean="0">
                <a:solidFill>
                  <a:srgbClr val="FF0000"/>
                </a:solidFill>
              </a:rPr>
              <a:t>capacity</a:t>
            </a:r>
            <a:r>
              <a:rPr lang="en-US" sz="2000" b="1" dirty="0" smtClean="0">
                <a:solidFill>
                  <a:srgbClr val="003366"/>
                </a:solidFill>
              </a:rPr>
              <a:t> requires calculation of instrumental and </a:t>
            </a:r>
            <a:r>
              <a:rPr lang="en-US" sz="2000" b="1" dirty="0" smtClean="0">
                <a:solidFill>
                  <a:srgbClr val="FF0000"/>
                </a:solidFill>
              </a:rPr>
              <a:t>model uncertainties</a:t>
            </a:r>
            <a:r>
              <a:rPr lang="en-US" sz="2000" b="1" dirty="0" smtClean="0">
                <a:solidFill>
                  <a:srgbClr val="003366"/>
                </a:solidFill>
              </a:rPr>
              <a:t>;</a:t>
            </a:r>
          </a:p>
          <a:p>
            <a:pPr marL="342900" indent="-342900" algn="just">
              <a:buFont typeface="Arial" panose="020B0604020202020204" pitchFamily="34" charset="0"/>
              <a:buChar char="•"/>
            </a:pPr>
            <a:endParaRPr lang="en-US" sz="2000" b="1" dirty="0">
              <a:solidFill>
                <a:srgbClr val="003366"/>
              </a:solidFill>
            </a:endParaRPr>
          </a:p>
        </p:txBody>
      </p:sp>
    </p:spTree>
    <p:extLst>
      <p:ext uri="{BB962C8B-B14F-4D97-AF65-F5344CB8AC3E}">
        <p14:creationId xmlns:p14="http://schemas.microsoft.com/office/powerpoint/2010/main" val="5389224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558547" y="1428750"/>
            <a:ext cx="8193567" cy="4743450"/>
          </a:xfrm>
        </p:spPr>
        <p:txBody>
          <a:bodyPr>
            <a:normAutofit lnSpcReduction="10000"/>
          </a:bodyPr>
          <a:lstStyle/>
          <a:p>
            <a:pPr>
              <a:spcAft>
                <a:spcPts val="1200"/>
              </a:spcAft>
              <a:buFont typeface="Courier New" panose="02070309020205020404" pitchFamily="49" charset="0"/>
              <a:buChar char="o"/>
            </a:pPr>
            <a:r>
              <a:rPr lang="it-IT" sz="2400" b="1" dirty="0" smtClean="0">
                <a:effectLst>
                  <a:outerShdw blurRad="38100" dist="38100" dir="2700000" algn="tl">
                    <a:srgbClr val="000000">
                      <a:alpha val="43137"/>
                    </a:srgbClr>
                  </a:outerShdw>
                </a:effectLst>
              </a:rPr>
              <a:t> </a:t>
            </a:r>
            <a:r>
              <a:rPr lang="it-IT" sz="2400" b="1" dirty="0" err="1">
                <a:solidFill>
                  <a:schemeClr val="bg1">
                    <a:lumMod val="65000"/>
                  </a:schemeClr>
                </a:solidFill>
              </a:rPr>
              <a:t>Principles</a:t>
            </a:r>
            <a:r>
              <a:rPr lang="it-IT" sz="2400" b="1" dirty="0">
                <a:solidFill>
                  <a:schemeClr val="bg1">
                    <a:lumMod val="65000"/>
                  </a:schemeClr>
                </a:solidFill>
              </a:rPr>
              <a:t> of design of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systems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smtClean="0">
                <a:solidFill>
                  <a:schemeClr val="bg1">
                    <a:lumMod val="65000"/>
                  </a:schemeClr>
                </a:solidFill>
              </a:rPr>
              <a:t> </a:t>
            </a:r>
            <a:r>
              <a:rPr lang="it-IT" sz="2400" b="1" dirty="0">
                <a:effectLst>
                  <a:outerShdw blurRad="38100" dist="38100" dir="2700000" algn="tl">
                    <a:srgbClr val="000000">
                      <a:alpha val="43137"/>
                    </a:srgbClr>
                  </a:outerShdw>
                </a:effectLst>
              </a:rPr>
              <a:t>Interstory </a:t>
            </a:r>
            <a:r>
              <a:rPr lang="it-IT" sz="2400" b="1" dirty="0" err="1">
                <a:effectLst>
                  <a:outerShdw blurRad="38100" dist="38100" dir="2700000" algn="tl">
                    <a:srgbClr val="000000">
                      <a:alpha val="43137"/>
                    </a:srgbClr>
                  </a:outerShdw>
                </a:effectLst>
              </a:rPr>
              <a:t>drift</a:t>
            </a:r>
            <a:r>
              <a:rPr lang="it-IT" sz="2400" b="1" dirty="0">
                <a:effectLst>
                  <a:outerShdw blurRad="38100" dist="38100" dir="2700000" algn="tl">
                    <a:srgbClr val="000000">
                      <a:alpha val="43137"/>
                    </a:srgbClr>
                  </a:outerShdw>
                </a:effectLst>
              </a:rPr>
              <a:t> </a:t>
            </a:r>
            <a:r>
              <a:rPr lang="it-IT" sz="2400" b="1" dirty="0" err="1">
                <a:effectLst>
                  <a:outerShdw blurRad="38100" dist="38100" dir="2700000" algn="tl">
                    <a:srgbClr val="000000">
                      <a:alpha val="43137"/>
                    </a:srgbClr>
                  </a:outerShdw>
                </a:effectLst>
              </a:rPr>
              <a:t>monitoring</a:t>
            </a:r>
            <a:r>
              <a:rPr lang="it-IT" sz="2400" b="1" dirty="0">
                <a:effectLst>
                  <a:outerShdw blurRad="38100" dist="38100" dir="2700000" algn="tl">
                    <a:srgbClr val="000000">
                      <a:alpha val="43137"/>
                    </a:srgbClr>
                  </a:outerShdw>
                </a:effectLst>
              </a:rPr>
              <a:t>: </a:t>
            </a:r>
            <a:r>
              <a:rPr lang="it-IT" sz="2400" b="1" dirty="0" err="1">
                <a:effectLst>
                  <a:outerShdw blurRad="38100" dist="38100" dir="2700000" algn="tl">
                    <a:srgbClr val="000000">
                      <a:alpha val="43137"/>
                    </a:srgbClr>
                  </a:outerShdw>
                </a:effectLst>
              </a:rPr>
              <a:t>theory</a:t>
            </a:r>
            <a:endParaRPr lang="it-IT" sz="2400" b="1" dirty="0">
              <a:effectLst>
                <a:outerShdw blurRad="38100" dist="38100" dir="2700000" algn="tl">
                  <a:srgbClr val="000000">
                    <a:alpha val="43137"/>
                  </a:srgbClr>
                </a:outerShdw>
              </a:effectLst>
            </a:endParaRPr>
          </a:p>
          <a:p>
            <a:pPr>
              <a:spcAft>
                <a:spcPts val="1200"/>
              </a:spcAft>
              <a:buFont typeface="Courier New" panose="02070309020205020404" pitchFamily="49" charset="0"/>
              <a:buChar char="o"/>
            </a:pPr>
            <a:r>
              <a:rPr lang="it-IT" sz="2400" b="1" dirty="0">
                <a:solidFill>
                  <a:schemeClr val="bg1">
                    <a:lumMod val="65000"/>
                  </a:schemeClr>
                </a:solidFill>
              </a:rPr>
              <a:t> 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application</a:t>
            </a:r>
            <a:r>
              <a:rPr lang="it-IT" sz="2400" b="1" dirty="0">
                <a:solidFill>
                  <a:schemeClr val="bg1">
                    <a:lumMod val="65000"/>
                  </a:schemeClr>
                </a:solidFill>
              </a:rPr>
              <a:t> on case </a:t>
            </a:r>
            <a:r>
              <a:rPr lang="it-IT" sz="2400" b="1" dirty="0" err="1">
                <a:solidFill>
                  <a:schemeClr val="bg1">
                    <a:lumMod val="65000"/>
                  </a:schemeClr>
                </a:solidFill>
              </a:rPr>
              <a:t>studies</a:t>
            </a:r>
            <a:endParaRPr lang="it-IT" sz="2400" b="1" dirty="0">
              <a:solidFill>
                <a:schemeClr val="bg1">
                  <a:lumMod val="65000"/>
                </a:schemeClr>
              </a:solidFill>
            </a:endParaRPr>
          </a:p>
          <a:p>
            <a:pPr lvl="2">
              <a:spcAft>
                <a:spcPts val="1200"/>
              </a:spcAft>
              <a:buFont typeface="Arial" panose="020B0604020202020204" pitchFamily="34" charset="0"/>
              <a:buChar char="•"/>
            </a:pPr>
            <a:r>
              <a:rPr lang="it-IT" sz="2400" b="1" dirty="0">
                <a:solidFill>
                  <a:schemeClr val="bg1">
                    <a:lumMod val="65000"/>
                  </a:schemeClr>
                </a:solidFill>
              </a:rPr>
              <a:t>Memscon Project: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of RC </a:t>
            </a:r>
            <a:r>
              <a:rPr lang="it-IT" sz="2400" b="1" dirty="0" err="1">
                <a:solidFill>
                  <a:schemeClr val="bg1">
                    <a:lumMod val="65000"/>
                  </a:schemeClr>
                </a:solidFill>
              </a:rPr>
              <a:t>buildings</a:t>
            </a:r>
            <a:endParaRPr lang="it-IT" sz="2400" b="1" dirty="0">
              <a:solidFill>
                <a:schemeClr val="bg1">
                  <a:lumMod val="65000"/>
                </a:schemeClr>
              </a:solidFill>
            </a:endParaRPr>
          </a:p>
          <a:p>
            <a:pPr lvl="2">
              <a:spcAft>
                <a:spcPts val="1200"/>
              </a:spcAft>
              <a:buFont typeface="Arial" panose="020B0604020202020204" pitchFamily="34" charset="0"/>
              <a:buChar char="•"/>
            </a:pPr>
            <a:r>
              <a:rPr lang="it-IT" sz="2400" b="1" dirty="0">
                <a:solidFill>
                  <a:schemeClr val="bg1">
                    <a:lumMod val="65000"/>
                  </a:schemeClr>
                </a:solidFill>
              </a:rPr>
              <a:t>Area Project: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of </a:t>
            </a:r>
            <a:r>
              <a:rPr lang="it-IT" sz="2400" b="1" dirty="0" err="1">
                <a:solidFill>
                  <a:schemeClr val="bg1">
                    <a:lumMod val="65000"/>
                  </a:schemeClr>
                </a:solidFill>
              </a:rPr>
              <a:t>precast</a:t>
            </a:r>
            <a:r>
              <a:rPr lang="it-IT" sz="2400" b="1" dirty="0">
                <a:solidFill>
                  <a:schemeClr val="bg1">
                    <a:lumMod val="65000"/>
                  </a:schemeClr>
                </a:solidFill>
              </a:rPr>
              <a:t> industrial </a:t>
            </a:r>
            <a:r>
              <a:rPr lang="it-IT" sz="2400" b="1" dirty="0" err="1" smtClean="0">
                <a:solidFill>
                  <a:schemeClr val="bg1">
                    <a:lumMod val="65000"/>
                  </a:schemeClr>
                </a:solidFill>
              </a:rPr>
              <a:t>buildings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smtClean="0">
                <a:solidFill>
                  <a:schemeClr val="bg1">
                    <a:lumMod val="65000"/>
                  </a:schemeClr>
                </a:solidFill>
              </a:rPr>
              <a:t> I-</a:t>
            </a:r>
            <a:r>
              <a:rPr lang="it-IT" sz="2400" b="1" dirty="0" err="1" smtClean="0">
                <a:solidFill>
                  <a:schemeClr val="bg1">
                    <a:lumMod val="65000"/>
                  </a:schemeClr>
                </a:solidFill>
              </a:rPr>
              <a:t>Kubed</a:t>
            </a:r>
            <a:r>
              <a:rPr lang="it-IT" sz="2400" b="1" dirty="0" smtClean="0">
                <a:solidFill>
                  <a:schemeClr val="bg1">
                    <a:lumMod val="65000"/>
                  </a:schemeClr>
                </a:solidFill>
              </a:rPr>
              <a:t> </a:t>
            </a:r>
            <a:r>
              <a:rPr lang="it-IT" sz="2400" b="1" dirty="0">
                <a:solidFill>
                  <a:schemeClr val="bg1">
                    <a:lumMod val="65000"/>
                  </a:schemeClr>
                </a:solidFill>
              </a:rPr>
              <a:t>Project: 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from </a:t>
            </a:r>
            <a:r>
              <a:rPr lang="it-IT" sz="2400" b="1" dirty="0" err="1">
                <a:solidFill>
                  <a:schemeClr val="bg1">
                    <a:lumMod val="65000"/>
                  </a:schemeClr>
                </a:solidFill>
              </a:rPr>
              <a:t>acceleration</a:t>
            </a:r>
            <a:r>
              <a:rPr lang="it-IT" sz="2400" b="1" dirty="0">
                <a:solidFill>
                  <a:schemeClr val="bg1">
                    <a:lumMod val="65000"/>
                  </a:schemeClr>
                </a:solidFill>
              </a:rPr>
              <a:t> and tilt </a:t>
            </a:r>
            <a:r>
              <a:rPr lang="it-IT" sz="2400" b="1" dirty="0" err="1">
                <a:solidFill>
                  <a:schemeClr val="bg1">
                    <a:lumMod val="65000"/>
                  </a:schemeClr>
                </a:solidFill>
              </a:rPr>
              <a:t>measurements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200" b="1" dirty="0" smtClean="0"/>
              <a:t> </a:t>
            </a:r>
            <a:r>
              <a:rPr lang="it-IT" sz="2400" b="1" dirty="0" err="1">
                <a:solidFill>
                  <a:schemeClr val="bg1">
                    <a:lumMod val="65000"/>
                  </a:schemeClr>
                </a:solidFill>
              </a:rPr>
              <a:t>Conclusions</a:t>
            </a:r>
            <a:endParaRPr lang="it-IT" sz="2400" b="1" dirty="0">
              <a:solidFill>
                <a:schemeClr val="bg1">
                  <a:lumMod val="65000"/>
                </a:schemeClr>
              </a:solidFill>
            </a:endParaRPr>
          </a:p>
          <a:p>
            <a:pPr marL="0" indent="0">
              <a:spcAft>
                <a:spcPts val="1200"/>
              </a:spcAft>
              <a:buNone/>
            </a:pPr>
            <a:endParaRPr lang="it-IT" sz="2400" b="1" dirty="0"/>
          </a:p>
        </p:txBody>
      </p:sp>
    </p:spTree>
    <p:extLst>
      <p:ext uri="{BB962C8B-B14F-4D97-AF65-F5344CB8AC3E}">
        <p14:creationId xmlns:p14="http://schemas.microsoft.com/office/powerpoint/2010/main" val="36723225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txBox="1">
            <a:spLocks/>
          </p:cNvSpPr>
          <p:nvPr/>
        </p:nvSpPr>
        <p:spPr>
          <a:xfrm>
            <a:off x="275662" y="254643"/>
            <a:ext cx="8681301" cy="739941"/>
          </a:xfrm>
          <a:prstGeom prst="rect">
            <a:avLst/>
          </a:prstGeom>
        </p:spPr>
        <p:txBody>
          <a:bodyP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it-IT" dirty="0" smtClean="0"/>
              <a:t>DAMAGE IN RC BUILDINGS</a:t>
            </a:r>
            <a:endParaRPr lang="it-IT" dirty="0"/>
          </a:p>
        </p:txBody>
      </p:sp>
      <p:sp>
        <p:nvSpPr>
          <p:cNvPr id="7" name="Rettangolo 6"/>
          <p:cNvSpPr/>
          <p:nvPr/>
        </p:nvSpPr>
        <p:spPr>
          <a:xfrm>
            <a:off x="5254037" y="3288544"/>
            <a:ext cx="1678665" cy="307777"/>
          </a:xfrm>
          <a:prstGeom prst="rect">
            <a:avLst/>
          </a:prstGeom>
        </p:spPr>
        <p:txBody>
          <a:bodyPr wrap="none">
            <a:spAutoFit/>
          </a:bodyPr>
          <a:lstStyle/>
          <a:p>
            <a:r>
              <a:rPr lang="it-IT" sz="1400" b="1" i="1" dirty="0" err="1">
                <a:solidFill>
                  <a:srgbClr val="003366"/>
                </a:solidFill>
                <a:effectLst>
                  <a:outerShdw blurRad="38100" dist="38100" dir="2700000" algn="tl">
                    <a:srgbClr val="000000">
                      <a:alpha val="43137"/>
                    </a:srgbClr>
                  </a:outerShdw>
                </a:effectLst>
              </a:rPr>
              <a:t>Interior</a:t>
            </a:r>
            <a:r>
              <a:rPr lang="it-IT" sz="1400" b="1" i="1" dirty="0">
                <a:solidFill>
                  <a:srgbClr val="003366"/>
                </a:solidFill>
                <a:effectLst>
                  <a:outerShdw blurRad="38100" dist="38100" dir="2700000" algn="tl">
                    <a:srgbClr val="000000">
                      <a:alpha val="43137"/>
                    </a:srgbClr>
                  </a:outerShdw>
                </a:effectLst>
              </a:rPr>
              <a:t> </a:t>
            </a:r>
            <a:r>
              <a:rPr lang="it-IT" sz="1400" b="1" i="1" dirty="0" err="1">
                <a:solidFill>
                  <a:srgbClr val="003366"/>
                </a:solidFill>
                <a:effectLst>
                  <a:outerShdw blurRad="38100" dist="38100" dir="2700000" algn="tl">
                    <a:srgbClr val="000000">
                      <a:alpha val="43137"/>
                    </a:srgbClr>
                  </a:outerShdw>
                </a:effectLst>
              </a:rPr>
              <a:t>partition</a:t>
            </a:r>
            <a:r>
              <a:rPr lang="it-IT" sz="1400" b="1" i="1" dirty="0">
                <a:solidFill>
                  <a:srgbClr val="003366"/>
                </a:solidFill>
                <a:effectLst>
                  <a:outerShdw blurRad="38100" dist="38100" dir="2700000" algn="tl">
                    <a:srgbClr val="000000">
                      <a:alpha val="43137"/>
                    </a:srgbClr>
                  </a:outerShdw>
                </a:effectLst>
              </a:rPr>
              <a:t> </a:t>
            </a:r>
            <a:r>
              <a:rPr lang="it-IT" sz="1400" b="1" i="1" dirty="0" err="1">
                <a:solidFill>
                  <a:srgbClr val="003366"/>
                </a:solidFill>
                <a:effectLst>
                  <a:outerShdw blurRad="38100" dist="38100" dir="2700000" algn="tl">
                    <a:srgbClr val="000000">
                      <a:alpha val="43137"/>
                    </a:srgbClr>
                  </a:outerShdw>
                </a:effectLst>
              </a:rPr>
              <a:t>walls</a:t>
            </a:r>
            <a:endParaRPr lang="it-IT" sz="1400" b="1" i="1" dirty="0">
              <a:effectLst>
                <a:outerShdw blurRad="38100" dist="38100" dir="2700000" algn="tl">
                  <a:srgbClr val="000000">
                    <a:alpha val="43137"/>
                  </a:srgbClr>
                </a:outerShdw>
              </a:effectLst>
            </a:endParaRPr>
          </a:p>
        </p:txBody>
      </p:sp>
      <p:pic>
        <p:nvPicPr>
          <p:cNvPr id="70658" name="Picture 2" descr="https://www.fema.gov/sites/default/files/orig/plan/prevent/earthquake/fema74/images/chapter6_3_2/fig1_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8220" y="1350502"/>
            <a:ext cx="2460034" cy="1853226"/>
          </a:xfrm>
          <a:prstGeom prst="rect">
            <a:avLst/>
          </a:prstGeom>
          <a:noFill/>
          <a:extLst>
            <a:ext uri="{909E8E84-426E-40DD-AFC4-6F175D3DCCD1}">
              <a14:hiddenFill xmlns:a14="http://schemas.microsoft.com/office/drawing/2010/main">
                <a:solidFill>
                  <a:srgbClr val="FFFFFF"/>
                </a:solidFill>
              </a14:hiddenFill>
            </a:ext>
          </a:extLst>
        </p:spPr>
      </p:pic>
      <p:pic>
        <p:nvPicPr>
          <p:cNvPr id="8" name="Immagin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18787" y="1350501"/>
            <a:ext cx="2358957" cy="1895797"/>
          </a:xfrm>
          <a:prstGeom prst="rect">
            <a:avLst/>
          </a:prstGeom>
        </p:spPr>
      </p:pic>
      <p:sp>
        <p:nvSpPr>
          <p:cNvPr id="10" name="Rettangolo 9"/>
          <p:cNvSpPr/>
          <p:nvPr/>
        </p:nvSpPr>
        <p:spPr>
          <a:xfrm>
            <a:off x="2457674" y="3288544"/>
            <a:ext cx="1114023" cy="307777"/>
          </a:xfrm>
          <a:prstGeom prst="rect">
            <a:avLst/>
          </a:prstGeom>
        </p:spPr>
        <p:txBody>
          <a:bodyPr wrap="none">
            <a:spAutoFit/>
          </a:bodyPr>
          <a:lstStyle/>
          <a:p>
            <a:r>
              <a:rPr lang="it-IT" sz="1400" b="1" i="1" dirty="0" err="1" smtClean="0">
                <a:solidFill>
                  <a:srgbClr val="003366"/>
                </a:solidFill>
                <a:effectLst>
                  <a:outerShdw blurRad="38100" dist="38100" dir="2700000" algn="tl">
                    <a:srgbClr val="000000">
                      <a:alpha val="43137"/>
                    </a:srgbClr>
                  </a:outerShdw>
                </a:effectLst>
              </a:rPr>
              <a:t>Exterior</a:t>
            </a:r>
            <a:r>
              <a:rPr lang="it-IT" sz="1400" b="1" i="1" dirty="0" smtClean="0">
                <a:solidFill>
                  <a:srgbClr val="003366"/>
                </a:solidFill>
                <a:effectLst>
                  <a:outerShdw blurRad="38100" dist="38100" dir="2700000" algn="tl">
                    <a:srgbClr val="000000">
                      <a:alpha val="43137"/>
                    </a:srgbClr>
                  </a:outerShdw>
                </a:effectLst>
              </a:rPr>
              <a:t> </a:t>
            </a:r>
            <a:r>
              <a:rPr lang="it-IT" sz="1400" b="1" i="1" dirty="0" err="1" smtClean="0">
                <a:solidFill>
                  <a:srgbClr val="003366"/>
                </a:solidFill>
                <a:effectLst>
                  <a:outerShdw blurRad="38100" dist="38100" dir="2700000" algn="tl">
                    <a:srgbClr val="000000">
                      <a:alpha val="43137"/>
                    </a:srgbClr>
                  </a:outerShdw>
                </a:effectLst>
              </a:rPr>
              <a:t>walls</a:t>
            </a:r>
            <a:endParaRPr lang="it-IT" sz="1400" b="1" i="1" dirty="0">
              <a:effectLst>
                <a:outerShdw blurRad="38100" dist="38100" dir="2700000" algn="tl">
                  <a:srgbClr val="000000">
                    <a:alpha val="43137"/>
                  </a:srgbClr>
                </a:outerShdw>
              </a:effectLst>
            </a:endParaRPr>
          </a:p>
        </p:txBody>
      </p:sp>
      <p:pic>
        <p:nvPicPr>
          <p:cNvPr id="9" name="Immagin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7320" y="3732028"/>
            <a:ext cx="2038642" cy="2091140"/>
          </a:xfrm>
          <a:prstGeom prst="rect">
            <a:avLst/>
          </a:prstGeom>
        </p:spPr>
      </p:pic>
      <p:sp>
        <p:nvSpPr>
          <p:cNvPr id="12" name="Rettangolo 11"/>
          <p:cNvSpPr/>
          <p:nvPr/>
        </p:nvSpPr>
        <p:spPr>
          <a:xfrm>
            <a:off x="556894" y="5837012"/>
            <a:ext cx="1842812" cy="307777"/>
          </a:xfrm>
          <a:prstGeom prst="rect">
            <a:avLst/>
          </a:prstGeom>
        </p:spPr>
        <p:txBody>
          <a:bodyPr wrap="none">
            <a:spAutoFit/>
          </a:bodyPr>
          <a:lstStyle/>
          <a:p>
            <a:r>
              <a:rPr lang="it-IT" sz="1400" b="1" i="1" dirty="0" err="1" smtClean="0">
                <a:solidFill>
                  <a:srgbClr val="003366"/>
                </a:solidFill>
              </a:rPr>
              <a:t>Shear</a:t>
            </a:r>
            <a:r>
              <a:rPr lang="it-IT" sz="1400" b="1" i="1" dirty="0" smtClean="0">
                <a:solidFill>
                  <a:srgbClr val="003366"/>
                </a:solidFill>
              </a:rPr>
              <a:t> </a:t>
            </a:r>
            <a:r>
              <a:rPr lang="it-IT" sz="1400" b="1" i="1" dirty="0" err="1" smtClean="0">
                <a:solidFill>
                  <a:srgbClr val="003366"/>
                </a:solidFill>
              </a:rPr>
              <a:t>failure</a:t>
            </a:r>
            <a:r>
              <a:rPr lang="it-IT" sz="1400" b="1" i="1" dirty="0" smtClean="0">
                <a:solidFill>
                  <a:srgbClr val="003366"/>
                </a:solidFill>
              </a:rPr>
              <a:t> of </a:t>
            </a:r>
            <a:r>
              <a:rPr lang="it-IT" sz="1400" b="1" i="1" dirty="0" err="1" smtClean="0">
                <a:solidFill>
                  <a:srgbClr val="003366"/>
                </a:solidFill>
              </a:rPr>
              <a:t>columns</a:t>
            </a:r>
            <a:endParaRPr lang="it-IT" sz="1400" b="1" i="1" dirty="0"/>
          </a:p>
        </p:txBody>
      </p:sp>
      <p:pic>
        <p:nvPicPr>
          <p:cNvPr id="11" name="Immagine 10"/>
          <p:cNvPicPr>
            <a:picLocks noChangeAspect="1"/>
          </p:cNvPicPr>
          <p:nvPr/>
        </p:nvPicPr>
        <p:blipFill rotWithShape="1">
          <a:blip r:embed="rId6">
            <a:extLst>
              <a:ext uri="{28A0092B-C50C-407E-A947-70E740481C1C}">
                <a14:useLocalDpi xmlns:a14="http://schemas.microsoft.com/office/drawing/2010/main" val="0"/>
              </a:ext>
            </a:extLst>
          </a:blip>
          <a:srcRect r="19678"/>
          <a:stretch/>
        </p:blipFill>
        <p:spPr>
          <a:xfrm>
            <a:off x="2885192" y="3732028"/>
            <a:ext cx="2765422" cy="2087732"/>
          </a:xfrm>
          <a:prstGeom prst="rect">
            <a:avLst/>
          </a:prstGeom>
        </p:spPr>
      </p:pic>
      <p:sp>
        <p:nvSpPr>
          <p:cNvPr id="14" name="Rettangolo 13"/>
          <p:cNvSpPr/>
          <p:nvPr/>
        </p:nvSpPr>
        <p:spPr>
          <a:xfrm>
            <a:off x="3585826" y="5801578"/>
            <a:ext cx="1503168" cy="307777"/>
          </a:xfrm>
          <a:prstGeom prst="rect">
            <a:avLst/>
          </a:prstGeom>
        </p:spPr>
        <p:txBody>
          <a:bodyPr wrap="none">
            <a:spAutoFit/>
          </a:bodyPr>
          <a:lstStyle/>
          <a:p>
            <a:r>
              <a:rPr lang="it-IT" sz="1400" b="1" i="1" dirty="0" smtClean="0">
                <a:solidFill>
                  <a:srgbClr val="003366"/>
                </a:solidFill>
                <a:effectLst>
                  <a:outerShdw blurRad="38100" dist="38100" dir="2700000" algn="tl">
                    <a:srgbClr val="000000">
                      <a:alpha val="43137"/>
                    </a:srgbClr>
                  </a:outerShdw>
                </a:effectLst>
              </a:rPr>
              <a:t>Soft </a:t>
            </a:r>
            <a:r>
              <a:rPr lang="it-IT" sz="1400" b="1" i="1" dirty="0" err="1" smtClean="0">
                <a:solidFill>
                  <a:srgbClr val="003366"/>
                </a:solidFill>
                <a:effectLst>
                  <a:outerShdw blurRad="38100" dist="38100" dir="2700000" algn="tl">
                    <a:srgbClr val="000000">
                      <a:alpha val="43137"/>
                    </a:srgbClr>
                  </a:outerShdw>
                </a:effectLst>
              </a:rPr>
              <a:t>storey</a:t>
            </a:r>
            <a:r>
              <a:rPr lang="it-IT" sz="1400" b="1" i="1" dirty="0" smtClean="0">
                <a:solidFill>
                  <a:srgbClr val="003366"/>
                </a:solidFill>
                <a:effectLst>
                  <a:outerShdw blurRad="38100" dist="38100" dir="2700000" algn="tl">
                    <a:srgbClr val="000000">
                      <a:alpha val="43137"/>
                    </a:srgbClr>
                  </a:outerShdw>
                </a:effectLst>
              </a:rPr>
              <a:t> </a:t>
            </a:r>
            <a:r>
              <a:rPr lang="it-IT" sz="1400" b="1" i="1" dirty="0" err="1" smtClean="0">
                <a:solidFill>
                  <a:srgbClr val="003366"/>
                </a:solidFill>
                <a:effectLst>
                  <a:outerShdw blurRad="38100" dist="38100" dir="2700000" algn="tl">
                    <a:srgbClr val="000000">
                      <a:alpha val="43137"/>
                    </a:srgbClr>
                  </a:outerShdw>
                </a:effectLst>
              </a:rPr>
              <a:t>collapse</a:t>
            </a:r>
            <a:endParaRPr lang="it-IT" sz="1400" b="1" i="1" dirty="0">
              <a:effectLst>
                <a:outerShdw blurRad="38100" dist="38100" dir="2700000" algn="tl">
                  <a:srgbClr val="000000">
                    <a:alpha val="43137"/>
                  </a:srgbClr>
                </a:outerShdw>
              </a:effectLst>
            </a:endParaRPr>
          </a:p>
        </p:txBody>
      </p:sp>
      <p:pic>
        <p:nvPicPr>
          <p:cNvPr id="70660" name="Picture 4" descr="http://www.ngdc.noaa.gov/hazard/icons/med_res/22/22_445.jpg"/>
          <p:cNvPicPr>
            <a:picLocks noChangeAspect="1" noChangeArrowheads="1"/>
          </p:cNvPicPr>
          <p:nvPr/>
        </p:nvPicPr>
        <p:blipFill rotWithShape="1">
          <a:blip r:embed="rId7">
            <a:extLst>
              <a:ext uri="{28A0092B-C50C-407E-A947-70E740481C1C}">
                <a14:useLocalDpi xmlns:a14="http://schemas.microsoft.com/office/drawing/2010/main" val="0"/>
              </a:ext>
            </a:extLst>
          </a:blip>
          <a:srcRect t="41511" r="51184"/>
          <a:stretch/>
        </p:blipFill>
        <p:spPr bwMode="auto">
          <a:xfrm>
            <a:off x="6009844" y="3732028"/>
            <a:ext cx="2640670" cy="2109316"/>
          </a:xfrm>
          <a:prstGeom prst="rect">
            <a:avLst/>
          </a:prstGeom>
          <a:noFill/>
          <a:extLst>
            <a:ext uri="{909E8E84-426E-40DD-AFC4-6F175D3DCCD1}">
              <a14:hiddenFill xmlns:a14="http://schemas.microsoft.com/office/drawing/2010/main">
                <a:solidFill>
                  <a:srgbClr val="FFFFFF"/>
                </a:solidFill>
              </a14:hiddenFill>
            </a:ext>
          </a:extLst>
        </p:spPr>
      </p:pic>
      <p:sp>
        <p:nvSpPr>
          <p:cNvPr id="16" name="Rettangolo 15"/>
          <p:cNvSpPr/>
          <p:nvPr/>
        </p:nvSpPr>
        <p:spPr>
          <a:xfrm>
            <a:off x="6710478" y="5841344"/>
            <a:ext cx="1435906" cy="307777"/>
          </a:xfrm>
          <a:prstGeom prst="rect">
            <a:avLst/>
          </a:prstGeom>
        </p:spPr>
        <p:txBody>
          <a:bodyPr wrap="none">
            <a:spAutoFit/>
          </a:bodyPr>
          <a:lstStyle/>
          <a:p>
            <a:r>
              <a:rPr lang="it-IT" sz="1400" b="1" i="1" dirty="0" err="1" smtClean="0">
                <a:solidFill>
                  <a:srgbClr val="003366"/>
                </a:solidFill>
                <a:effectLst>
                  <a:outerShdw blurRad="38100" dist="38100" dir="2700000" algn="tl">
                    <a:srgbClr val="000000">
                      <a:alpha val="43137"/>
                    </a:srgbClr>
                  </a:outerShdw>
                </a:effectLst>
              </a:rPr>
              <a:t>Buckling</a:t>
            </a:r>
            <a:r>
              <a:rPr lang="it-IT" sz="1400" b="1" i="1" dirty="0" smtClean="0">
                <a:solidFill>
                  <a:srgbClr val="003366"/>
                </a:solidFill>
                <a:effectLst>
                  <a:outerShdw blurRad="38100" dist="38100" dir="2700000" algn="tl">
                    <a:srgbClr val="000000">
                      <a:alpha val="43137"/>
                    </a:srgbClr>
                  </a:outerShdw>
                </a:effectLst>
              </a:rPr>
              <a:t> of </a:t>
            </a:r>
            <a:r>
              <a:rPr lang="it-IT" sz="1400" b="1" i="1" dirty="0" err="1" smtClean="0">
                <a:solidFill>
                  <a:srgbClr val="003366"/>
                </a:solidFill>
                <a:effectLst>
                  <a:outerShdw blurRad="38100" dist="38100" dir="2700000" algn="tl">
                    <a:srgbClr val="000000">
                      <a:alpha val="43137"/>
                    </a:srgbClr>
                  </a:outerShdw>
                </a:effectLst>
              </a:rPr>
              <a:t>rebars</a:t>
            </a:r>
            <a:endParaRPr lang="it-IT" sz="1400"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196546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txBox="1">
            <a:spLocks/>
          </p:cNvSpPr>
          <p:nvPr/>
        </p:nvSpPr>
        <p:spPr>
          <a:xfrm>
            <a:off x="275662" y="254643"/>
            <a:ext cx="8681301" cy="739941"/>
          </a:xfrm>
          <a:prstGeom prst="rect">
            <a:avLst/>
          </a:prstGeom>
        </p:spPr>
        <p:txBody>
          <a:bodyP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it-IT" dirty="0" smtClean="0"/>
              <a:t>INTERSTORY DRIFT RATIO AS STATE VARIABLE</a:t>
            </a:r>
            <a:endParaRPr lang="it-IT" dirty="0"/>
          </a:p>
        </p:txBody>
      </p:sp>
      <p:sp>
        <p:nvSpPr>
          <p:cNvPr id="7" name="Rettangolo 6"/>
          <p:cNvSpPr/>
          <p:nvPr/>
        </p:nvSpPr>
        <p:spPr>
          <a:xfrm>
            <a:off x="275662" y="1250747"/>
            <a:ext cx="6014302" cy="4002075"/>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lgn="just">
              <a:spcAft>
                <a:spcPts val="1200"/>
              </a:spcAft>
              <a:buFont typeface="Arial" panose="020B0604020202020204" pitchFamily="34" charset="0"/>
              <a:buChar char="•"/>
            </a:pPr>
            <a:r>
              <a:rPr lang="en-US" sz="2000" dirty="0" smtClean="0">
                <a:solidFill>
                  <a:srgbClr val="003366"/>
                </a:solidFill>
              </a:rPr>
              <a:t>It is</a:t>
            </a:r>
            <a:r>
              <a:rPr lang="en-US" sz="2000" b="1" dirty="0" smtClean="0">
                <a:solidFill>
                  <a:srgbClr val="003366"/>
                </a:solidFill>
              </a:rPr>
              <a:t> </a:t>
            </a:r>
            <a:r>
              <a:rPr lang="en-US" sz="2000" dirty="0" smtClean="0">
                <a:solidFill>
                  <a:srgbClr val="003366"/>
                </a:solidFill>
              </a:rPr>
              <a:t>the </a:t>
            </a:r>
            <a:r>
              <a:rPr lang="en-US" sz="2000" b="1" dirty="0" smtClean="0">
                <a:solidFill>
                  <a:srgbClr val="003366"/>
                </a:solidFill>
              </a:rPr>
              <a:t>ratio</a:t>
            </a:r>
            <a:r>
              <a:rPr lang="en-US" sz="2000" dirty="0" smtClean="0">
                <a:solidFill>
                  <a:srgbClr val="003366"/>
                </a:solidFill>
              </a:rPr>
              <a:t> of the </a:t>
            </a:r>
            <a:r>
              <a:rPr lang="en-US" sz="2000" b="1" dirty="0" smtClean="0">
                <a:solidFill>
                  <a:srgbClr val="003366"/>
                </a:solidFill>
              </a:rPr>
              <a:t>relative horizontal displacement</a:t>
            </a:r>
            <a:r>
              <a:rPr lang="en-US" sz="2000" dirty="0" smtClean="0">
                <a:solidFill>
                  <a:srgbClr val="003366"/>
                </a:solidFill>
              </a:rPr>
              <a:t> between 2 consecutive floors to the </a:t>
            </a:r>
            <a:r>
              <a:rPr lang="en-US" sz="2000" b="1" dirty="0" err="1" smtClean="0">
                <a:solidFill>
                  <a:srgbClr val="003366"/>
                </a:solidFill>
              </a:rPr>
              <a:t>storey</a:t>
            </a:r>
            <a:r>
              <a:rPr lang="en-US" sz="2000" b="1" dirty="0" smtClean="0">
                <a:solidFill>
                  <a:srgbClr val="003366"/>
                </a:solidFill>
              </a:rPr>
              <a:t> height</a:t>
            </a:r>
          </a:p>
          <a:p>
            <a:pPr marL="342900" indent="-342900" algn="just">
              <a:spcAft>
                <a:spcPts val="1200"/>
              </a:spcAft>
              <a:buFont typeface="Arial" panose="020B0604020202020204" pitchFamily="34" charset="0"/>
              <a:buChar char="•"/>
            </a:pPr>
            <a:r>
              <a:rPr lang="en-US" sz="2000" dirty="0" smtClean="0">
                <a:solidFill>
                  <a:srgbClr val="003366"/>
                </a:solidFill>
              </a:rPr>
              <a:t>It can be related to </a:t>
            </a:r>
            <a:r>
              <a:rPr lang="en-US" sz="2000" b="1" dirty="0" smtClean="0">
                <a:solidFill>
                  <a:srgbClr val="003366"/>
                </a:solidFill>
              </a:rPr>
              <a:t>non-structural damage</a:t>
            </a:r>
            <a:r>
              <a:rPr lang="en-US" sz="2000" dirty="0" smtClean="0">
                <a:solidFill>
                  <a:srgbClr val="003366"/>
                </a:solidFill>
              </a:rPr>
              <a:t>:</a:t>
            </a:r>
          </a:p>
          <a:p>
            <a:pPr marL="342900" indent="-342900" algn="just">
              <a:spcAft>
                <a:spcPts val="1200"/>
              </a:spcAft>
              <a:buFont typeface="Arial" panose="020B0604020202020204" pitchFamily="34" charset="0"/>
              <a:buChar char="•"/>
            </a:pPr>
            <a:endParaRPr lang="en-US" sz="2000" dirty="0">
              <a:solidFill>
                <a:srgbClr val="003366"/>
              </a:solidFill>
            </a:endParaRPr>
          </a:p>
          <a:p>
            <a:pPr algn="just">
              <a:spcAft>
                <a:spcPts val="1200"/>
              </a:spcAft>
            </a:pPr>
            <a:endParaRPr lang="en-US" sz="2000" dirty="0">
              <a:solidFill>
                <a:srgbClr val="003366"/>
              </a:solidFill>
            </a:endParaRPr>
          </a:p>
          <a:p>
            <a:pPr marL="342900" indent="-342900" algn="just">
              <a:spcAft>
                <a:spcPts val="1200"/>
              </a:spcAft>
              <a:buFont typeface="Arial" panose="020B0604020202020204" pitchFamily="34" charset="0"/>
              <a:buChar char="•"/>
            </a:pPr>
            <a:r>
              <a:rPr lang="en-US" sz="2000" dirty="0" smtClean="0">
                <a:solidFill>
                  <a:srgbClr val="003366"/>
                </a:solidFill>
              </a:rPr>
              <a:t>It can be related to </a:t>
            </a:r>
            <a:r>
              <a:rPr lang="en-US" sz="2000" b="1" dirty="0" smtClean="0">
                <a:solidFill>
                  <a:srgbClr val="003366"/>
                </a:solidFill>
              </a:rPr>
              <a:t>structural damage</a:t>
            </a:r>
            <a:r>
              <a:rPr lang="en-US" sz="2000" dirty="0" smtClean="0">
                <a:solidFill>
                  <a:srgbClr val="003366"/>
                </a:solidFill>
              </a:rPr>
              <a:t>:</a:t>
            </a:r>
          </a:p>
          <a:p>
            <a:pPr marL="342900" indent="-342900" algn="just">
              <a:spcAft>
                <a:spcPts val="1200"/>
              </a:spcAft>
              <a:buFont typeface="Arial" panose="020B0604020202020204" pitchFamily="34" charset="0"/>
              <a:buChar char="•"/>
            </a:pPr>
            <a:endParaRPr lang="en-US" sz="2000" dirty="0">
              <a:solidFill>
                <a:srgbClr val="003366"/>
              </a:solidFill>
            </a:endParaRPr>
          </a:p>
          <a:p>
            <a:pPr marL="342900" indent="-342900" algn="just">
              <a:spcAft>
                <a:spcPts val="1200"/>
              </a:spcAft>
              <a:buFont typeface="Arial" panose="020B0604020202020204" pitchFamily="34" charset="0"/>
              <a:buChar char="•"/>
            </a:pPr>
            <a:endParaRPr lang="en-US" sz="2000" dirty="0" smtClean="0">
              <a:solidFill>
                <a:srgbClr val="003366"/>
              </a:solidFill>
            </a:endParaRPr>
          </a:p>
          <a:p>
            <a:pPr algn="just">
              <a:spcAft>
                <a:spcPts val="1200"/>
              </a:spcAft>
            </a:pPr>
            <a:endParaRPr lang="en-US" sz="2000" dirty="0">
              <a:solidFill>
                <a:srgbClr val="003366"/>
              </a:solidFill>
            </a:endParaRPr>
          </a:p>
          <a:p>
            <a:pPr marL="342900" indent="-342900" algn="just">
              <a:spcAft>
                <a:spcPts val="1200"/>
              </a:spcAft>
              <a:buFont typeface="Arial" panose="020B0604020202020204" pitchFamily="34" charset="0"/>
              <a:buChar char="•"/>
            </a:pPr>
            <a:r>
              <a:rPr lang="en-US" sz="2000" dirty="0" smtClean="0">
                <a:solidFill>
                  <a:srgbClr val="003366"/>
                </a:solidFill>
              </a:rPr>
              <a:t>More detailed limit definition is possible, for example in the context of a </a:t>
            </a:r>
            <a:r>
              <a:rPr lang="en-US" sz="2000" b="1" dirty="0" smtClean="0">
                <a:solidFill>
                  <a:srgbClr val="003366"/>
                </a:solidFill>
              </a:rPr>
              <a:t>vulnerability assessment</a:t>
            </a:r>
          </a:p>
          <a:p>
            <a:pPr marL="342900" indent="-342900" algn="just">
              <a:spcAft>
                <a:spcPts val="1200"/>
              </a:spcAft>
              <a:buFont typeface="Arial" panose="020B0604020202020204" pitchFamily="34" charset="0"/>
              <a:buChar char="•"/>
            </a:pPr>
            <a:endParaRPr lang="en-US" sz="2000" dirty="0" smtClean="0">
              <a:solidFill>
                <a:srgbClr val="003366"/>
              </a:solidFill>
            </a:endParaRPr>
          </a:p>
          <a:p>
            <a:pPr marL="342900" indent="-342900" algn="just">
              <a:spcAft>
                <a:spcPts val="1200"/>
              </a:spcAft>
              <a:buFont typeface="Arial" panose="020B0604020202020204" pitchFamily="34" charset="0"/>
              <a:buChar char="•"/>
            </a:pPr>
            <a:endParaRPr lang="en-US" sz="2000" dirty="0" smtClean="0">
              <a:solidFill>
                <a:srgbClr val="003366"/>
              </a:solidFill>
            </a:endParaRPr>
          </a:p>
          <a:p>
            <a:pPr marL="342900" indent="-342900" algn="just">
              <a:spcAft>
                <a:spcPts val="1200"/>
              </a:spcAft>
              <a:buFont typeface="Arial" panose="020B0604020202020204" pitchFamily="34" charset="0"/>
              <a:buChar char="•"/>
            </a:pPr>
            <a:endParaRPr lang="en-US" sz="2000" dirty="0" smtClean="0">
              <a:solidFill>
                <a:srgbClr val="003366"/>
              </a:solidFill>
            </a:endParaRPr>
          </a:p>
          <a:p>
            <a:pPr algn="just">
              <a:spcAft>
                <a:spcPts val="600"/>
              </a:spcAft>
            </a:pPr>
            <a:endParaRPr lang="en-US" sz="2000" dirty="0" smtClean="0">
              <a:solidFill>
                <a:srgbClr val="003366"/>
              </a:solidFill>
            </a:endParaRPr>
          </a:p>
          <a:p>
            <a:pPr algn="just">
              <a:spcAft>
                <a:spcPts val="600"/>
              </a:spcAft>
            </a:pPr>
            <a:endParaRPr lang="en-US" sz="2000" dirty="0">
              <a:solidFill>
                <a:srgbClr val="003366"/>
              </a:solidFill>
            </a:endParaRPr>
          </a:p>
          <a:p>
            <a:pPr marL="342900" indent="-342900" algn="just">
              <a:spcAft>
                <a:spcPts val="600"/>
              </a:spcAft>
              <a:buFont typeface="Arial" panose="020B0604020202020204" pitchFamily="34" charset="0"/>
              <a:buChar char="•"/>
            </a:pPr>
            <a:endParaRPr lang="en-US" sz="2000" dirty="0">
              <a:solidFill>
                <a:srgbClr val="003366"/>
              </a:solidFill>
            </a:endParaRPr>
          </a:p>
          <a:p>
            <a:pPr algn="just">
              <a:spcAft>
                <a:spcPts val="600"/>
              </a:spcAft>
            </a:pPr>
            <a:endParaRPr lang="en-US" sz="2000" dirty="0">
              <a:solidFill>
                <a:srgbClr val="003366"/>
              </a:solidFill>
            </a:endParaRPr>
          </a:p>
          <a:p>
            <a:pPr algn="just">
              <a:spcAft>
                <a:spcPts val="600"/>
              </a:spcAft>
            </a:pPr>
            <a:r>
              <a:rPr lang="en-US" sz="2000" dirty="0" smtClean="0">
                <a:solidFill>
                  <a:srgbClr val="003366"/>
                </a:solidFill>
              </a:rPr>
              <a:t> </a:t>
            </a:r>
          </a:p>
          <a:p>
            <a:pPr marL="342900" indent="-342900" algn="just">
              <a:spcAft>
                <a:spcPts val="600"/>
              </a:spcAft>
              <a:buFont typeface="Wingdings" pitchFamily="2" charset="2"/>
              <a:buChar char="§"/>
            </a:pPr>
            <a:endParaRPr lang="en-US" sz="2000"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graphicFrame>
        <p:nvGraphicFramePr>
          <p:cNvPr id="8" name="Tabella 7"/>
          <p:cNvGraphicFramePr>
            <a:graphicFrameLocks noGrp="1"/>
          </p:cNvGraphicFramePr>
          <p:nvPr>
            <p:extLst>
              <p:ext uri="{D42A27DB-BD31-4B8C-83A1-F6EECF244321}">
                <p14:modId xmlns:p14="http://schemas.microsoft.com/office/powerpoint/2010/main" val="2985808419"/>
              </p:ext>
            </p:extLst>
          </p:nvPr>
        </p:nvGraphicFramePr>
        <p:xfrm>
          <a:off x="1849620" y="2853760"/>
          <a:ext cx="3534094" cy="927664"/>
        </p:xfrm>
        <a:graphic>
          <a:graphicData uri="http://schemas.openxmlformats.org/drawingml/2006/table">
            <a:tbl>
              <a:tblPr firstRow="1" firstCol="1" bandRow="1"/>
              <a:tblGrid>
                <a:gridCol w="1327908"/>
                <a:gridCol w="925857"/>
                <a:gridCol w="1280329"/>
              </a:tblGrid>
              <a:tr h="231916">
                <a:tc>
                  <a:txBody>
                    <a:bodyPr/>
                    <a:lstStyle/>
                    <a:p>
                      <a:pPr algn="just">
                        <a:lnSpc>
                          <a:spcPts val="1500"/>
                        </a:lnSpc>
                        <a:spcAft>
                          <a:spcPts val="0"/>
                        </a:spcAft>
                      </a:pPr>
                      <a:r>
                        <a:rPr lang="it-IT" sz="1200" b="1" dirty="0" err="1">
                          <a:effectLst/>
                          <a:latin typeface="+mj-lt"/>
                          <a:ea typeface="Calibri" panose="020F0502020204030204" pitchFamily="34" charset="0"/>
                        </a:rPr>
                        <a:t>Drift</a:t>
                      </a:r>
                      <a:r>
                        <a:rPr lang="it-IT" sz="1200" b="1" dirty="0">
                          <a:effectLst/>
                          <a:latin typeface="+mj-lt"/>
                          <a:ea typeface="Calibri" panose="020F0502020204030204" pitchFamily="34" charset="0"/>
                        </a:rPr>
                        <a:t> </a:t>
                      </a:r>
                      <a:r>
                        <a:rPr lang="it-IT" sz="1200" b="1" dirty="0" err="1">
                          <a:effectLst/>
                          <a:latin typeface="+mj-lt"/>
                          <a:ea typeface="Calibri" panose="020F0502020204030204" pitchFamily="34" charset="0"/>
                        </a:rPr>
                        <a:t>limit</a:t>
                      </a:r>
                      <a:endParaRPr lang="it-IT" sz="1200" dirty="0">
                        <a:effectLst/>
                        <a:latin typeface="+mj-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it-IT" sz="1200" b="1" dirty="0" err="1" smtClean="0">
                          <a:effectLst/>
                          <a:latin typeface="+mj-lt"/>
                          <a:ea typeface="Calibri" panose="020F0502020204030204" pitchFamily="34" charset="0"/>
                        </a:rPr>
                        <a:t>Serviceability</a:t>
                      </a:r>
                      <a:endParaRPr lang="it-IT" sz="1200" dirty="0">
                        <a:effectLst/>
                        <a:latin typeface="+mj-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it-IT" sz="1200" b="1" dirty="0" err="1" smtClean="0">
                          <a:effectLst/>
                          <a:latin typeface="+mj-lt"/>
                          <a:ea typeface="Calibri" panose="020F0502020204030204" pitchFamily="34" charset="0"/>
                        </a:rPr>
                        <a:t>Damage</a:t>
                      </a:r>
                      <a:r>
                        <a:rPr lang="it-IT" sz="1200" b="1" dirty="0" smtClean="0">
                          <a:effectLst/>
                          <a:latin typeface="+mj-lt"/>
                          <a:ea typeface="Calibri" panose="020F0502020204030204" pitchFamily="34" charset="0"/>
                        </a:rPr>
                        <a:t> Control</a:t>
                      </a:r>
                      <a:endParaRPr lang="it-IT" sz="1200" dirty="0">
                        <a:effectLst/>
                        <a:latin typeface="+mj-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916">
                <a:tc>
                  <a:txBody>
                    <a:bodyPr/>
                    <a:lstStyle/>
                    <a:p>
                      <a:pPr algn="just">
                        <a:lnSpc>
                          <a:spcPts val="1500"/>
                        </a:lnSpc>
                        <a:spcAft>
                          <a:spcPts val="0"/>
                        </a:spcAft>
                      </a:pPr>
                      <a:r>
                        <a:rPr lang="it-IT" sz="1200" dirty="0" err="1">
                          <a:effectLst/>
                          <a:latin typeface="+mj-lt"/>
                          <a:ea typeface="Calibri" panose="020F0502020204030204" pitchFamily="34" charset="0"/>
                        </a:rPr>
                        <a:t>brittle</a:t>
                      </a:r>
                      <a:r>
                        <a:rPr lang="it-IT" sz="1200" dirty="0">
                          <a:effectLst/>
                          <a:latin typeface="+mj-lt"/>
                          <a:ea typeface="Calibri" panose="020F0502020204030204" pitchFamily="34" charset="0"/>
                        </a:rPr>
                        <a:t> </a:t>
                      </a:r>
                      <a:r>
                        <a:rPr lang="it-IT" sz="1200" dirty="0" err="1" smtClean="0">
                          <a:effectLst/>
                          <a:latin typeface="+mj-lt"/>
                          <a:ea typeface="Calibri" panose="020F0502020204030204" pitchFamily="34" charset="0"/>
                        </a:rPr>
                        <a:t>elements</a:t>
                      </a:r>
                      <a:endParaRPr lang="it-IT" sz="1200" dirty="0">
                        <a:effectLst/>
                        <a:latin typeface="+mj-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ts val="1500"/>
                        </a:lnSpc>
                        <a:spcAft>
                          <a:spcPts val="0"/>
                        </a:spcAft>
                      </a:pPr>
                      <a:r>
                        <a:rPr lang="en-GB" sz="1200">
                          <a:effectLst/>
                          <a:latin typeface="+mj-lt"/>
                          <a:ea typeface="Calibri" panose="020F0502020204030204" pitchFamily="34" charset="0"/>
                        </a:rPr>
                        <a:t>0.004 </a:t>
                      </a:r>
                      <a:endParaRPr lang="it-IT" sz="1200">
                        <a:effectLst/>
                        <a:latin typeface="+mj-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ts val="1500"/>
                        </a:lnSpc>
                        <a:spcAft>
                          <a:spcPts val="0"/>
                        </a:spcAft>
                      </a:pPr>
                      <a:r>
                        <a:rPr lang="it-IT" sz="1200">
                          <a:effectLst/>
                          <a:latin typeface="+mj-lt"/>
                          <a:ea typeface="Calibri" panose="020F0502020204030204" pitchFamily="34" charset="0"/>
                        </a:rPr>
                        <a:t>0.025</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31916">
                <a:tc>
                  <a:txBody>
                    <a:bodyPr/>
                    <a:lstStyle/>
                    <a:p>
                      <a:pPr algn="just">
                        <a:lnSpc>
                          <a:spcPts val="1500"/>
                        </a:lnSpc>
                        <a:spcAft>
                          <a:spcPts val="0"/>
                        </a:spcAft>
                      </a:pPr>
                      <a:r>
                        <a:rPr lang="it-IT" sz="1200" dirty="0" err="1">
                          <a:effectLst/>
                          <a:latin typeface="+mj-lt"/>
                          <a:ea typeface="Calibri" panose="020F0502020204030204" pitchFamily="34" charset="0"/>
                        </a:rPr>
                        <a:t>ductile</a:t>
                      </a:r>
                      <a:r>
                        <a:rPr lang="it-IT" sz="1200" dirty="0">
                          <a:effectLst/>
                          <a:latin typeface="+mj-lt"/>
                          <a:ea typeface="Calibri" panose="020F0502020204030204" pitchFamily="34" charset="0"/>
                        </a:rPr>
                        <a:t> </a:t>
                      </a:r>
                      <a:r>
                        <a:rPr lang="it-IT" sz="1200" dirty="0" smtClean="0">
                          <a:effectLst/>
                          <a:latin typeface="+mj-lt"/>
                          <a:ea typeface="Calibri" panose="020F0502020204030204" pitchFamily="34" charset="0"/>
                        </a:rPr>
                        <a:t> </a:t>
                      </a:r>
                      <a:r>
                        <a:rPr lang="it-IT" sz="1200" dirty="0" err="1">
                          <a:effectLst/>
                          <a:latin typeface="+mj-lt"/>
                          <a:ea typeface="Calibri" panose="020F0502020204030204" pitchFamily="34" charset="0"/>
                        </a:rPr>
                        <a:t>elements</a:t>
                      </a:r>
                      <a:endParaRPr lang="it-IT" sz="1200" dirty="0">
                        <a:effectLst/>
                        <a:latin typeface="+mj-lt"/>
                        <a:ea typeface="Calibri" panose="020F0502020204030204" pitchFamily="34" charset="0"/>
                      </a:endParaRPr>
                    </a:p>
                  </a:txBody>
                  <a:tcPr marL="68580" marR="68580" marT="0" marB="0">
                    <a:lnL>
                      <a:noFill/>
                    </a:lnL>
                    <a:lnR>
                      <a:noFill/>
                    </a:lnR>
                    <a:lnT>
                      <a:noFill/>
                    </a:lnT>
                    <a:lnB>
                      <a:noFill/>
                    </a:lnB>
                  </a:tcPr>
                </a:tc>
                <a:tc>
                  <a:txBody>
                    <a:bodyPr/>
                    <a:lstStyle/>
                    <a:p>
                      <a:pPr algn="just">
                        <a:lnSpc>
                          <a:spcPts val="1500"/>
                        </a:lnSpc>
                        <a:spcAft>
                          <a:spcPts val="0"/>
                        </a:spcAft>
                      </a:pPr>
                      <a:r>
                        <a:rPr lang="en-GB" sz="1200">
                          <a:effectLst/>
                          <a:latin typeface="+mj-lt"/>
                          <a:ea typeface="Calibri" panose="020F0502020204030204" pitchFamily="34" charset="0"/>
                        </a:rPr>
                        <a:t>0.007 </a:t>
                      </a:r>
                      <a:endParaRPr lang="it-IT" sz="1200">
                        <a:effectLst/>
                        <a:latin typeface="+mj-lt"/>
                        <a:ea typeface="Calibri" panose="020F0502020204030204" pitchFamily="34" charset="0"/>
                      </a:endParaRPr>
                    </a:p>
                  </a:txBody>
                  <a:tcPr marL="68580" marR="68580" marT="0" marB="0">
                    <a:lnL>
                      <a:noFill/>
                    </a:lnL>
                    <a:lnR>
                      <a:noFill/>
                    </a:lnR>
                    <a:lnT>
                      <a:noFill/>
                    </a:lnT>
                    <a:lnB>
                      <a:noFill/>
                    </a:lnB>
                  </a:tcPr>
                </a:tc>
                <a:tc>
                  <a:txBody>
                    <a:bodyPr/>
                    <a:lstStyle/>
                    <a:p>
                      <a:pPr algn="just">
                        <a:lnSpc>
                          <a:spcPts val="1500"/>
                        </a:lnSpc>
                        <a:spcAft>
                          <a:spcPts val="0"/>
                        </a:spcAft>
                      </a:pPr>
                      <a:r>
                        <a:rPr lang="it-IT" sz="1200">
                          <a:effectLst/>
                          <a:latin typeface="+mj-lt"/>
                          <a:ea typeface="Calibri" panose="020F0502020204030204" pitchFamily="34" charset="0"/>
                        </a:rPr>
                        <a:t>0.025</a:t>
                      </a:r>
                    </a:p>
                  </a:txBody>
                  <a:tcPr marL="68580" marR="68580" marT="0" marB="0">
                    <a:lnL>
                      <a:noFill/>
                    </a:lnL>
                    <a:lnR>
                      <a:noFill/>
                    </a:lnR>
                    <a:lnT>
                      <a:noFill/>
                    </a:lnT>
                    <a:lnB>
                      <a:noFill/>
                    </a:lnB>
                  </a:tcPr>
                </a:tc>
              </a:tr>
              <a:tr h="231916">
                <a:tc>
                  <a:txBody>
                    <a:bodyPr/>
                    <a:lstStyle/>
                    <a:p>
                      <a:pPr algn="just">
                        <a:lnSpc>
                          <a:spcPts val="1500"/>
                        </a:lnSpc>
                        <a:spcAft>
                          <a:spcPts val="0"/>
                        </a:spcAft>
                      </a:pPr>
                      <a:r>
                        <a:rPr lang="it-IT" sz="1200" dirty="0" err="1" smtClean="0">
                          <a:effectLst/>
                          <a:latin typeface="+mj-lt"/>
                          <a:ea typeface="Calibri" panose="020F0502020204030204" pitchFamily="34" charset="0"/>
                        </a:rPr>
                        <a:t>detailed</a:t>
                      </a:r>
                      <a:r>
                        <a:rPr lang="it-IT" sz="1200" dirty="0" smtClean="0">
                          <a:effectLst/>
                          <a:latin typeface="+mj-lt"/>
                          <a:ea typeface="Calibri" panose="020F0502020204030204" pitchFamily="34" charset="0"/>
                        </a:rPr>
                        <a:t> </a:t>
                      </a:r>
                      <a:r>
                        <a:rPr lang="it-IT" sz="1200" dirty="0" err="1">
                          <a:effectLst/>
                          <a:latin typeface="+mj-lt"/>
                          <a:ea typeface="Calibri" panose="020F0502020204030204" pitchFamily="34" charset="0"/>
                        </a:rPr>
                        <a:t>elements</a:t>
                      </a:r>
                      <a:endParaRPr lang="it-IT" sz="1200" dirty="0">
                        <a:effectLst/>
                        <a:latin typeface="+mj-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en-GB" sz="1200">
                          <a:effectLst/>
                          <a:latin typeface="+mj-lt"/>
                          <a:ea typeface="Calibri" panose="020F0502020204030204" pitchFamily="34" charset="0"/>
                        </a:rPr>
                        <a:t>0.010 </a:t>
                      </a:r>
                      <a:endParaRPr lang="it-IT" sz="1200">
                        <a:effectLst/>
                        <a:latin typeface="+mj-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it-IT" sz="1200" dirty="0">
                          <a:effectLst/>
                          <a:latin typeface="+mj-lt"/>
                          <a:ea typeface="Calibri" panose="020F0502020204030204" pitchFamily="34" charset="0"/>
                        </a:rPr>
                        <a:t>0.025</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10" name="Oggetto 9"/>
          <p:cNvGraphicFramePr>
            <a:graphicFrameLocks noChangeAspect="1"/>
          </p:cNvGraphicFramePr>
          <p:nvPr>
            <p:extLst>
              <p:ext uri="{D42A27DB-BD31-4B8C-83A1-F6EECF244321}">
                <p14:modId xmlns:p14="http://schemas.microsoft.com/office/powerpoint/2010/main" val="106863070"/>
              </p:ext>
            </p:extLst>
          </p:nvPr>
        </p:nvGraphicFramePr>
        <p:xfrm>
          <a:off x="7219950" y="1952625"/>
          <a:ext cx="1165225" cy="261938"/>
        </p:xfrm>
        <a:graphic>
          <a:graphicData uri="http://schemas.openxmlformats.org/presentationml/2006/ole">
            <mc:AlternateContent xmlns:mc="http://schemas.openxmlformats.org/markup-compatibility/2006">
              <mc:Choice xmlns:v="urn:schemas-microsoft-com:vml" Requires="v">
                <p:oleObj spid="_x0000_s47190" name="Equation" r:id="rId4" imgW="622080" imgH="164880" progId="Equation.DSMT4">
                  <p:embed/>
                </p:oleObj>
              </mc:Choice>
              <mc:Fallback>
                <p:oleObj name="Equation" r:id="rId4" imgW="622080" imgH="164880" progId="Equation.DSMT4">
                  <p:embed/>
                  <p:pic>
                    <p:nvPicPr>
                      <p:cNvPr id="0" name=""/>
                      <p:cNvPicPr>
                        <a:picLocks noChangeAspect="1" noChangeArrowheads="1"/>
                      </p:cNvPicPr>
                      <p:nvPr/>
                    </p:nvPicPr>
                    <p:blipFill>
                      <a:blip r:embed="rId5"/>
                      <a:srcRect/>
                      <a:stretch>
                        <a:fillRect/>
                      </a:stretch>
                    </p:blipFill>
                    <p:spPr bwMode="auto">
                      <a:xfrm>
                        <a:off x="7219950" y="1952625"/>
                        <a:ext cx="1165225" cy="261938"/>
                      </a:xfrm>
                      <a:prstGeom prst="rect">
                        <a:avLst/>
                      </a:prstGeom>
                      <a:noFill/>
                    </p:spPr>
                  </p:pic>
                </p:oleObj>
              </mc:Fallback>
            </mc:AlternateContent>
          </a:graphicData>
        </a:graphic>
      </p:graphicFrame>
      <p:sp>
        <p:nvSpPr>
          <p:cNvPr id="9" name="CasellaDiTesto 8"/>
          <p:cNvSpPr txBox="1"/>
          <p:nvPr/>
        </p:nvSpPr>
        <p:spPr>
          <a:xfrm>
            <a:off x="275662" y="3090201"/>
            <a:ext cx="1551921" cy="276999"/>
          </a:xfrm>
          <a:prstGeom prst="rect">
            <a:avLst/>
          </a:prstGeom>
          <a:noFill/>
        </p:spPr>
        <p:txBody>
          <a:bodyPr wrap="square" rtlCol="0">
            <a:spAutoFit/>
          </a:bodyPr>
          <a:lstStyle/>
          <a:p>
            <a:r>
              <a:rPr lang="it-IT" sz="1200" dirty="0" smtClean="0">
                <a:solidFill>
                  <a:srgbClr val="003366"/>
                </a:solidFill>
              </a:rPr>
              <a:t>(</a:t>
            </a:r>
            <a:r>
              <a:rPr lang="it-IT" sz="1200" dirty="0" err="1" smtClean="0">
                <a:solidFill>
                  <a:srgbClr val="003366"/>
                </a:solidFill>
              </a:rPr>
              <a:t>Sullivan</a:t>
            </a:r>
            <a:r>
              <a:rPr lang="it-IT" sz="1200" dirty="0" smtClean="0">
                <a:solidFill>
                  <a:srgbClr val="003366"/>
                </a:solidFill>
              </a:rPr>
              <a:t> et al. 2012):</a:t>
            </a:r>
            <a:endParaRPr lang="it-IT" sz="1200" dirty="0">
              <a:solidFill>
                <a:srgbClr val="003366"/>
              </a:solidFill>
            </a:endParaRPr>
          </a:p>
        </p:txBody>
      </p:sp>
      <p:graphicFrame>
        <p:nvGraphicFramePr>
          <p:cNvPr id="17" name="Tabella 16"/>
          <p:cNvGraphicFramePr>
            <a:graphicFrameLocks noGrp="1"/>
          </p:cNvGraphicFramePr>
          <p:nvPr>
            <p:extLst>
              <p:ext uri="{D42A27DB-BD31-4B8C-83A1-F6EECF244321}">
                <p14:modId xmlns:p14="http://schemas.microsoft.com/office/powerpoint/2010/main" val="1590020575"/>
              </p:ext>
            </p:extLst>
          </p:nvPr>
        </p:nvGraphicFramePr>
        <p:xfrm>
          <a:off x="1876107" y="4329110"/>
          <a:ext cx="3019743" cy="952500"/>
        </p:xfrm>
        <a:graphic>
          <a:graphicData uri="http://schemas.openxmlformats.org/drawingml/2006/table">
            <a:tbl>
              <a:tblPr firstRow="1" firstCol="1" bandRow="1"/>
              <a:tblGrid>
                <a:gridCol w="1257618"/>
                <a:gridCol w="668135"/>
                <a:gridCol w="1093990"/>
              </a:tblGrid>
              <a:tr h="0">
                <a:tc>
                  <a:txBody>
                    <a:bodyPr/>
                    <a:lstStyle/>
                    <a:p>
                      <a:pPr algn="just">
                        <a:lnSpc>
                          <a:spcPts val="1500"/>
                        </a:lnSpc>
                        <a:spcAft>
                          <a:spcPts val="0"/>
                        </a:spcAft>
                      </a:pPr>
                      <a:r>
                        <a:rPr lang="it-IT" sz="1200" b="1" dirty="0" smtClean="0">
                          <a:effectLst/>
                          <a:latin typeface="+mj-lt"/>
                          <a:ea typeface="Calibri" panose="020F0502020204030204" pitchFamily="34" charset="0"/>
                        </a:rPr>
                        <a:t>Performance Level</a:t>
                      </a:r>
                      <a:endParaRPr lang="it-IT" sz="1200" dirty="0">
                        <a:effectLst/>
                        <a:latin typeface="+mj-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it-IT" sz="1200" b="1" dirty="0" err="1" smtClean="0">
                          <a:effectLst/>
                          <a:latin typeface="+mj-lt"/>
                          <a:ea typeface="Calibri" panose="020F0502020204030204" pitchFamily="34" charset="0"/>
                        </a:rPr>
                        <a:t>Peak</a:t>
                      </a:r>
                      <a:endParaRPr lang="it-IT" sz="1200" dirty="0">
                        <a:effectLst/>
                        <a:latin typeface="+mj-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it-IT" sz="1200" b="1" dirty="0" err="1" smtClean="0">
                          <a:effectLst/>
                          <a:latin typeface="+mj-lt"/>
                          <a:ea typeface="Calibri" panose="020F0502020204030204" pitchFamily="34" charset="0"/>
                        </a:rPr>
                        <a:t>Residual</a:t>
                      </a:r>
                      <a:endParaRPr lang="it-IT" sz="1200" dirty="0">
                        <a:effectLst/>
                        <a:latin typeface="+mj-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ts val="1500"/>
                        </a:lnSpc>
                        <a:spcAft>
                          <a:spcPts val="0"/>
                        </a:spcAft>
                      </a:pPr>
                      <a:r>
                        <a:rPr lang="it-IT" sz="1200" dirty="0" err="1" smtClean="0">
                          <a:effectLst/>
                          <a:latin typeface="+mj-lt"/>
                          <a:ea typeface="Calibri" panose="020F0502020204030204" pitchFamily="34" charset="0"/>
                        </a:rPr>
                        <a:t>Fully</a:t>
                      </a:r>
                      <a:r>
                        <a:rPr lang="it-IT" sz="1200" baseline="0" dirty="0" smtClean="0">
                          <a:effectLst/>
                          <a:latin typeface="+mj-lt"/>
                          <a:ea typeface="Calibri" panose="020F0502020204030204" pitchFamily="34" charset="0"/>
                        </a:rPr>
                        <a:t> </a:t>
                      </a:r>
                      <a:r>
                        <a:rPr lang="it-IT" sz="1200" baseline="0" dirty="0" err="1" smtClean="0">
                          <a:effectLst/>
                          <a:latin typeface="+mj-lt"/>
                          <a:ea typeface="Calibri" panose="020F0502020204030204" pitchFamily="34" charset="0"/>
                        </a:rPr>
                        <a:t>operational</a:t>
                      </a:r>
                      <a:endParaRPr lang="it-IT" sz="1200" dirty="0">
                        <a:effectLst/>
                        <a:latin typeface="+mj-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ts val="1500"/>
                        </a:lnSpc>
                        <a:spcAft>
                          <a:spcPts val="0"/>
                        </a:spcAft>
                      </a:pPr>
                      <a:r>
                        <a:rPr lang="en-GB" sz="1200" dirty="0" smtClean="0">
                          <a:effectLst/>
                          <a:latin typeface="+mj-lt"/>
                          <a:ea typeface="Calibri" panose="020F0502020204030204" pitchFamily="34" charset="0"/>
                        </a:rPr>
                        <a:t>0.002 </a:t>
                      </a:r>
                      <a:endParaRPr lang="it-IT" sz="1200" dirty="0">
                        <a:effectLst/>
                        <a:latin typeface="+mj-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ts val="1500"/>
                        </a:lnSpc>
                        <a:spcAft>
                          <a:spcPts val="0"/>
                        </a:spcAft>
                      </a:pPr>
                      <a:r>
                        <a:rPr lang="it-IT" sz="1200" dirty="0" smtClean="0">
                          <a:latin typeface="+mj-lt"/>
                        </a:rPr>
                        <a:t>≈ 0</a:t>
                      </a:r>
                      <a:endParaRPr lang="it-IT" sz="1200" dirty="0">
                        <a:effectLst/>
                        <a:latin typeface="+mj-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0">
                <a:tc>
                  <a:txBody>
                    <a:bodyPr/>
                    <a:lstStyle/>
                    <a:p>
                      <a:pPr algn="just">
                        <a:lnSpc>
                          <a:spcPts val="1500"/>
                        </a:lnSpc>
                        <a:spcAft>
                          <a:spcPts val="0"/>
                        </a:spcAft>
                      </a:pPr>
                      <a:r>
                        <a:rPr lang="it-IT" sz="1200" dirty="0" err="1" smtClean="0">
                          <a:effectLst/>
                          <a:latin typeface="+mj-lt"/>
                          <a:ea typeface="Calibri" panose="020F0502020204030204" pitchFamily="34" charset="0"/>
                        </a:rPr>
                        <a:t>Operational</a:t>
                      </a:r>
                      <a:endParaRPr lang="it-IT" sz="1200" dirty="0">
                        <a:effectLst/>
                        <a:latin typeface="+mj-lt"/>
                        <a:ea typeface="Calibri" panose="020F0502020204030204" pitchFamily="34" charset="0"/>
                      </a:endParaRPr>
                    </a:p>
                  </a:txBody>
                  <a:tcPr marL="68580" marR="68580" marT="0" marB="0">
                    <a:lnL>
                      <a:noFill/>
                    </a:lnL>
                    <a:lnR>
                      <a:noFill/>
                    </a:lnR>
                    <a:lnT>
                      <a:noFill/>
                    </a:lnT>
                    <a:lnB>
                      <a:noFill/>
                    </a:lnB>
                  </a:tcPr>
                </a:tc>
                <a:tc>
                  <a:txBody>
                    <a:bodyPr/>
                    <a:lstStyle/>
                    <a:p>
                      <a:pPr algn="just">
                        <a:lnSpc>
                          <a:spcPts val="1500"/>
                        </a:lnSpc>
                        <a:spcAft>
                          <a:spcPts val="0"/>
                        </a:spcAft>
                      </a:pPr>
                      <a:r>
                        <a:rPr lang="en-GB" sz="1200" dirty="0" smtClean="0">
                          <a:effectLst/>
                          <a:latin typeface="+mj-lt"/>
                          <a:ea typeface="Calibri" panose="020F0502020204030204" pitchFamily="34" charset="0"/>
                        </a:rPr>
                        <a:t>0.005 </a:t>
                      </a:r>
                      <a:endParaRPr lang="it-IT" sz="1200" dirty="0">
                        <a:effectLst/>
                        <a:latin typeface="+mj-lt"/>
                        <a:ea typeface="Calibri" panose="020F0502020204030204" pitchFamily="34" charset="0"/>
                      </a:endParaRPr>
                    </a:p>
                  </a:txBody>
                  <a:tcPr marL="68580" marR="68580" marT="0" marB="0">
                    <a:lnL>
                      <a:noFill/>
                    </a:lnL>
                    <a:lnR>
                      <a:noFill/>
                    </a:lnR>
                    <a:lnT>
                      <a:noFill/>
                    </a:lnT>
                    <a:lnB>
                      <a:noFill/>
                    </a:lnB>
                  </a:tcPr>
                </a:tc>
                <a:tc>
                  <a:txBody>
                    <a:bodyPr/>
                    <a:lstStyle/>
                    <a:p>
                      <a:pPr algn="just">
                        <a:lnSpc>
                          <a:spcPts val="1500"/>
                        </a:lnSpc>
                        <a:spcAft>
                          <a:spcPts val="0"/>
                        </a:spcAft>
                      </a:pPr>
                      <a:r>
                        <a:rPr lang="it-IT" sz="1200" dirty="0" smtClean="0">
                          <a:latin typeface="+mj-lt"/>
                        </a:rPr>
                        <a:t>≈ 0</a:t>
                      </a:r>
                      <a:endParaRPr lang="it-IT" sz="1200" dirty="0">
                        <a:effectLst/>
                        <a:latin typeface="+mj-lt"/>
                        <a:ea typeface="Calibri" panose="020F0502020204030204" pitchFamily="34" charset="0"/>
                      </a:endParaRPr>
                    </a:p>
                  </a:txBody>
                  <a:tcPr marL="68580" marR="68580" marT="0" marB="0">
                    <a:lnL>
                      <a:noFill/>
                    </a:lnL>
                    <a:lnR>
                      <a:noFill/>
                    </a:lnR>
                    <a:lnT>
                      <a:noFill/>
                    </a:lnT>
                    <a:lnB>
                      <a:noFill/>
                    </a:lnB>
                  </a:tcPr>
                </a:tc>
              </a:tr>
              <a:tr h="0">
                <a:tc>
                  <a:txBody>
                    <a:bodyPr/>
                    <a:lstStyle/>
                    <a:p>
                      <a:pPr algn="just">
                        <a:lnSpc>
                          <a:spcPts val="1500"/>
                        </a:lnSpc>
                        <a:spcAft>
                          <a:spcPts val="0"/>
                        </a:spcAft>
                      </a:pPr>
                      <a:r>
                        <a:rPr lang="it-IT" sz="1200" dirty="0" smtClean="0">
                          <a:effectLst/>
                          <a:latin typeface="+mj-lt"/>
                          <a:ea typeface="Calibri" panose="020F0502020204030204" pitchFamily="34" charset="0"/>
                        </a:rPr>
                        <a:t>Life-</a:t>
                      </a:r>
                      <a:r>
                        <a:rPr lang="it-IT" sz="1200" dirty="0" err="1" smtClean="0">
                          <a:effectLst/>
                          <a:latin typeface="+mj-lt"/>
                          <a:ea typeface="Calibri" panose="020F0502020204030204" pitchFamily="34" charset="0"/>
                        </a:rPr>
                        <a:t>safety</a:t>
                      </a:r>
                      <a:endParaRPr lang="it-IT" sz="1200" dirty="0">
                        <a:effectLst/>
                        <a:latin typeface="+mj-lt"/>
                        <a:ea typeface="Calibri" panose="020F0502020204030204" pitchFamily="34" charset="0"/>
                      </a:endParaRPr>
                    </a:p>
                  </a:txBody>
                  <a:tcPr marL="68580" marR="68580" marT="0" marB="0">
                    <a:lnL>
                      <a:noFill/>
                    </a:lnL>
                    <a:lnR>
                      <a:noFill/>
                    </a:lnR>
                    <a:lnT>
                      <a:noFill/>
                    </a:lnT>
                    <a:lnB>
                      <a:noFill/>
                    </a:lnB>
                  </a:tcPr>
                </a:tc>
                <a:tc>
                  <a:txBody>
                    <a:bodyPr/>
                    <a:lstStyle/>
                    <a:p>
                      <a:pPr algn="just">
                        <a:lnSpc>
                          <a:spcPts val="1500"/>
                        </a:lnSpc>
                        <a:spcAft>
                          <a:spcPts val="0"/>
                        </a:spcAft>
                      </a:pPr>
                      <a:r>
                        <a:rPr lang="en-GB" sz="1200" dirty="0" smtClean="0">
                          <a:effectLst/>
                          <a:latin typeface="+mj-lt"/>
                          <a:ea typeface="Calibri" panose="020F0502020204030204" pitchFamily="34" charset="0"/>
                        </a:rPr>
                        <a:t>0.015</a:t>
                      </a:r>
                      <a:endParaRPr lang="it-IT" sz="1200" dirty="0">
                        <a:effectLst/>
                        <a:latin typeface="+mj-lt"/>
                        <a:ea typeface="Calibri" panose="020F0502020204030204" pitchFamily="34" charset="0"/>
                      </a:endParaRPr>
                    </a:p>
                  </a:txBody>
                  <a:tcPr marL="68580" marR="68580" marT="0" marB="0">
                    <a:lnL>
                      <a:noFill/>
                    </a:lnL>
                    <a:lnR>
                      <a:noFill/>
                    </a:lnR>
                    <a:lnT>
                      <a:noFill/>
                    </a:lnT>
                    <a:lnB>
                      <a:noFill/>
                    </a:lnB>
                  </a:tcPr>
                </a:tc>
                <a:tc>
                  <a:txBody>
                    <a:bodyPr/>
                    <a:lstStyle/>
                    <a:p>
                      <a:pPr algn="just">
                        <a:lnSpc>
                          <a:spcPts val="1500"/>
                        </a:lnSpc>
                        <a:spcAft>
                          <a:spcPts val="0"/>
                        </a:spcAft>
                      </a:pPr>
                      <a:r>
                        <a:rPr lang="it-IT" sz="1200" dirty="0" smtClean="0">
                          <a:effectLst/>
                          <a:latin typeface="+mj-lt"/>
                          <a:ea typeface="Calibri" panose="020F0502020204030204" pitchFamily="34" charset="0"/>
                        </a:rPr>
                        <a:t>0.005</a:t>
                      </a:r>
                      <a:endParaRPr lang="it-IT" sz="1200" dirty="0">
                        <a:effectLst/>
                        <a:latin typeface="+mj-lt"/>
                        <a:ea typeface="Calibri" panose="020F0502020204030204" pitchFamily="34" charset="0"/>
                      </a:endParaRPr>
                    </a:p>
                  </a:txBody>
                  <a:tcPr marL="68580" marR="68580" marT="0" marB="0">
                    <a:lnL>
                      <a:noFill/>
                    </a:lnL>
                    <a:lnR>
                      <a:noFill/>
                    </a:lnR>
                    <a:lnT>
                      <a:noFill/>
                    </a:lnT>
                    <a:lnB>
                      <a:noFill/>
                    </a:lnB>
                  </a:tcPr>
                </a:tc>
              </a:tr>
              <a:tr h="0">
                <a:tc>
                  <a:txBody>
                    <a:bodyPr/>
                    <a:lstStyle/>
                    <a:p>
                      <a:pPr algn="just">
                        <a:lnSpc>
                          <a:spcPts val="1500"/>
                        </a:lnSpc>
                        <a:spcAft>
                          <a:spcPts val="0"/>
                        </a:spcAft>
                      </a:pPr>
                      <a:r>
                        <a:rPr lang="it-IT" sz="1200" dirty="0" err="1" smtClean="0">
                          <a:effectLst/>
                          <a:latin typeface="+mj-lt"/>
                          <a:ea typeface="Calibri" panose="020F0502020204030204" pitchFamily="34" charset="0"/>
                        </a:rPr>
                        <a:t>Near</a:t>
                      </a:r>
                      <a:r>
                        <a:rPr lang="it-IT" sz="1200" dirty="0" smtClean="0">
                          <a:effectLst/>
                          <a:latin typeface="+mj-lt"/>
                          <a:ea typeface="Calibri" panose="020F0502020204030204" pitchFamily="34" charset="0"/>
                        </a:rPr>
                        <a:t> </a:t>
                      </a:r>
                      <a:r>
                        <a:rPr lang="it-IT" sz="1200" dirty="0" err="1" smtClean="0">
                          <a:effectLst/>
                          <a:latin typeface="+mj-lt"/>
                          <a:ea typeface="Calibri" panose="020F0502020204030204" pitchFamily="34" charset="0"/>
                        </a:rPr>
                        <a:t>Collapse</a:t>
                      </a:r>
                      <a:endParaRPr lang="it-IT" sz="1200" dirty="0">
                        <a:effectLst/>
                        <a:latin typeface="+mj-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en-GB" sz="1200" dirty="0" smtClean="0">
                          <a:effectLst/>
                          <a:latin typeface="+mj-lt"/>
                          <a:ea typeface="Calibri" panose="020F0502020204030204" pitchFamily="34" charset="0"/>
                        </a:rPr>
                        <a:t>0.025</a:t>
                      </a:r>
                      <a:endParaRPr lang="it-IT" sz="1200" dirty="0">
                        <a:effectLst/>
                        <a:latin typeface="+mj-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it-IT" sz="1200" dirty="0" smtClean="0">
                          <a:effectLst/>
                          <a:latin typeface="+mj-lt"/>
                          <a:ea typeface="Calibri" panose="020F0502020204030204" pitchFamily="34" charset="0"/>
                        </a:rPr>
                        <a:t>0.025</a:t>
                      </a:r>
                      <a:endParaRPr lang="it-IT" sz="1200" dirty="0">
                        <a:effectLst/>
                        <a:latin typeface="+mj-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20" name="Rettangolo 19"/>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21" name="Rettangolo 20"/>
          <p:cNvSpPr/>
          <p:nvPr/>
        </p:nvSpPr>
        <p:spPr>
          <a:xfrm>
            <a:off x="1511669" y="1068516"/>
            <a:ext cx="1228773" cy="279861"/>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23" name="Rettangolo 22"/>
          <p:cNvSpPr/>
          <p:nvPr/>
        </p:nvSpPr>
        <p:spPr>
          <a:xfrm>
            <a:off x="2740442" y="1067119"/>
            <a:ext cx="876225" cy="2763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24" name="Rettangolo 23"/>
          <p:cNvSpPr/>
          <p:nvPr/>
        </p:nvSpPr>
        <p:spPr>
          <a:xfrm>
            <a:off x="3616667" y="1067772"/>
            <a:ext cx="2104998" cy="27719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25" name="Rettangolo 24"/>
          <p:cNvSpPr/>
          <p:nvPr/>
        </p:nvSpPr>
        <p:spPr>
          <a:xfrm>
            <a:off x="5706675" y="1067539"/>
            <a:ext cx="1733354" cy="27719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26" name="Rettangolo 25"/>
          <p:cNvSpPr/>
          <p:nvPr/>
        </p:nvSpPr>
        <p:spPr>
          <a:xfrm>
            <a:off x="7440029" y="1075159"/>
            <a:ext cx="1703971" cy="2732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sp>
        <p:nvSpPr>
          <p:cNvPr id="2" name="Rettangolo 1"/>
          <p:cNvSpPr/>
          <p:nvPr/>
        </p:nvSpPr>
        <p:spPr>
          <a:xfrm>
            <a:off x="6950863" y="1854245"/>
            <a:ext cx="1575666" cy="4611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b="1" dirty="0"/>
          </a:p>
        </p:txBody>
      </p:sp>
      <p:pic>
        <p:nvPicPr>
          <p:cNvPr id="6" name="Immagin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65601" y="2414478"/>
            <a:ext cx="2521023" cy="2751544"/>
          </a:xfrm>
          <a:prstGeom prst="rect">
            <a:avLst/>
          </a:prstGeom>
        </p:spPr>
      </p:pic>
      <p:sp>
        <p:nvSpPr>
          <p:cNvPr id="18" name="CasellaDiTesto 17"/>
          <p:cNvSpPr txBox="1"/>
          <p:nvPr/>
        </p:nvSpPr>
        <p:spPr>
          <a:xfrm>
            <a:off x="275662" y="4628716"/>
            <a:ext cx="1600445" cy="276999"/>
          </a:xfrm>
          <a:prstGeom prst="rect">
            <a:avLst/>
          </a:prstGeom>
          <a:noFill/>
        </p:spPr>
        <p:txBody>
          <a:bodyPr wrap="square" rtlCol="0">
            <a:spAutoFit/>
          </a:bodyPr>
          <a:lstStyle/>
          <a:p>
            <a:r>
              <a:rPr lang="it-IT" sz="1200" dirty="0" smtClean="0">
                <a:solidFill>
                  <a:srgbClr val="003366"/>
                </a:solidFill>
              </a:rPr>
              <a:t>(</a:t>
            </a:r>
            <a:r>
              <a:rPr lang="it-IT" sz="1200" dirty="0" err="1" smtClean="0">
                <a:solidFill>
                  <a:srgbClr val="003366"/>
                </a:solidFill>
              </a:rPr>
              <a:t>Priestley</a:t>
            </a:r>
            <a:r>
              <a:rPr lang="it-IT" sz="1200" dirty="0" smtClean="0">
                <a:solidFill>
                  <a:srgbClr val="003366"/>
                </a:solidFill>
              </a:rPr>
              <a:t> et al. 2007):</a:t>
            </a:r>
            <a:endParaRPr lang="it-IT" sz="1200" dirty="0">
              <a:solidFill>
                <a:srgbClr val="003366"/>
              </a:solidFill>
            </a:endParaRPr>
          </a:p>
        </p:txBody>
      </p:sp>
    </p:spTree>
    <p:extLst>
      <p:ext uri="{BB962C8B-B14F-4D97-AF65-F5344CB8AC3E}">
        <p14:creationId xmlns:p14="http://schemas.microsoft.com/office/powerpoint/2010/main" val="9579622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OBSERVATIONS</a:t>
            </a:r>
            <a:endParaRPr lang="it-IT" dirty="0"/>
          </a:p>
        </p:txBody>
      </p:sp>
      <p:sp>
        <p:nvSpPr>
          <p:cNvPr id="32" name="Rettangolo 31"/>
          <p:cNvSpPr/>
          <p:nvPr/>
        </p:nvSpPr>
        <p:spPr>
          <a:xfrm>
            <a:off x="275663" y="1288103"/>
            <a:ext cx="6705707" cy="974847"/>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lgn="just">
              <a:spcAft>
                <a:spcPts val="1800"/>
              </a:spcAft>
              <a:buFont typeface="Arial" panose="020B0604020202020204" pitchFamily="34" charset="0"/>
              <a:buChar char="•"/>
            </a:pPr>
            <a:r>
              <a:rPr lang="en-US" sz="2000" b="1" dirty="0" smtClean="0">
                <a:solidFill>
                  <a:srgbClr val="003366"/>
                </a:solidFill>
              </a:rPr>
              <a:t>Observations: </a:t>
            </a:r>
            <a:r>
              <a:rPr lang="en-US" sz="2000" dirty="0" smtClean="0">
                <a:solidFill>
                  <a:srgbClr val="FF0000"/>
                </a:solidFill>
              </a:rPr>
              <a:t>accelerations</a:t>
            </a:r>
            <a:r>
              <a:rPr lang="en-US" sz="2000" dirty="0" smtClean="0">
                <a:solidFill>
                  <a:srgbClr val="003366"/>
                </a:solidFill>
              </a:rPr>
              <a:t> - </a:t>
            </a:r>
            <a:r>
              <a:rPr lang="en-US" sz="2000" dirty="0" smtClean="0">
                <a:solidFill>
                  <a:srgbClr val="FF0000"/>
                </a:solidFill>
              </a:rPr>
              <a:t>range</a:t>
            </a:r>
            <a:r>
              <a:rPr lang="en-US" sz="2000" dirty="0" smtClean="0">
                <a:solidFill>
                  <a:srgbClr val="003366"/>
                </a:solidFill>
              </a:rPr>
              <a:t> </a:t>
            </a:r>
            <a:r>
              <a:rPr lang="en-US" sz="2000" dirty="0" smtClean="0">
                <a:solidFill>
                  <a:srgbClr val="FF0000"/>
                </a:solidFill>
              </a:rPr>
              <a:t>+- 2 g</a:t>
            </a:r>
            <a:r>
              <a:rPr lang="en-US" sz="2000" b="1" dirty="0" smtClean="0">
                <a:solidFill>
                  <a:srgbClr val="FF0000"/>
                </a:solidFill>
              </a:rPr>
              <a:t>;</a:t>
            </a:r>
          </a:p>
          <a:p>
            <a:pPr marL="342900" indent="-342900" algn="just">
              <a:spcAft>
                <a:spcPts val="1800"/>
              </a:spcAft>
              <a:buFont typeface="Arial" panose="020B0604020202020204" pitchFamily="34" charset="0"/>
              <a:buChar char="•"/>
            </a:pPr>
            <a:r>
              <a:rPr lang="en-US" sz="2000" b="1" dirty="0" smtClean="0">
                <a:solidFill>
                  <a:srgbClr val="003366"/>
                </a:solidFill>
              </a:rPr>
              <a:t>Number and location: </a:t>
            </a:r>
            <a:r>
              <a:rPr lang="en-US" sz="2000" dirty="0" smtClean="0">
                <a:solidFill>
                  <a:srgbClr val="003366"/>
                </a:solidFill>
              </a:rPr>
              <a:t>at least </a:t>
            </a:r>
            <a:r>
              <a:rPr lang="en-US" sz="2000" b="1" dirty="0" smtClean="0">
                <a:solidFill>
                  <a:srgbClr val="FF0000"/>
                </a:solidFill>
              </a:rPr>
              <a:t>3</a:t>
            </a:r>
            <a:r>
              <a:rPr lang="en-US" sz="2000" b="1" dirty="0" smtClean="0">
                <a:solidFill>
                  <a:srgbClr val="003366"/>
                </a:solidFill>
              </a:rPr>
              <a:t> </a:t>
            </a:r>
            <a:r>
              <a:rPr lang="en-US" sz="2000" dirty="0" smtClean="0">
                <a:solidFill>
                  <a:srgbClr val="003366"/>
                </a:solidFill>
              </a:rPr>
              <a:t>measurements </a:t>
            </a:r>
            <a:r>
              <a:rPr lang="en-US" sz="2000" dirty="0" smtClean="0">
                <a:solidFill>
                  <a:srgbClr val="FF0000"/>
                </a:solidFill>
              </a:rPr>
              <a:t>along 2 horizontal directions </a:t>
            </a:r>
            <a:r>
              <a:rPr lang="en-US" sz="2000" dirty="0" smtClean="0">
                <a:solidFill>
                  <a:srgbClr val="003366"/>
                </a:solidFill>
              </a:rPr>
              <a:t>at </a:t>
            </a:r>
            <a:r>
              <a:rPr lang="en-US" sz="2000" dirty="0" smtClean="0">
                <a:solidFill>
                  <a:srgbClr val="FF0000"/>
                </a:solidFill>
              </a:rPr>
              <a:t>each floor </a:t>
            </a:r>
            <a:r>
              <a:rPr lang="en-US" sz="2000" dirty="0" smtClean="0">
                <a:solidFill>
                  <a:srgbClr val="003366"/>
                </a:solidFill>
              </a:rPr>
              <a:t>of the building or at relevant floors;</a:t>
            </a:r>
          </a:p>
        </p:txBody>
      </p:sp>
      <p:sp>
        <p:nvSpPr>
          <p:cNvPr id="51" name="Rettangolo 50"/>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54" name="Rettangolo 53"/>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55" name="Rettangolo 54"/>
          <p:cNvSpPr/>
          <p:nvPr/>
        </p:nvSpPr>
        <p:spPr>
          <a:xfrm>
            <a:off x="2740442" y="1067119"/>
            <a:ext cx="876225" cy="2763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56" name="Rettangolo 55"/>
          <p:cNvSpPr/>
          <p:nvPr/>
        </p:nvSpPr>
        <p:spPr>
          <a:xfrm>
            <a:off x="3616667" y="1067772"/>
            <a:ext cx="2104998" cy="27719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59" name="Rettangolo 58"/>
          <p:cNvSpPr/>
          <p:nvPr/>
        </p:nvSpPr>
        <p:spPr>
          <a:xfrm>
            <a:off x="5706675" y="1067539"/>
            <a:ext cx="1733354" cy="27719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60" name="Rettangolo 59"/>
          <p:cNvSpPr/>
          <p:nvPr/>
        </p:nvSpPr>
        <p:spPr>
          <a:xfrm>
            <a:off x="7440029" y="1075159"/>
            <a:ext cx="1703971" cy="2732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pic>
        <p:nvPicPr>
          <p:cNvPr id="13" name="Immagin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1681" y="3211196"/>
            <a:ext cx="1487301" cy="2273620"/>
          </a:xfrm>
          <a:prstGeom prst="rect">
            <a:avLst/>
          </a:prstGeom>
        </p:spPr>
      </p:pic>
      <p:sp>
        <p:nvSpPr>
          <p:cNvPr id="61" name="CasellaDiTesto 60"/>
          <p:cNvSpPr txBox="1"/>
          <p:nvPr/>
        </p:nvSpPr>
        <p:spPr>
          <a:xfrm>
            <a:off x="1898273" y="5010804"/>
            <a:ext cx="1114373" cy="338554"/>
          </a:xfrm>
          <a:prstGeom prst="rect">
            <a:avLst/>
          </a:prstGeom>
          <a:noFill/>
        </p:spPr>
        <p:txBody>
          <a:bodyPr wrap="square" rtlCol="0">
            <a:spAutoFit/>
          </a:bodyPr>
          <a:lstStyle/>
          <a:p>
            <a:r>
              <a:rPr lang="it-IT" sz="1600" dirty="0" smtClean="0">
                <a:solidFill>
                  <a:srgbClr val="003366"/>
                </a:solidFill>
              </a:rPr>
              <a:t>FLOOR 0</a:t>
            </a:r>
            <a:endParaRPr lang="it-IT" sz="1600" dirty="0">
              <a:solidFill>
                <a:srgbClr val="003366"/>
              </a:solidFill>
            </a:endParaRPr>
          </a:p>
        </p:txBody>
      </p:sp>
      <p:sp>
        <p:nvSpPr>
          <p:cNvPr id="62" name="CasellaDiTesto 61"/>
          <p:cNvSpPr txBox="1"/>
          <p:nvPr/>
        </p:nvSpPr>
        <p:spPr>
          <a:xfrm>
            <a:off x="1898273" y="4111329"/>
            <a:ext cx="1114373" cy="338554"/>
          </a:xfrm>
          <a:prstGeom prst="rect">
            <a:avLst/>
          </a:prstGeom>
          <a:noFill/>
        </p:spPr>
        <p:txBody>
          <a:bodyPr wrap="square" rtlCol="0">
            <a:spAutoFit/>
          </a:bodyPr>
          <a:lstStyle/>
          <a:p>
            <a:r>
              <a:rPr lang="it-IT" sz="1600" dirty="0" smtClean="0">
                <a:solidFill>
                  <a:srgbClr val="003366"/>
                </a:solidFill>
              </a:rPr>
              <a:t>FLOOR 1</a:t>
            </a:r>
            <a:endParaRPr lang="it-IT" sz="1600" dirty="0">
              <a:solidFill>
                <a:srgbClr val="003366"/>
              </a:solidFill>
            </a:endParaRPr>
          </a:p>
        </p:txBody>
      </p:sp>
      <p:sp>
        <p:nvSpPr>
          <p:cNvPr id="63" name="CasellaDiTesto 62"/>
          <p:cNvSpPr txBox="1"/>
          <p:nvPr/>
        </p:nvSpPr>
        <p:spPr>
          <a:xfrm>
            <a:off x="1898273" y="3254813"/>
            <a:ext cx="1114373" cy="338554"/>
          </a:xfrm>
          <a:prstGeom prst="rect">
            <a:avLst/>
          </a:prstGeom>
          <a:noFill/>
        </p:spPr>
        <p:txBody>
          <a:bodyPr wrap="square" rtlCol="0">
            <a:spAutoFit/>
          </a:bodyPr>
          <a:lstStyle/>
          <a:p>
            <a:r>
              <a:rPr lang="it-IT" sz="1600" dirty="0" smtClean="0">
                <a:solidFill>
                  <a:srgbClr val="003366"/>
                </a:solidFill>
              </a:rPr>
              <a:t>FLOOR 2</a:t>
            </a:r>
            <a:endParaRPr lang="it-IT" sz="1600" dirty="0">
              <a:solidFill>
                <a:srgbClr val="003366"/>
              </a:solidFill>
            </a:endParaRPr>
          </a:p>
        </p:txBody>
      </p:sp>
      <p:sp>
        <p:nvSpPr>
          <p:cNvPr id="64" name="Rettangolo 63"/>
          <p:cNvSpPr/>
          <p:nvPr/>
        </p:nvSpPr>
        <p:spPr>
          <a:xfrm>
            <a:off x="5491005" y="3730471"/>
            <a:ext cx="1212232" cy="993309"/>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Rettangolo 29"/>
          <p:cNvSpPr/>
          <p:nvPr/>
        </p:nvSpPr>
        <p:spPr>
          <a:xfrm>
            <a:off x="5491005" y="4610660"/>
            <a:ext cx="108000" cy="108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5" name="Rettangolo 64"/>
          <p:cNvSpPr/>
          <p:nvPr/>
        </p:nvSpPr>
        <p:spPr>
          <a:xfrm>
            <a:off x="6586422" y="3742170"/>
            <a:ext cx="108000" cy="108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6" name="CasellaDiTesto 65"/>
          <p:cNvSpPr txBox="1"/>
          <p:nvPr/>
        </p:nvSpPr>
        <p:spPr>
          <a:xfrm>
            <a:off x="5591556" y="3265455"/>
            <a:ext cx="1114373" cy="338554"/>
          </a:xfrm>
          <a:prstGeom prst="rect">
            <a:avLst/>
          </a:prstGeom>
          <a:noFill/>
        </p:spPr>
        <p:txBody>
          <a:bodyPr wrap="square" rtlCol="0">
            <a:spAutoFit/>
          </a:bodyPr>
          <a:lstStyle/>
          <a:p>
            <a:r>
              <a:rPr lang="it-IT" sz="1600" dirty="0" smtClean="0">
                <a:solidFill>
                  <a:srgbClr val="003366"/>
                </a:solidFill>
              </a:rPr>
              <a:t>FLOOR </a:t>
            </a:r>
            <a:r>
              <a:rPr lang="it-IT" sz="1600" dirty="0" smtClean="0">
                <a:solidFill>
                  <a:srgbClr val="003366"/>
                </a:solidFill>
                <a:latin typeface="Cambria" panose="02040503050406030204" pitchFamily="18" charset="0"/>
              </a:rPr>
              <a:t>j</a:t>
            </a:r>
            <a:endParaRPr lang="it-IT" sz="1600" dirty="0">
              <a:solidFill>
                <a:srgbClr val="003366"/>
              </a:solidFill>
              <a:latin typeface="Cambria" panose="02040503050406030204" pitchFamily="18" charset="0"/>
            </a:endParaRPr>
          </a:p>
        </p:txBody>
      </p:sp>
      <p:sp>
        <p:nvSpPr>
          <p:cNvPr id="70" name="CasellaDiTesto 69"/>
          <p:cNvSpPr txBox="1"/>
          <p:nvPr/>
        </p:nvSpPr>
        <p:spPr>
          <a:xfrm>
            <a:off x="7380514" y="3004457"/>
            <a:ext cx="65" cy="276999"/>
          </a:xfrm>
          <a:prstGeom prst="rect">
            <a:avLst/>
          </a:prstGeom>
          <a:noFill/>
        </p:spPr>
        <p:txBody>
          <a:bodyPr wrap="none" lIns="0" tIns="0" rIns="0" bIns="0" rtlCol="0">
            <a:spAutoFit/>
          </a:bodyPr>
          <a:lstStyle/>
          <a:p>
            <a:endParaRPr lang="it-IT" dirty="0"/>
          </a:p>
        </p:txBody>
      </p:sp>
      <mc:AlternateContent xmlns:mc="http://schemas.openxmlformats.org/markup-compatibility/2006" xmlns:a14="http://schemas.microsoft.com/office/drawing/2010/main">
        <mc:Choice Requires="a14">
          <p:sp>
            <p:nvSpPr>
              <p:cNvPr id="71" name="Rettangolo 70"/>
              <p:cNvSpPr/>
              <p:nvPr/>
            </p:nvSpPr>
            <p:spPr>
              <a:xfrm>
                <a:off x="5491005" y="4741135"/>
                <a:ext cx="653512" cy="6726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1" i="1" smtClean="0">
                              <a:latin typeface="Cambria Math" panose="02040503050406030204" pitchFamily="18" charset="0"/>
                            </a:rPr>
                          </m:ctrlPr>
                        </m:sSubPr>
                        <m:e>
                          <m:r>
                            <a:rPr lang="it-IT" b="1" i="1" smtClean="0">
                              <a:latin typeface="Cambria Math" panose="02040503050406030204" pitchFamily="18" charset="0"/>
                            </a:rPr>
                            <m:t>𝒂</m:t>
                          </m:r>
                        </m:e>
                        <m:sub>
                          <m:r>
                            <a:rPr lang="it-IT" b="1" i="1" smtClean="0">
                              <a:latin typeface="Cambria Math" panose="02040503050406030204" pitchFamily="18" charset="0"/>
                            </a:rPr>
                            <m:t>𝒋</m:t>
                          </m:r>
                          <m:r>
                            <a:rPr lang="it-IT" b="1" i="1" smtClean="0">
                              <a:latin typeface="Cambria Math" panose="02040503050406030204" pitchFamily="18" charset="0"/>
                            </a:rPr>
                            <m:t>,</m:t>
                          </m:r>
                          <m:r>
                            <a:rPr lang="it-IT" b="1" i="1" smtClean="0">
                              <a:latin typeface="Cambria Math" panose="02040503050406030204" pitchFamily="18" charset="0"/>
                            </a:rPr>
                            <m:t>𝟏</m:t>
                          </m:r>
                        </m:sub>
                      </m:sSub>
                    </m:oMath>
                  </m:oMathPara>
                </a14:m>
                <a:endParaRPr lang="it-IT" b="1" dirty="0" smtClean="0"/>
              </a:p>
              <a:p>
                <a:endParaRPr lang="it-IT" b="1" dirty="0"/>
              </a:p>
            </p:txBody>
          </p:sp>
        </mc:Choice>
        <mc:Fallback xmlns="">
          <p:sp>
            <p:nvSpPr>
              <p:cNvPr id="71" name="Rettangolo 70"/>
              <p:cNvSpPr>
                <a:spLocks noRot="1" noChangeAspect="1" noMove="1" noResize="1" noEditPoints="1" noAdjustHandles="1" noChangeArrowheads="1" noChangeShapeType="1" noTextEdit="1"/>
              </p:cNvSpPr>
              <p:nvPr/>
            </p:nvSpPr>
            <p:spPr>
              <a:xfrm>
                <a:off x="5491005" y="4741135"/>
                <a:ext cx="653512" cy="672620"/>
              </a:xfrm>
              <a:prstGeom prst="rect">
                <a:avLst/>
              </a:prstGeom>
              <a:blipFill rotWithShape="0">
                <a:blip r:embed="rId4"/>
                <a:stretch>
                  <a:fillRect/>
                </a:stretch>
              </a:blipFill>
            </p:spPr>
            <p:txBody>
              <a:bodyPr/>
              <a:lstStyle/>
              <a:p>
                <a:r>
                  <a:rPr lang="it-IT">
                    <a:noFill/>
                  </a:rPr>
                  <a:t> </a:t>
                </a:r>
              </a:p>
            </p:txBody>
          </p:sp>
        </mc:Fallback>
      </mc:AlternateContent>
      <p:cxnSp>
        <p:nvCxnSpPr>
          <p:cNvPr id="83" name="Connettore 2 82"/>
          <p:cNvCxnSpPr/>
          <p:nvPr/>
        </p:nvCxnSpPr>
        <p:spPr>
          <a:xfrm flipV="1">
            <a:off x="5552441" y="4180253"/>
            <a:ext cx="2" cy="4843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86" name="Connettore 2 85"/>
          <p:cNvCxnSpPr/>
          <p:nvPr/>
        </p:nvCxnSpPr>
        <p:spPr>
          <a:xfrm rot="5400000" flipV="1">
            <a:off x="6882588" y="3568402"/>
            <a:ext cx="2" cy="4843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88" name="Connettore 2 87"/>
          <p:cNvCxnSpPr/>
          <p:nvPr/>
        </p:nvCxnSpPr>
        <p:spPr>
          <a:xfrm rot="5400000" flipV="1">
            <a:off x="5786743" y="4422492"/>
            <a:ext cx="2" cy="4843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9" name="Rettangolo 88"/>
              <p:cNvSpPr/>
              <p:nvPr/>
            </p:nvSpPr>
            <p:spPr>
              <a:xfrm>
                <a:off x="4853769" y="4180253"/>
                <a:ext cx="659924" cy="6726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1" i="1" smtClean="0">
                              <a:latin typeface="Cambria Math" panose="02040503050406030204" pitchFamily="18" charset="0"/>
                            </a:rPr>
                          </m:ctrlPr>
                        </m:sSubPr>
                        <m:e>
                          <m:r>
                            <a:rPr lang="it-IT" b="1" i="1" smtClean="0">
                              <a:latin typeface="Cambria Math" panose="02040503050406030204" pitchFamily="18" charset="0"/>
                            </a:rPr>
                            <m:t>𝒂</m:t>
                          </m:r>
                        </m:e>
                        <m:sub>
                          <m:r>
                            <a:rPr lang="it-IT" b="1" i="1" smtClean="0">
                              <a:latin typeface="Cambria Math" panose="02040503050406030204" pitchFamily="18" charset="0"/>
                            </a:rPr>
                            <m:t>𝒋</m:t>
                          </m:r>
                          <m:r>
                            <a:rPr lang="it-IT" b="1" i="1" smtClean="0">
                              <a:latin typeface="Cambria Math" panose="02040503050406030204" pitchFamily="18" charset="0"/>
                            </a:rPr>
                            <m:t>,</m:t>
                          </m:r>
                          <m:r>
                            <a:rPr lang="it-IT" b="1" i="1" smtClean="0">
                              <a:latin typeface="Cambria Math" panose="02040503050406030204" pitchFamily="18" charset="0"/>
                            </a:rPr>
                            <m:t>𝟐</m:t>
                          </m:r>
                        </m:sub>
                      </m:sSub>
                    </m:oMath>
                  </m:oMathPara>
                </a14:m>
                <a:endParaRPr lang="it-IT" b="1" dirty="0" smtClean="0"/>
              </a:p>
              <a:p>
                <a:endParaRPr lang="it-IT" b="1" dirty="0"/>
              </a:p>
            </p:txBody>
          </p:sp>
        </mc:Choice>
        <mc:Fallback xmlns="">
          <p:sp>
            <p:nvSpPr>
              <p:cNvPr id="89" name="Rettangolo 88"/>
              <p:cNvSpPr>
                <a:spLocks noRot="1" noChangeAspect="1" noMove="1" noResize="1" noEditPoints="1" noAdjustHandles="1" noChangeArrowheads="1" noChangeShapeType="1" noTextEdit="1"/>
              </p:cNvSpPr>
              <p:nvPr/>
            </p:nvSpPr>
            <p:spPr>
              <a:xfrm>
                <a:off x="4853769" y="4180253"/>
                <a:ext cx="659924" cy="672620"/>
              </a:xfrm>
              <a:prstGeom prst="rect">
                <a:avLst/>
              </a:prstGeom>
              <a:blipFill rotWithShape="0">
                <a:blip r:embed="rId5"/>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90" name="Rettangolo 89"/>
              <p:cNvSpPr/>
              <p:nvPr/>
            </p:nvSpPr>
            <p:spPr>
              <a:xfrm>
                <a:off x="6512147" y="3299108"/>
                <a:ext cx="659924" cy="6726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b="1" i="1" smtClean="0">
                              <a:latin typeface="Cambria Math" panose="02040503050406030204" pitchFamily="18" charset="0"/>
                            </a:rPr>
                          </m:ctrlPr>
                        </m:sSubPr>
                        <m:e>
                          <m:r>
                            <a:rPr lang="it-IT" b="1" i="1" smtClean="0">
                              <a:latin typeface="Cambria Math" panose="02040503050406030204" pitchFamily="18" charset="0"/>
                            </a:rPr>
                            <m:t>𝒂</m:t>
                          </m:r>
                        </m:e>
                        <m:sub>
                          <m:r>
                            <a:rPr lang="it-IT" b="1" i="1" smtClean="0">
                              <a:latin typeface="Cambria Math" panose="02040503050406030204" pitchFamily="18" charset="0"/>
                            </a:rPr>
                            <m:t>𝒋</m:t>
                          </m:r>
                          <m:r>
                            <a:rPr lang="it-IT" b="1" i="1" smtClean="0">
                              <a:latin typeface="Cambria Math" panose="02040503050406030204" pitchFamily="18" charset="0"/>
                            </a:rPr>
                            <m:t>,</m:t>
                          </m:r>
                          <m:r>
                            <a:rPr lang="it-IT" b="1" i="1" smtClean="0">
                              <a:latin typeface="Cambria Math" panose="02040503050406030204" pitchFamily="18" charset="0"/>
                            </a:rPr>
                            <m:t>𝟑</m:t>
                          </m:r>
                        </m:sub>
                      </m:sSub>
                    </m:oMath>
                  </m:oMathPara>
                </a14:m>
                <a:endParaRPr lang="it-IT" b="1" dirty="0" smtClean="0"/>
              </a:p>
              <a:p>
                <a:endParaRPr lang="it-IT" b="1" dirty="0"/>
              </a:p>
            </p:txBody>
          </p:sp>
        </mc:Choice>
        <mc:Fallback xmlns="">
          <p:sp>
            <p:nvSpPr>
              <p:cNvPr id="90" name="Rettangolo 89"/>
              <p:cNvSpPr>
                <a:spLocks noRot="1" noChangeAspect="1" noMove="1" noResize="1" noEditPoints="1" noAdjustHandles="1" noChangeArrowheads="1" noChangeShapeType="1" noTextEdit="1"/>
              </p:cNvSpPr>
              <p:nvPr/>
            </p:nvSpPr>
            <p:spPr>
              <a:xfrm>
                <a:off x="6512147" y="3299108"/>
                <a:ext cx="659924" cy="672620"/>
              </a:xfrm>
              <a:prstGeom prst="rect">
                <a:avLst/>
              </a:prstGeom>
              <a:blipFill rotWithShape="0">
                <a:blip r:embed="rId6"/>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34840210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ttangolo 54"/>
          <p:cNvSpPr/>
          <p:nvPr/>
        </p:nvSpPr>
        <p:spPr>
          <a:xfrm>
            <a:off x="275663" y="1087105"/>
            <a:ext cx="8868337" cy="974847"/>
          </a:xfrm>
          <a:prstGeom prst="rect">
            <a:avLst/>
          </a:prstGeom>
        </p:spPr>
        <p:txBody>
          <a:bodyPr wrap="square">
            <a:noAutofit/>
          </a:bodyPr>
          <a:lstStyle/>
          <a:p>
            <a:pPr algn="just">
              <a:spcAft>
                <a:spcPts val="600"/>
              </a:spcAft>
            </a:pPr>
            <a:endParaRPr lang="en-US" sz="2000" dirty="0">
              <a:solidFill>
                <a:srgbClr val="003366"/>
              </a:solidFill>
            </a:endParaRPr>
          </a:p>
          <a:p>
            <a:pPr algn="just">
              <a:spcAft>
                <a:spcPts val="1800"/>
              </a:spcAft>
            </a:pPr>
            <a:r>
              <a:rPr lang="en-US" sz="2000" b="1" dirty="0" smtClean="0">
                <a:solidFill>
                  <a:srgbClr val="003366"/>
                </a:solidFill>
              </a:rPr>
              <a:t>Nature of the model: </a:t>
            </a:r>
            <a:r>
              <a:rPr lang="en-US" sz="2000" b="1" dirty="0" smtClean="0">
                <a:solidFill>
                  <a:srgbClr val="FF0000"/>
                </a:solidFill>
              </a:rPr>
              <a:t>algorithmic</a:t>
            </a:r>
          </a:p>
          <a:p>
            <a:pPr marL="342900" indent="-342900" algn="just">
              <a:spcAft>
                <a:spcPts val="1800"/>
              </a:spcAft>
              <a:buFont typeface="Arial" panose="020B0604020202020204" pitchFamily="34" charset="0"/>
              <a:buChar char="•"/>
            </a:pPr>
            <a:endParaRPr lang="en-US" sz="2000" b="1" dirty="0" smtClean="0">
              <a:solidFill>
                <a:srgbClr val="FF0000"/>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algn="just">
              <a:spcAft>
                <a:spcPts val="1800"/>
              </a:spcAft>
            </a:pPr>
            <a:r>
              <a:rPr lang="en-US" sz="2000" b="1" dirty="0" smtClean="0">
                <a:solidFill>
                  <a:srgbClr val="003366"/>
                </a:solidFill>
              </a:rPr>
              <a:t>1) Processing of acceleration signals: baseline correction; </a:t>
            </a:r>
            <a:r>
              <a:rPr lang="en-US" sz="2000" b="1" dirty="0" smtClean="0">
                <a:solidFill>
                  <a:srgbClr val="FF0000"/>
                </a:solidFill>
              </a:rPr>
              <a:t>high-pass filtering</a:t>
            </a:r>
            <a:r>
              <a:rPr lang="en-US" sz="2000" b="1" dirty="0" smtClean="0">
                <a:solidFill>
                  <a:srgbClr val="003366"/>
                </a:solidFill>
              </a:rPr>
              <a:t>;</a:t>
            </a:r>
          </a:p>
        </p:txBody>
      </p:sp>
      <p:sp>
        <p:nvSpPr>
          <p:cNvPr id="2" name="Titolo 1"/>
          <p:cNvSpPr>
            <a:spLocks noGrp="1"/>
          </p:cNvSpPr>
          <p:nvPr>
            <p:ph type="title"/>
          </p:nvPr>
        </p:nvSpPr>
        <p:spPr/>
        <p:txBody>
          <a:bodyPr/>
          <a:lstStyle/>
          <a:p>
            <a:r>
              <a:rPr lang="it-IT" dirty="0" smtClean="0"/>
              <a:t>MODEL</a:t>
            </a:r>
            <a:endParaRPr lang="it-IT" dirty="0"/>
          </a:p>
        </p:txBody>
      </p:sp>
      <p:sp>
        <p:nvSpPr>
          <p:cNvPr id="3" name="Rettangolo 2"/>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4" name="Rettangolo 3"/>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5" name="Rettangolo 4"/>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6" name="Rettangolo 5"/>
          <p:cNvSpPr/>
          <p:nvPr/>
        </p:nvSpPr>
        <p:spPr>
          <a:xfrm>
            <a:off x="3616667" y="1067772"/>
            <a:ext cx="2104998" cy="27719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7" name="Rettangolo 6"/>
          <p:cNvSpPr/>
          <p:nvPr/>
        </p:nvSpPr>
        <p:spPr>
          <a:xfrm>
            <a:off x="5706675" y="1067539"/>
            <a:ext cx="1733354" cy="27719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8" name="Rettangolo 7"/>
          <p:cNvSpPr/>
          <p:nvPr/>
        </p:nvSpPr>
        <p:spPr>
          <a:xfrm>
            <a:off x="7440029" y="1075159"/>
            <a:ext cx="1703971" cy="2732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graphicFrame>
        <p:nvGraphicFramePr>
          <p:cNvPr id="33" name="Oggetto 32"/>
          <p:cNvGraphicFramePr>
            <a:graphicFrameLocks noChangeAspect="1"/>
          </p:cNvGraphicFramePr>
          <p:nvPr>
            <p:extLst>
              <p:ext uri="{D42A27DB-BD31-4B8C-83A1-F6EECF244321}">
                <p14:modId xmlns:p14="http://schemas.microsoft.com/office/powerpoint/2010/main" val="1383597571"/>
              </p:ext>
            </p:extLst>
          </p:nvPr>
        </p:nvGraphicFramePr>
        <p:xfrm>
          <a:off x="5965878" y="-1336532"/>
          <a:ext cx="2645820" cy="1270647"/>
        </p:xfrm>
        <a:graphic>
          <a:graphicData uri="http://schemas.openxmlformats.org/presentationml/2006/ole">
            <mc:AlternateContent xmlns:mc="http://schemas.openxmlformats.org/markup-compatibility/2006">
              <mc:Choice xmlns:v="urn:schemas-microsoft-com:vml" Requires="v">
                <p:oleObj spid="_x0000_s70014" name="Equation" r:id="rId4" imgW="2260600" imgH="1181100" progId="Equation.DSMT4">
                  <p:embed/>
                </p:oleObj>
              </mc:Choice>
              <mc:Fallback>
                <p:oleObj name="Equation" r:id="rId4" imgW="2260600" imgH="11811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65878" y="-1336532"/>
                        <a:ext cx="2645820" cy="1270647"/>
                      </a:xfrm>
                      <a:prstGeom prst="rect">
                        <a:avLst/>
                      </a:prstGeom>
                      <a:noFill/>
                    </p:spPr>
                  </p:pic>
                </p:oleObj>
              </mc:Fallback>
            </mc:AlternateContent>
          </a:graphicData>
        </a:graphic>
      </p:graphicFrame>
      <p:grpSp>
        <p:nvGrpSpPr>
          <p:cNvPr id="56" name="Gruppo 55"/>
          <p:cNvGrpSpPr/>
          <p:nvPr/>
        </p:nvGrpSpPr>
        <p:grpSpPr>
          <a:xfrm>
            <a:off x="519848" y="1991133"/>
            <a:ext cx="8031232" cy="566999"/>
            <a:chOff x="460968" y="2099603"/>
            <a:chExt cx="8031232" cy="566999"/>
          </a:xfrm>
        </p:grpSpPr>
        <p:sp>
          <p:nvSpPr>
            <p:cNvPr id="25" name="Rettangolo 24"/>
            <p:cNvSpPr/>
            <p:nvPr/>
          </p:nvSpPr>
          <p:spPr>
            <a:xfrm>
              <a:off x="460968" y="2099603"/>
              <a:ext cx="1214736" cy="566998"/>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ACCELERATION MEASUREMENTS</a:t>
              </a:r>
              <a:endParaRPr lang="it-IT" sz="1100" b="1" dirty="0"/>
            </a:p>
          </p:txBody>
        </p:sp>
        <p:sp>
          <p:nvSpPr>
            <p:cNvPr id="26" name="Rettangolo 25"/>
            <p:cNvSpPr/>
            <p:nvPr/>
          </p:nvSpPr>
          <p:spPr>
            <a:xfrm>
              <a:off x="1850150" y="2099603"/>
              <a:ext cx="1107301" cy="56699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SIGNAL PROCESSING</a:t>
              </a:r>
            </a:p>
          </p:txBody>
        </p:sp>
        <p:sp>
          <p:nvSpPr>
            <p:cNvPr id="27" name="Rettangolo 26"/>
            <p:cNvSpPr/>
            <p:nvPr/>
          </p:nvSpPr>
          <p:spPr>
            <a:xfrm>
              <a:off x="3131897" y="2105416"/>
              <a:ext cx="1286904" cy="5611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DISPLACEMENT</a:t>
              </a:r>
            </a:p>
            <a:p>
              <a:pPr algn="ctr"/>
              <a:r>
                <a:rPr lang="it-IT" sz="1000" b="1" dirty="0" smtClean="0"/>
                <a:t>(DOUBLE INTEGRATION)</a:t>
              </a:r>
            </a:p>
          </p:txBody>
        </p:sp>
        <p:sp>
          <p:nvSpPr>
            <p:cNvPr id="28" name="Rettangolo 27"/>
            <p:cNvSpPr/>
            <p:nvPr/>
          </p:nvSpPr>
          <p:spPr>
            <a:xfrm>
              <a:off x="4593247" y="2105415"/>
              <a:ext cx="1589524" cy="5611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STOREY DISPLACEMENT</a:t>
              </a:r>
            </a:p>
          </p:txBody>
        </p:sp>
        <p:sp>
          <p:nvSpPr>
            <p:cNvPr id="29" name="Rettangolo 28"/>
            <p:cNvSpPr/>
            <p:nvPr/>
          </p:nvSpPr>
          <p:spPr>
            <a:xfrm>
              <a:off x="6357217" y="2105416"/>
              <a:ext cx="981649" cy="56118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IDR CALCULATION</a:t>
              </a:r>
            </a:p>
            <a:p>
              <a:pPr algn="ctr"/>
              <a:endParaRPr lang="it-IT" sz="1000" b="1" dirty="0"/>
            </a:p>
          </p:txBody>
        </p:sp>
        <p:cxnSp>
          <p:nvCxnSpPr>
            <p:cNvPr id="47" name="Connettore 2 46"/>
            <p:cNvCxnSpPr/>
            <p:nvPr/>
          </p:nvCxnSpPr>
          <p:spPr>
            <a:xfrm rot="16200000">
              <a:off x="1770111" y="2302717"/>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Rettangolo 47"/>
            <p:cNvSpPr/>
            <p:nvPr/>
          </p:nvSpPr>
          <p:spPr>
            <a:xfrm>
              <a:off x="7510551" y="2105416"/>
              <a:ext cx="981649" cy="561185"/>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IDR CALCULATION</a:t>
              </a:r>
            </a:p>
            <a:p>
              <a:pPr algn="ctr"/>
              <a:endParaRPr lang="it-IT" sz="1000" b="1" dirty="0"/>
            </a:p>
          </p:txBody>
        </p:sp>
        <p:sp>
          <p:nvSpPr>
            <p:cNvPr id="49" name="Rettangolo 48"/>
            <p:cNvSpPr/>
            <p:nvPr/>
          </p:nvSpPr>
          <p:spPr>
            <a:xfrm>
              <a:off x="7510551" y="2099603"/>
              <a:ext cx="981649" cy="561185"/>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IDR</a:t>
              </a:r>
            </a:p>
          </p:txBody>
        </p:sp>
        <p:cxnSp>
          <p:nvCxnSpPr>
            <p:cNvPr id="51" name="Connettore 2 50"/>
            <p:cNvCxnSpPr/>
            <p:nvPr/>
          </p:nvCxnSpPr>
          <p:spPr>
            <a:xfrm rot="16200000">
              <a:off x="3065451" y="2302717"/>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ttore 2 51"/>
            <p:cNvCxnSpPr/>
            <p:nvPr/>
          </p:nvCxnSpPr>
          <p:spPr>
            <a:xfrm rot="16200000">
              <a:off x="4526801" y="2304063"/>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Connettore 2 52"/>
            <p:cNvCxnSpPr/>
            <p:nvPr/>
          </p:nvCxnSpPr>
          <p:spPr>
            <a:xfrm rot="16200000">
              <a:off x="6290771" y="2304063"/>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nettore 2 53"/>
            <p:cNvCxnSpPr/>
            <p:nvPr/>
          </p:nvCxnSpPr>
          <p:spPr>
            <a:xfrm rot="16200000">
              <a:off x="7440029" y="2290893"/>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66" name="Immagine 65"/>
          <p:cNvPicPr>
            <a:picLocks noChangeAspect="1"/>
          </p:cNvPicPr>
          <p:nvPr/>
        </p:nvPicPr>
        <p:blipFill>
          <a:blip r:embed="rId6"/>
          <a:stretch>
            <a:fillRect/>
          </a:stretch>
        </p:blipFill>
        <p:spPr>
          <a:xfrm>
            <a:off x="3986029" y="3290387"/>
            <a:ext cx="1614725" cy="1431242"/>
          </a:xfrm>
          <a:prstGeom prst="rect">
            <a:avLst/>
          </a:prstGeom>
        </p:spPr>
      </p:pic>
      <p:sp>
        <p:nvSpPr>
          <p:cNvPr id="67" name="Rettangolo 66"/>
          <p:cNvSpPr/>
          <p:nvPr/>
        </p:nvSpPr>
        <p:spPr>
          <a:xfrm>
            <a:off x="306121" y="3702724"/>
            <a:ext cx="3538148" cy="400110"/>
          </a:xfrm>
          <a:prstGeom prst="rect">
            <a:avLst/>
          </a:prstGeom>
        </p:spPr>
        <p:txBody>
          <a:bodyPr wrap="none">
            <a:spAutoFit/>
          </a:bodyPr>
          <a:lstStyle/>
          <a:p>
            <a:pPr algn="just">
              <a:spcAft>
                <a:spcPts val="1800"/>
              </a:spcAft>
            </a:pPr>
            <a:r>
              <a:rPr lang="en-US" sz="2000" b="1" dirty="0" smtClean="0">
                <a:solidFill>
                  <a:srgbClr val="003366"/>
                </a:solidFill>
              </a:rPr>
              <a:t>2) Displacement </a:t>
            </a:r>
            <a:r>
              <a:rPr lang="en-US" sz="2000" b="1" dirty="0">
                <a:solidFill>
                  <a:srgbClr val="003366"/>
                </a:solidFill>
              </a:rPr>
              <a:t>time histories: </a:t>
            </a:r>
            <a:endParaRPr lang="en-US" sz="2000" dirty="0">
              <a:solidFill>
                <a:srgbClr val="FF0000"/>
              </a:solidFill>
            </a:endParaRPr>
          </a:p>
        </p:txBody>
      </p:sp>
      <p:graphicFrame>
        <p:nvGraphicFramePr>
          <p:cNvPr id="68" name="Oggetto 67"/>
          <p:cNvGraphicFramePr>
            <a:graphicFrameLocks noChangeAspect="1"/>
          </p:cNvGraphicFramePr>
          <p:nvPr>
            <p:extLst>
              <p:ext uri="{D42A27DB-BD31-4B8C-83A1-F6EECF244321}">
                <p14:modId xmlns:p14="http://schemas.microsoft.com/office/powerpoint/2010/main" val="1841310382"/>
              </p:ext>
            </p:extLst>
          </p:nvPr>
        </p:nvGraphicFramePr>
        <p:xfrm>
          <a:off x="5589588" y="3390900"/>
          <a:ext cx="2689225" cy="403225"/>
        </p:xfrm>
        <a:graphic>
          <a:graphicData uri="http://schemas.openxmlformats.org/presentationml/2006/ole">
            <mc:AlternateContent xmlns:mc="http://schemas.openxmlformats.org/markup-compatibility/2006">
              <mc:Choice xmlns:v="urn:schemas-microsoft-com:vml" Requires="v">
                <p:oleObj spid="_x0000_s70015" name="Equation" r:id="rId7" imgW="2298600" imgH="342720" progId="Equation.DSMT4">
                  <p:embed/>
                </p:oleObj>
              </mc:Choice>
              <mc:Fallback>
                <p:oleObj name="Equation" r:id="rId7" imgW="2298600" imgH="342720" progId="Equation.DSMT4">
                  <p:embed/>
                  <p:pic>
                    <p:nvPicPr>
                      <p:cNvPr id="0" name=""/>
                      <p:cNvPicPr>
                        <a:picLocks noChangeAspect="1" noChangeArrowheads="1"/>
                      </p:cNvPicPr>
                      <p:nvPr/>
                    </p:nvPicPr>
                    <p:blipFill>
                      <a:blip r:embed="rId8"/>
                      <a:srcRect/>
                      <a:stretch>
                        <a:fillRect/>
                      </a:stretch>
                    </p:blipFill>
                    <p:spPr bwMode="auto">
                      <a:xfrm>
                        <a:off x="5589588" y="3390900"/>
                        <a:ext cx="2689225" cy="403225"/>
                      </a:xfrm>
                      <a:prstGeom prst="rect">
                        <a:avLst/>
                      </a:prstGeom>
                      <a:noFill/>
                    </p:spPr>
                  </p:pic>
                </p:oleObj>
              </mc:Fallback>
            </mc:AlternateContent>
          </a:graphicData>
        </a:graphic>
      </p:graphicFrame>
      <p:sp>
        <p:nvSpPr>
          <p:cNvPr id="70" name="Rettangolo 69"/>
          <p:cNvSpPr/>
          <p:nvPr/>
        </p:nvSpPr>
        <p:spPr>
          <a:xfrm>
            <a:off x="306120" y="4721629"/>
            <a:ext cx="2613216" cy="400110"/>
          </a:xfrm>
          <a:prstGeom prst="rect">
            <a:avLst/>
          </a:prstGeom>
        </p:spPr>
        <p:txBody>
          <a:bodyPr wrap="none">
            <a:spAutoFit/>
          </a:bodyPr>
          <a:lstStyle/>
          <a:p>
            <a:pPr algn="just">
              <a:spcAft>
                <a:spcPts val="1800"/>
              </a:spcAft>
            </a:pPr>
            <a:r>
              <a:rPr lang="en-US" sz="2000" b="1" dirty="0" smtClean="0">
                <a:solidFill>
                  <a:srgbClr val="003366"/>
                </a:solidFill>
              </a:rPr>
              <a:t>3) </a:t>
            </a:r>
            <a:r>
              <a:rPr lang="en-US" sz="2000" b="1" dirty="0" err="1" smtClean="0">
                <a:solidFill>
                  <a:srgbClr val="003366"/>
                </a:solidFill>
              </a:rPr>
              <a:t>Storey</a:t>
            </a:r>
            <a:r>
              <a:rPr lang="en-US" sz="2000" b="1" dirty="0" smtClean="0">
                <a:solidFill>
                  <a:srgbClr val="003366"/>
                </a:solidFill>
              </a:rPr>
              <a:t> displacement</a:t>
            </a:r>
            <a:endParaRPr lang="en-US" sz="2000" dirty="0">
              <a:solidFill>
                <a:srgbClr val="FF0000"/>
              </a:solidFill>
            </a:endParaRPr>
          </a:p>
        </p:txBody>
      </p:sp>
      <p:pic>
        <p:nvPicPr>
          <p:cNvPr id="71" name="Immagine 70"/>
          <p:cNvPicPr>
            <a:picLocks noChangeAspect="1"/>
          </p:cNvPicPr>
          <p:nvPr/>
        </p:nvPicPr>
        <p:blipFill rotWithShape="1">
          <a:blip r:embed="rId9"/>
          <a:srcRect b="23777"/>
          <a:stretch/>
        </p:blipFill>
        <p:spPr>
          <a:xfrm>
            <a:off x="3167842" y="4292540"/>
            <a:ext cx="1170894" cy="1050985"/>
          </a:xfrm>
          <a:prstGeom prst="rect">
            <a:avLst/>
          </a:prstGeom>
        </p:spPr>
      </p:pic>
      <p:sp>
        <p:nvSpPr>
          <p:cNvPr id="72" name="Rettangolo 71"/>
          <p:cNvSpPr/>
          <p:nvPr/>
        </p:nvSpPr>
        <p:spPr>
          <a:xfrm>
            <a:off x="342221" y="5803037"/>
            <a:ext cx="2541017" cy="400110"/>
          </a:xfrm>
          <a:prstGeom prst="rect">
            <a:avLst/>
          </a:prstGeom>
        </p:spPr>
        <p:txBody>
          <a:bodyPr wrap="none">
            <a:spAutoFit/>
          </a:bodyPr>
          <a:lstStyle/>
          <a:p>
            <a:pPr algn="just">
              <a:spcAft>
                <a:spcPts val="1800"/>
              </a:spcAft>
            </a:pPr>
            <a:r>
              <a:rPr lang="en-US" sz="2000" b="1" dirty="0" smtClean="0">
                <a:solidFill>
                  <a:srgbClr val="003366"/>
                </a:solidFill>
              </a:rPr>
              <a:t>4) Interstory drift ratio</a:t>
            </a:r>
            <a:endParaRPr lang="en-US" sz="2000" dirty="0">
              <a:solidFill>
                <a:srgbClr val="FF0000"/>
              </a:solidFill>
            </a:endParaRPr>
          </a:p>
        </p:txBody>
      </p:sp>
      <p:graphicFrame>
        <p:nvGraphicFramePr>
          <p:cNvPr id="74" name="Oggetto 73"/>
          <p:cNvGraphicFramePr>
            <a:graphicFrameLocks noChangeAspect="1"/>
          </p:cNvGraphicFramePr>
          <p:nvPr>
            <p:extLst>
              <p:ext uri="{D42A27DB-BD31-4B8C-83A1-F6EECF244321}">
                <p14:modId xmlns:p14="http://schemas.microsoft.com/office/powerpoint/2010/main" val="1796253763"/>
              </p:ext>
            </p:extLst>
          </p:nvPr>
        </p:nvGraphicFramePr>
        <p:xfrm>
          <a:off x="5409801" y="4559734"/>
          <a:ext cx="1663700" cy="723900"/>
        </p:xfrm>
        <a:graphic>
          <a:graphicData uri="http://schemas.openxmlformats.org/presentationml/2006/ole">
            <mc:AlternateContent xmlns:mc="http://schemas.openxmlformats.org/markup-compatibility/2006">
              <mc:Choice xmlns:v="urn:schemas-microsoft-com:vml" Requires="v">
                <p:oleObj spid="_x0000_s70016" name="Equation" r:id="rId10" imgW="1422360" imgH="672840" progId="Equation.DSMT4">
                  <p:embed/>
                </p:oleObj>
              </mc:Choice>
              <mc:Fallback>
                <p:oleObj name="Equation" r:id="rId10" imgW="1422360" imgH="672840" progId="Equation.DSMT4">
                  <p:embed/>
                  <p:pic>
                    <p:nvPicPr>
                      <p:cNvPr id="0" name=""/>
                      <p:cNvPicPr>
                        <a:picLocks noChangeAspect="1" noChangeArrowheads="1"/>
                      </p:cNvPicPr>
                      <p:nvPr/>
                    </p:nvPicPr>
                    <p:blipFill>
                      <a:blip r:embed="rId11"/>
                      <a:srcRect/>
                      <a:stretch>
                        <a:fillRect/>
                      </a:stretch>
                    </p:blipFill>
                    <p:spPr bwMode="auto">
                      <a:xfrm>
                        <a:off x="5409801" y="4559734"/>
                        <a:ext cx="1663700" cy="723900"/>
                      </a:xfrm>
                      <a:prstGeom prst="rect">
                        <a:avLst/>
                      </a:prstGeom>
                      <a:noFill/>
                    </p:spPr>
                  </p:pic>
                </p:oleObj>
              </mc:Fallback>
            </mc:AlternateContent>
          </a:graphicData>
        </a:graphic>
      </p:graphicFrame>
      <p:graphicFrame>
        <p:nvGraphicFramePr>
          <p:cNvPr id="75" name="Oggetto 74"/>
          <p:cNvGraphicFramePr>
            <a:graphicFrameLocks noChangeAspect="1"/>
          </p:cNvGraphicFramePr>
          <p:nvPr>
            <p:extLst>
              <p:ext uri="{D42A27DB-BD31-4B8C-83A1-F6EECF244321}">
                <p14:modId xmlns:p14="http://schemas.microsoft.com/office/powerpoint/2010/main" val="1486445578"/>
              </p:ext>
            </p:extLst>
          </p:nvPr>
        </p:nvGraphicFramePr>
        <p:xfrm>
          <a:off x="5581650" y="3765550"/>
          <a:ext cx="2705100" cy="403225"/>
        </p:xfrm>
        <a:graphic>
          <a:graphicData uri="http://schemas.openxmlformats.org/presentationml/2006/ole">
            <mc:AlternateContent xmlns:mc="http://schemas.openxmlformats.org/markup-compatibility/2006">
              <mc:Choice xmlns:v="urn:schemas-microsoft-com:vml" Requires="v">
                <p:oleObj spid="_x0000_s70017" name="Equation" r:id="rId12" imgW="2311200" imgH="342720" progId="Equation.DSMT4">
                  <p:embed/>
                </p:oleObj>
              </mc:Choice>
              <mc:Fallback>
                <p:oleObj name="Equation" r:id="rId12" imgW="2311200" imgH="342720" progId="Equation.DSMT4">
                  <p:embed/>
                  <p:pic>
                    <p:nvPicPr>
                      <p:cNvPr id="0" name=""/>
                      <p:cNvPicPr>
                        <a:picLocks noChangeAspect="1" noChangeArrowheads="1"/>
                      </p:cNvPicPr>
                      <p:nvPr/>
                    </p:nvPicPr>
                    <p:blipFill>
                      <a:blip r:embed="rId13"/>
                      <a:srcRect/>
                      <a:stretch>
                        <a:fillRect/>
                      </a:stretch>
                    </p:blipFill>
                    <p:spPr bwMode="auto">
                      <a:xfrm>
                        <a:off x="5581650" y="3765550"/>
                        <a:ext cx="2705100" cy="403225"/>
                      </a:xfrm>
                      <a:prstGeom prst="rect">
                        <a:avLst/>
                      </a:prstGeom>
                      <a:noFill/>
                    </p:spPr>
                  </p:pic>
                </p:oleObj>
              </mc:Fallback>
            </mc:AlternateContent>
          </a:graphicData>
        </a:graphic>
      </p:graphicFrame>
      <p:graphicFrame>
        <p:nvGraphicFramePr>
          <p:cNvPr id="77" name="Oggetto 76"/>
          <p:cNvGraphicFramePr>
            <a:graphicFrameLocks noChangeAspect="1"/>
          </p:cNvGraphicFramePr>
          <p:nvPr>
            <p:extLst>
              <p:ext uri="{D42A27DB-BD31-4B8C-83A1-F6EECF244321}">
                <p14:modId xmlns:p14="http://schemas.microsoft.com/office/powerpoint/2010/main" val="592919155"/>
              </p:ext>
            </p:extLst>
          </p:nvPr>
        </p:nvGraphicFramePr>
        <p:xfrm>
          <a:off x="4337049" y="5454645"/>
          <a:ext cx="1692275" cy="477837"/>
        </p:xfrm>
        <a:graphic>
          <a:graphicData uri="http://schemas.openxmlformats.org/presentationml/2006/ole">
            <mc:AlternateContent xmlns:mc="http://schemas.openxmlformats.org/markup-compatibility/2006">
              <mc:Choice xmlns:v="urn:schemas-microsoft-com:vml" Requires="v">
                <p:oleObj spid="_x0000_s70018" name="Equation" r:id="rId14" imgW="1447560" imgH="406080" progId="Equation.DSMT4">
                  <p:embed/>
                </p:oleObj>
              </mc:Choice>
              <mc:Fallback>
                <p:oleObj name="Equation" r:id="rId14" imgW="1447560" imgH="406080" progId="Equation.DSMT4">
                  <p:embed/>
                  <p:pic>
                    <p:nvPicPr>
                      <p:cNvPr id="0" name=""/>
                      <p:cNvPicPr>
                        <a:picLocks noChangeAspect="1" noChangeArrowheads="1"/>
                      </p:cNvPicPr>
                      <p:nvPr/>
                    </p:nvPicPr>
                    <p:blipFill>
                      <a:blip r:embed="rId15"/>
                      <a:srcRect/>
                      <a:stretch>
                        <a:fillRect/>
                      </a:stretch>
                    </p:blipFill>
                    <p:spPr bwMode="auto">
                      <a:xfrm>
                        <a:off x="4337049" y="5454645"/>
                        <a:ext cx="1692275" cy="477837"/>
                      </a:xfrm>
                      <a:prstGeom prst="rect">
                        <a:avLst/>
                      </a:prstGeom>
                      <a:noFill/>
                    </p:spPr>
                  </p:pic>
                </p:oleObj>
              </mc:Fallback>
            </mc:AlternateContent>
          </a:graphicData>
        </a:graphic>
      </p:graphicFrame>
      <p:graphicFrame>
        <p:nvGraphicFramePr>
          <p:cNvPr id="79" name="Oggetto 78"/>
          <p:cNvGraphicFramePr>
            <a:graphicFrameLocks noChangeAspect="1"/>
          </p:cNvGraphicFramePr>
          <p:nvPr>
            <p:extLst>
              <p:ext uri="{D42A27DB-BD31-4B8C-83A1-F6EECF244321}">
                <p14:modId xmlns:p14="http://schemas.microsoft.com/office/powerpoint/2010/main" val="1221500586"/>
              </p:ext>
            </p:extLst>
          </p:nvPr>
        </p:nvGraphicFramePr>
        <p:xfrm>
          <a:off x="4375150" y="5864225"/>
          <a:ext cx="1617663" cy="477838"/>
        </p:xfrm>
        <a:graphic>
          <a:graphicData uri="http://schemas.openxmlformats.org/presentationml/2006/ole">
            <mc:AlternateContent xmlns:mc="http://schemas.openxmlformats.org/markup-compatibility/2006">
              <mc:Choice xmlns:v="urn:schemas-microsoft-com:vml" Requires="v">
                <p:oleObj spid="_x0000_s70019" name="Equation" r:id="rId16" imgW="1384200" imgH="406080" progId="Equation.DSMT4">
                  <p:embed/>
                </p:oleObj>
              </mc:Choice>
              <mc:Fallback>
                <p:oleObj name="Equation" r:id="rId16" imgW="1384200" imgH="406080" progId="Equation.DSMT4">
                  <p:embed/>
                  <p:pic>
                    <p:nvPicPr>
                      <p:cNvPr id="0" name=""/>
                      <p:cNvPicPr>
                        <a:picLocks noChangeAspect="1" noChangeArrowheads="1"/>
                      </p:cNvPicPr>
                      <p:nvPr/>
                    </p:nvPicPr>
                    <p:blipFill>
                      <a:blip r:embed="rId17"/>
                      <a:srcRect/>
                      <a:stretch>
                        <a:fillRect/>
                      </a:stretch>
                    </p:blipFill>
                    <p:spPr bwMode="auto">
                      <a:xfrm>
                        <a:off x="4375150" y="5864225"/>
                        <a:ext cx="1617663" cy="477838"/>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9" name="CasellaDiTesto 8"/>
              <p:cNvSpPr txBox="1"/>
              <p:nvPr/>
            </p:nvSpPr>
            <p:spPr>
              <a:xfrm>
                <a:off x="4173096" y="4958112"/>
                <a:ext cx="294761" cy="2021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sz="1200" b="1" i="1" smtClean="0">
                              <a:latin typeface="Cambria Math" panose="02040503050406030204" pitchFamily="18" charset="0"/>
                            </a:rPr>
                          </m:ctrlPr>
                        </m:sSubPr>
                        <m:e>
                          <m:r>
                            <a:rPr lang="it-IT" sz="1200" b="1" i="0" smtClean="0">
                              <a:latin typeface="Cambria Math" panose="02040503050406030204" pitchFamily="18" charset="0"/>
                            </a:rPr>
                            <m:t>𝚫</m:t>
                          </m:r>
                        </m:e>
                        <m:sub>
                          <m:r>
                            <a:rPr lang="it-IT" sz="1200" b="1" i="1" smtClean="0">
                              <a:latin typeface="Cambria Math" panose="02040503050406030204" pitchFamily="18" charset="0"/>
                            </a:rPr>
                            <m:t>𝒋</m:t>
                          </m:r>
                          <m:r>
                            <a:rPr lang="it-IT" sz="1200" b="1" i="1" smtClean="0">
                              <a:latin typeface="Cambria Math" panose="02040503050406030204" pitchFamily="18" charset="0"/>
                            </a:rPr>
                            <m:t>,</m:t>
                          </m:r>
                          <m:r>
                            <a:rPr lang="it-IT" sz="1200" b="1" i="1" smtClean="0">
                              <a:latin typeface="Cambria Math" panose="02040503050406030204" pitchFamily="18" charset="0"/>
                            </a:rPr>
                            <m:t>𝑿</m:t>
                          </m:r>
                        </m:sub>
                      </m:sSub>
                    </m:oMath>
                  </m:oMathPara>
                </a14:m>
                <a:endParaRPr lang="it-IT" b="1" dirty="0" smtClean="0"/>
              </a:p>
            </p:txBody>
          </p:sp>
        </mc:Choice>
        <mc:Fallback xmlns="">
          <p:sp>
            <p:nvSpPr>
              <p:cNvPr id="9" name="CasellaDiTesto 8"/>
              <p:cNvSpPr txBox="1">
                <a:spLocks noRot="1" noChangeAspect="1" noMove="1" noResize="1" noEditPoints="1" noAdjustHandles="1" noChangeArrowheads="1" noChangeShapeType="1" noTextEdit="1"/>
              </p:cNvSpPr>
              <p:nvPr/>
            </p:nvSpPr>
            <p:spPr>
              <a:xfrm>
                <a:off x="4173096" y="4958112"/>
                <a:ext cx="294761" cy="202171"/>
              </a:xfrm>
              <a:prstGeom prst="rect">
                <a:avLst/>
              </a:prstGeom>
              <a:blipFill rotWithShape="0">
                <a:blip r:embed="rId18"/>
                <a:stretch>
                  <a:fillRect l="-10417" r="-2083" b="-23529"/>
                </a:stretch>
              </a:blipFill>
            </p:spPr>
            <p:txBody>
              <a:bodyPr/>
              <a:lstStyle/>
              <a:p>
                <a:r>
                  <a:rPr lang="it-IT">
                    <a:noFill/>
                  </a:rPr>
                  <a:t> </a:t>
                </a:r>
              </a:p>
            </p:txBody>
          </p:sp>
        </mc:Fallback>
      </mc:AlternateContent>
    </p:spTree>
    <p:extLst>
      <p:ext uri="{BB962C8B-B14F-4D97-AF65-F5344CB8AC3E}">
        <p14:creationId xmlns:p14="http://schemas.microsoft.com/office/powerpoint/2010/main" val="32340837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instrumental</a:t>
            </a:r>
            <a:r>
              <a:rPr lang="it-IT" dirty="0" smtClean="0"/>
              <a:t> </a:t>
            </a:r>
            <a:r>
              <a:rPr lang="it-IT" dirty="0" err="1" smtClean="0"/>
              <a:t>uncertaintY</a:t>
            </a:r>
            <a:r>
              <a:rPr lang="it-IT" dirty="0" smtClean="0"/>
              <a:t> (1/2)</a:t>
            </a:r>
            <a:endParaRPr lang="it-IT" dirty="0"/>
          </a:p>
        </p:txBody>
      </p:sp>
      <p:graphicFrame>
        <p:nvGraphicFramePr>
          <p:cNvPr id="15" name="Tabella 14"/>
          <p:cNvGraphicFramePr>
            <a:graphicFrameLocks noGrp="1"/>
          </p:cNvGraphicFramePr>
          <p:nvPr>
            <p:extLst>
              <p:ext uri="{D42A27DB-BD31-4B8C-83A1-F6EECF244321}">
                <p14:modId xmlns:p14="http://schemas.microsoft.com/office/powerpoint/2010/main" val="1399863989"/>
              </p:ext>
            </p:extLst>
          </p:nvPr>
        </p:nvGraphicFramePr>
        <p:xfrm>
          <a:off x="679343" y="2044699"/>
          <a:ext cx="6008191" cy="1776024"/>
        </p:xfrm>
        <a:graphic>
          <a:graphicData uri="http://schemas.openxmlformats.org/drawingml/2006/table">
            <a:tbl>
              <a:tblPr firstRow="1" firstCol="1" bandRow="1">
                <a:tableStyleId>{5C22544A-7EE6-4342-B048-85BDC9FD1C3A}</a:tableStyleId>
              </a:tblPr>
              <a:tblGrid>
                <a:gridCol w="2129505"/>
                <a:gridCol w="1908314"/>
                <a:gridCol w="1970372"/>
              </a:tblGrid>
              <a:tr h="336024">
                <a:tc>
                  <a:txBody>
                    <a:bodyPr/>
                    <a:lstStyle/>
                    <a:p>
                      <a:pPr algn="just">
                        <a:lnSpc>
                          <a:spcPts val="1500"/>
                        </a:lnSpc>
                        <a:spcAft>
                          <a:spcPts val="0"/>
                        </a:spcAft>
                      </a:pPr>
                      <a:r>
                        <a:rPr lang="en-US" sz="1600" dirty="0" smtClean="0">
                          <a:effectLst/>
                          <a:latin typeface="+mn-lt"/>
                          <a:ea typeface="+mn-ea"/>
                        </a:rPr>
                        <a:t>Type</a:t>
                      </a:r>
                      <a:r>
                        <a:rPr lang="en-US" sz="1600" baseline="0" dirty="0" smtClean="0">
                          <a:effectLst/>
                          <a:latin typeface="+mn-lt"/>
                          <a:ea typeface="+mn-ea"/>
                        </a:rPr>
                        <a:t> of error</a:t>
                      </a:r>
                      <a:endParaRPr lang="it-IT" sz="16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lnSpc>
                          <a:spcPts val="1500"/>
                        </a:lnSpc>
                        <a:spcAft>
                          <a:spcPts val="0"/>
                        </a:spcAft>
                      </a:pPr>
                      <a:r>
                        <a:rPr lang="it-IT" sz="1600" b="1" kern="1200" dirty="0" smtClean="0">
                          <a:solidFill>
                            <a:schemeClr val="lt1"/>
                          </a:solidFill>
                          <a:effectLst/>
                          <a:latin typeface="+mn-lt"/>
                          <a:ea typeface="+mn-ea"/>
                          <a:cs typeface="+mn-cs"/>
                        </a:rPr>
                        <a:t>MEMSIC</a:t>
                      </a:r>
                      <a:r>
                        <a:rPr lang="it-IT" sz="1600" b="1" kern="1200" baseline="0" dirty="0" smtClean="0">
                          <a:solidFill>
                            <a:schemeClr val="lt1"/>
                          </a:solidFill>
                          <a:effectLst/>
                          <a:latin typeface="+mn-lt"/>
                          <a:ea typeface="+mn-ea"/>
                          <a:cs typeface="+mn-cs"/>
                        </a:rPr>
                        <a:t> </a:t>
                      </a:r>
                      <a:r>
                        <a:rPr lang="it-IT" sz="1600" b="1" kern="1200" dirty="0" smtClean="0">
                          <a:solidFill>
                            <a:schemeClr val="lt1"/>
                          </a:solidFill>
                          <a:effectLst/>
                          <a:latin typeface="+mn-lt"/>
                          <a:ea typeface="+mn-ea"/>
                          <a:cs typeface="+mn-cs"/>
                        </a:rPr>
                        <a:t>CXL02TG3</a:t>
                      </a:r>
                      <a:endParaRPr lang="it-IT" sz="1600" b="1" kern="1200" dirty="0">
                        <a:solidFill>
                          <a:schemeClr val="lt1"/>
                        </a:solidFill>
                        <a:effectLst/>
                        <a:latin typeface="+mn-lt"/>
                        <a:ea typeface="+mn-ea"/>
                        <a:cs typeface="+mn-cs"/>
                      </a:endParaRPr>
                    </a:p>
                  </a:txBody>
                  <a:tcPr marL="68580" marR="68580" marT="0" marB="0" anchor="ctr"/>
                </a:tc>
                <a:tc>
                  <a:txBody>
                    <a:bodyPr/>
                    <a:lstStyle/>
                    <a:p>
                      <a:pPr algn="ctr">
                        <a:lnSpc>
                          <a:spcPts val="1500"/>
                        </a:lnSpc>
                        <a:spcAft>
                          <a:spcPts val="0"/>
                        </a:spcAft>
                      </a:pPr>
                      <a:r>
                        <a:rPr lang="it-IT" sz="1600" b="1" kern="1200" dirty="0" smtClean="0">
                          <a:solidFill>
                            <a:schemeClr val="lt1"/>
                          </a:solidFill>
                          <a:effectLst/>
                          <a:latin typeface="+mn-lt"/>
                          <a:ea typeface="+mn-ea"/>
                          <a:cs typeface="+mn-cs"/>
                        </a:rPr>
                        <a:t>PCB 3711</a:t>
                      </a:r>
                      <a:endParaRPr lang="it-IT" sz="1600" b="1" kern="1200" dirty="0">
                        <a:solidFill>
                          <a:schemeClr val="lt1"/>
                        </a:solidFill>
                        <a:effectLst/>
                        <a:latin typeface="+mn-lt"/>
                        <a:ea typeface="+mn-ea"/>
                        <a:cs typeface="+mn-cs"/>
                      </a:endParaRPr>
                    </a:p>
                  </a:txBody>
                  <a:tcPr marL="68580" marR="68580" marT="0" marB="0" anchor="ctr"/>
                </a:tc>
              </a:tr>
              <a:tr h="288000">
                <a:tc>
                  <a:txBody>
                    <a:bodyPr/>
                    <a:lstStyle/>
                    <a:p>
                      <a:pPr algn="just">
                        <a:lnSpc>
                          <a:spcPts val="1500"/>
                        </a:lnSpc>
                        <a:spcAft>
                          <a:spcPts val="0"/>
                        </a:spcAft>
                      </a:pPr>
                      <a:r>
                        <a:rPr lang="en-US" sz="1600" b="0" dirty="0" smtClean="0">
                          <a:solidFill>
                            <a:schemeClr val="tx1"/>
                          </a:solidFill>
                          <a:effectLst/>
                        </a:rPr>
                        <a:t>Sensitivity(</a:t>
                      </a:r>
                      <a:r>
                        <a:rPr lang="en-US" sz="1600" b="0" dirty="0" err="1" smtClean="0">
                          <a:solidFill>
                            <a:schemeClr val="tx1"/>
                          </a:solidFill>
                          <a:effectLst/>
                        </a:rPr>
                        <a:t>e</a:t>
                      </a:r>
                      <a:r>
                        <a:rPr lang="en-US" sz="1600" b="0" baseline="-25000" dirty="0" err="1" smtClean="0">
                          <a:solidFill>
                            <a:schemeClr val="tx1"/>
                          </a:solidFill>
                          <a:effectLst/>
                        </a:rPr>
                        <a:t>S</a:t>
                      </a:r>
                      <a:r>
                        <a:rPr lang="en-US" sz="1600" b="0" dirty="0" smtClean="0">
                          <a:solidFill>
                            <a:schemeClr val="tx1"/>
                          </a:solidFill>
                          <a:effectLst/>
                        </a:rPr>
                        <a:t>)</a:t>
                      </a:r>
                      <a:endParaRPr lang="it-IT" sz="1600" b="0" dirty="0">
                        <a:solidFill>
                          <a:schemeClr val="tx1"/>
                        </a:solidFill>
                        <a:effectLst/>
                        <a:latin typeface="Times New Roman" panose="02020603050405020304" pitchFamily="18" charset="0"/>
                        <a:ea typeface="Calibri" panose="020F0502020204030204" pitchFamily="34" charset="0"/>
                      </a:endParaRPr>
                    </a:p>
                  </a:txBody>
                  <a:tcPr marL="68580" marR="68580" marT="0" marB="0" anchor="ctr">
                    <a:solidFill>
                      <a:srgbClr val="E7F1FA"/>
                    </a:solidFill>
                  </a:tcPr>
                </a:tc>
                <a:tc>
                  <a:txBody>
                    <a:bodyPr/>
                    <a:lstStyle/>
                    <a:p>
                      <a:pPr algn="ctr">
                        <a:lnSpc>
                          <a:spcPts val="1500"/>
                        </a:lnSpc>
                        <a:spcAft>
                          <a:spcPts val="0"/>
                        </a:spcAft>
                      </a:pPr>
                      <a:r>
                        <a:rPr lang="it-IT" sz="1600" dirty="0" smtClean="0">
                          <a:effectLst/>
                          <a:latin typeface="Times New Roman" panose="02020603050405020304" pitchFamily="18" charset="0"/>
                          <a:ea typeface="Calibri" panose="020F0502020204030204" pitchFamily="34" charset="0"/>
                        </a:rPr>
                        <a:t>0.03</a:t>
                      </a:r>
                      <a:endParaRPr lang="it-IT" sz="16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lnSpc>
                          <a:spcPts val="1500"/>
                        </a:lnSpc>
                        <a:spcAft>
                          <a:spcPts val="0"/>
                        </a:spcAft>
                      </a:pPr>
                      <a:r>
                        <a:rPr lang="it-IT" sz="1600" dirty="0" smtClean="0">
                          <a:effectLst/>
                          <a:latin typeface="Times New Roman" panose="02020603050405020304" pitchFamily="18" charset="0"/>
                          <a:ea typeface="Calibri" panose="020F0502020204030204" pitchFamily="34" charset="0"/>
                        </a:rPr>
                        <a:t>0.01</a:t>
                      </a:r>
                      <a:endParaRPr lang="it-IT" sz="1600" dirty="0">
                        <a:effectLst/>
                        <a:latin typeface="Times New Roman" panose="02020603050405020304" pitchFamily="18" charset="0"/>
                        <a:ea typeface="Calibri" panose="020F0502020204030204" pitchFamily="34" charset="0"/>
                      </a:endParaRPr>
                    </a:p>
                  </a:txBody>
                  <a:tcPr marL="68580" marR="68580" marT="0" marB="0" anchor="ctr"/>
                </a:tc>
              </a:tr>
              <a:tr h="288000">
                <a:tc>
                  <a:txBody>
                    <a:bodyPr/>
                    <a:lstStyle/>
                    <a:p>
                      <a:pPr algn="just">
                        <a:lnSpc>
                          <a:spcPts val="1500"/>
                        </a:lnSpc>
                        <a:spcAft>
                          <a:spcPts val="0"/>
                        </a:spcAft>
                      </a:pPr>
                      <a:r>
                        <a:rPr lang="en-US" sz="1600" b="0" dirty="0">
                          <a:solidFill>
                            <a:schemeClr val="tx1"/>
                          </a:solidFill>
                          <a:effectLst/>
                        </a:rPr>
                        <a:t>Environmental </a:t>
                      </a:r>
                      <a:r>
                        <a:rPr lang="en-US" sz="1600" b="0" dirty="0" smtClean="0">
                          <a:solidFill>
                            <a:schemeClr val="tx1"/>
                          </a:solidFill>
                          <a:effectLst/>
                        </a:rPr>
                        <a:t>(</a:t>
                      </a:r>
                      <a:r>
                        <a:rPr lang="en-US" sz="1600" b="0" dirty="0" err="1" smtClean="0">
                          <a:solidFill>
                            <a:schemeClr val="tx1"/>
                          </a:solidFill>
                          <a:effectLst/>
                        </a:rPr>
                        <a:t>e</a:t>
                      </a:r>
                      <a:r>
                        <a:rPr lang="en-US" sz="1600" b="0" baseline="-25000" dirty="0" err="1" smtClean="0">
                          <a:solidFill>
                            <a:schemeClr val="tx1"/>
                          </a:solidFill>
                          <a:effectLst/>
                        </a:rPr>
                        <a:t>E</a:t>
                      </a:r>
                      <a:r>
                        <a:rPr lang="en-US" sz="1600" b="0" dirty="0" smtClean="0">
                          <a:solidFill>
                            <a:schemeClr val="tx1"/>
                          </a:solidFill>
                          <a:effectLst/>
                        </a:rPr>
                        <a:t>)</a:t>
                      </a:r>
                      <a:endParaRPr lang="it-IT" sz="1600" b="0" dirty="0">
                        <a:solidFill>
                          <a:schemeClr val="tx1"/>
                        </a:solidFill>
                        <a:effectLst/>
                        <a:latin typeface="Times New Roman" panose="02020603050405020304" pitchFamily="18" charset="0"/>
                        <a:ea typeface="Calibri" panose="020F0502020204030204" pitchFamily="34" charset="0"/>
                      </a:endParaRPr>
                    </a:p>
                  </a:txBody>
                  <a:tcPr marL="68580" marR="68580" marT="0" marB="0" anchor="ctr">
                    <a:solidFill>
                      <a:srgbClr val="CCE3F5"/>
                    </a:solidFill>
                  </a:tcPr>
                </a:tc>
                <a:tc>
                  <a:txBody>
                    <a:bodyPr/>
                    <a:lstStyle/>
                    <a:p>
                      <a:pPr algn="ctr">
                        <a:lnSpc>
                          <a:spcPts val="1500"/>
                        </a:lnSpc>
                        <a:spcAft>
                          <a:spcPts val="0"/>
                        </a:spcAft>
                      </a:pPr>
                      <a:r>
                        <a:rPr lang="it-IT" sz="1600" dirty="0" err="1" smtClean="0">
                          <a:effectLst/>
                          <a:latin typeface="Times New Roman" panose="02020603050405020304" pitchFamily="18" charset="0"/>
                          <a:ea typeface="Calibri" panose="020F0502020204030204" pitchFamily="34" charset="0"/>
                        </a:rPr>
                        <a:t>Not</a:t>
                      </a:r>
                      <a:r>
                        <a:rPr lang="it-IT" sz="1600" baseline="0" dirty="0" smtClean="0">
                          <a:effectLst/>
                          <a:latin typeface="Times New Roman" panose="02020603050405020304" pitchFamily="18" charset="0"/>
                          <a:ea typeface="Calibri" panose="020F0502020204030204" pitchFamily="34" charset="0"/>
                        </a:rPr>
                        <a:t> </a:t>
                      </a:r>
                      <a:r>
                        <a:rPr lang="it-IT" sz="1600" baseline="0" dirty="0" err="1" smtClean="0">
                          <a:effectLst/>
                          <a:latin typeface="Times New Roman" panose="02020603050405020304" pitchFamily="18" charset="0"/>
                          <a:ea typeface="Calibri" panose="020F0502020204030204" pitchFamily="34" charset="0"/>
                        </a:rPr>
                        <a:t>reported</a:t>
                      </a:r>
                      <a:endParaRPr lang="it-IT" sz="16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lnSpc>
                          <a:spcPts val="1500"/>
                        </a:lnSpc>
                        <a:spcAft>
                          <a:spcPts val="0"/>
                        </a:spcAft>
                      </a:pPr>
                      <a:r>
                        <a:rPr lang="it-IT" sz="1600" dirty="0" smtClean="0">
                          <a:effectLst/>
                          <a:latin typeface="Times New Roman" panose="02020603050405020304" pitchFamily="18" charset="0"/>
                          <a:ea typeface="Calibri" panose="020F0502020204030204" pitchFamily="34" charset="0"/>
                        </a:rPr>
                        <a:t>0.03</a:t>
                      </a:r>
                      <a:endParaRPr lang="it-IT" sz="1600" dirty="0">
                        <a:effectLst/>
                        <a:latin typeface="Times New Roman" panose="02020603050405020304" pitchFamily="18" charset="0"/>
                        <a:ea typeface="Calibri" panose="020F0502020204030204" pitchFamily="34" charset="0"/>
                      </a:endParaRPr>
                    </a:p>
                  </a:txBody>
                  <a:tcPr marL="68580" marR="68580" marT="0" marB="0" anchor="ctr"/>
                </a:tc>
              </a:tr>
              <a:tr h="288000">
                <a:tc>
                  <a:txBody>
                    <a:bodyPr/>
                    <a:lstStyle/>
                    <a:p>
                      <a:pPr algn="just">
                        <a:lnSpc>
                          <a:spcPts val="1500"/>
                        </a:lnSpc>
                        <a:spcAft>
                          <a:spcPts val="0"/>
                        </a:spcAft>
                      </a:pPr>
                      <a:r>
                        <a:rPr lang="en-US" sz="1600" b="0" dirty="0">
                          <a:solidFill>
                            <a:schemeClr val="tx1"/>
                          </a:solidFill>
                          <a:effectLst/>
                        </a:rPr>
                        <a:t>Misalignment </a:t>
                      </a:r>
                      <a:r>
                        <a:rPr lang="en-US" sz="1600" b="0" dirty="0" smtClean="0">
                          <a:solidFill>
                            <a:schemeClr val="tx1"/>
                          </a:solidFill>
                          <a:effectLst/>
                        </a:rPr>
                        <a:t>(</a:t>
                      </a:r>
                      <a:r>
                        <a:rPr lang="en-US" sz="1600" b="0" dirty="0" err="1" smtClean="0">
                          <a:solidFill>
                            <a:schemeClr val="tx1"/>
                          </a:solidFill>
                          <a:effectLst/>
                        </a:rPr>
                        <a:t>e</a:t>
                      </a:r>
                      <a:r>
                        <a:rPr lang="en-US" sz="1600" b="0" baseline="-25000" dirty="0" err="1" smtClean="0">
                          <a:solidFill>
                            <a:schemeClr val="tx1"/>
                          </a:solidFill>
                          <a:effectLst/>
                          <a:latin typeface="Symbol" panose="05050102010706020507" pitchFamily="18" charset="2"/>
                        </a:rPr>
                        <a:t>a</a:t>
                      </a:r>
                      <a:r>
                        <a:rPr lang="en-US" sz="1600" b="0" dirty="0" smtClean="0">
                          <a:solidFill>
                            <a:schemeClr val="tx1"/>
                          </a:solidFill>
                          <a:effectLst/>
                        </a:rPr>
                        <a:t>)</a:t>
                      </a:r>
                      <a:endParaRPr lang="it-IT" sz="1600" b="0" dirty="0">
                        <a:solidFill>
                          <a:schemeClr val="tx1"/>
                        </a:solidFill>
                        <a:effectLst/>
                        <a:latin typeface="Times New Roman" panose="02020603050405020304" pitchFamily="18" charset="0"/>
                        <a:ea typeface="Calibri" panose="020F0502020204030204" pitchFamily="34" charset="0"/>
                      </a:endParaRPr>
                    </a:p>
                  </a:txBody>
                  <a:tcPr marL="68580" marR="68580" marT="0" marB="0" anchor="ctr">
                    <a:solidFill>
                      <a:srgbClr val="E7F1FA"/>
                    </a:solidFill>
                  </a:tcPr>
                </a:tc>
                <a:tc>
                  <a:txBody>
                    <a:bodyPr/>
                    <a:lstStyle/>
                    <a:p>
                      <a:pPr algn="ctr">
                        <a:lnSpc>
                          <a:spcPts val="1500"/>
                        </a:lnSpc>
                        <a:spcAft>
                          <a:spcPts val="0"/>
                        </a:spcAft>
                      </a:pPr>
                      <a:r>
                        <a:rPr lang="it-IT" sz="1600" dirty="0" smtClean="0">
                          <a:effectLst/>
                          <a:latin typeface="Times New Roman" panose="02020603050405020304" pitchFamily="18" charset="0"/>
                          <a:ea typeface="Calibri" panose="020F0502020204030204" pitchFamily="34" charset="0"/>
                        </a:rPr>
                        <a:t>0.01</a:t>
                      </a:r>
                      <a:endParaRPr lang="it-IT" sz="1600" dirty="0">
                        <a:effectLst/>
                        <a:latin typeface="Times New Roman" panose="02020603050405020304" pitchFamily="18" charset="0"/>
                        <a:ea typeface="Calibri" panose="020F0502020204030204" pitchFamily="34" charset="0"/>
                      </a:endParaRPr>
                    </a:p>
                  </a:txBody>
                  <a:tcPr marL="68580" marR="68580" marT="0" marB="0" anchor="ctr">
                    <a:solidFill>
                      <a:srgbClr val="E7F1FA"/>
                    </a:solidFill>
                  </a:tcPr>
                </a:tc>
                <a:tc>
                  <a:txBody>
                    <a:bodyPr/>
                    <a:lstStyle/>
                    <a:p>
                      <a:pPr algn="ctr">
                        <a:lnSpc>
                          <a:spcPts val="1500"/>
                        </a:lnSpc>
                        <a:spcAft>
                          <a:spcPts val="0"/>
                        </a:spcAft>
                      </a:pPr>
                      <a:r>
                        <a:rPr lang="it-IT" sz="1600" dirty="0" smtClean="0">
                          <a:effectLst/>
                          <a:latin typeface="Times New Roman" panose="02020603050405020304" pitchFamily="18" charset="0"/>
                          <a:ea typeface="Calibri" panose="020F0502020204030204" pitchFamily="34" charset="0"/>
                        </a:rPr>
                        <a:t>0.00</a:t>
                      </a:r>
                      <a:endParaRPr lang="it-IT" sz="1600" dirty="0">
                        <a:effectLst/>
                        <a:latin typeface="Times New Roman" panose="02020603050405020304" pitchFamily="18" charset="0"/>
                        <a:ea typeface="Calibri" panose="020F0502020204030204" pitchFamily="34" charset="0"/>
                      </a:endParaRPr>
                    </a:p>
                  </a:txBody>
                  <a:tcPr marL="68580" marR="68580" marT="0" marB="0" anchor="ctr">
                    <a:solidFill>
                      <a:srgbClr val="E7F1FA"/>
                    </a:solidFill>
                  </a:tcPr>
                </a:tc>
              </a:tr>
              <a:tr h="288000">
                <a:tc>
                  <a:txBody>
                    <a:bodyPr/>
                    <a:lstStyle/>
                    <a:p>
                      <a:pPr marL="0" marR="0" indent="0" algn="just" defTabSz="914400" rtl="0" eaLnBrk="1" fontAlgn="auto" latinLnBrk="0" hangingPunct="1">
                        <a:lnSpc>
                          <a:spcPts val="1500"/>
                        </a:lnSpc>
                        <a:spcBef>
                          <a:spcPts val="0"/>
                        </a:spcBef>
                        <a:spcAft>
                          <a:spcPts val="0"/>
                        </a:spcAft>
                        <a:buClrTx/>
                        <a:buSzTx/>
                        <a:buFontTx/>
                        <a:buNone/>
                        <a:tabLst/>
                        <a:defRPr/>
                      </a:pPr>
                      <a:r>
                        <a:rPr lang="en-US" sz="1600" b="0" dirty="0" smtClean="0">
                          <a:solidFill>
                            <a:schemeClr val="tx1"/>
                          </a:solidFill>
                          <a:effectLst/>
                        </a:rPr>
                        <a:t>Cross-axis sensitivity (</a:t>
                      </a:r>
                      <a:r>
                        <a:rPr lang="en-US" sz="1600" b="0" dirty="0" err="1" smtClean="0">
                          <a:solidFill>
                            <a:schemeClr val="tx1"/>
                          </a:solidFill>
                          <a:effectLst/>
                        </a:rPr>
                        <a:t>e</a:t>
                      </a:r>
                      <a:r>
                        <a:rPr lang="en-US" sz="1600" b="0" baseline="-25000" dirty="0" err="1" smtClean="0">
                          <a:solidFill>
                            <a:schemeClr val="tx1"/>
                          </a:solidFill>
                          <a:effectLst/>
                        </a:rPr>
                        <a:t>c</a:t>
                      </a:r>
                      <a:r>
                        <a:rPr lang="en-US" sz="1600" b="0" baseline="0" dirty="0" smtClean="0">
                          <a:solidFill>
                            <a:schemeClr val="tx1"/>
                          </a:solidFill>
                          <a:effectLst/>
                        </a:rPr>
                        <a:t>)</a:t>
                      </a:r>
                      <a:endParaRPr lang="it-IT" sz="1600" b="0" baseline="0" dirty="0" smtClean="0">
                        <a:solidFill>
                          <a:schemeClr val="tx1"/>
                        </a:solidFill>
                        <a:effectLst/>
                        <a:latin typeface="Times New Roman" panose="02020603050405020304" pitchFamily="18" charset="0"/>
                        <a:ea typeface="Calibri" panose="020F0502020204030204" pitchFamily="34" charset="0"/>
                      </a:endParaRPr>
                    </a:p>
                  </a:txBody>
                  <a:tcPr marL="68580" marR="68580" marT="0" marB="0" anchor="ctr">
                    <a:solidFill>
                      <a:srgbClr val="CCE3F5"/>
                    </a:solidFill>
                  </a:tcPr>
                </a:tc>
                <a:tc>
                  <a:txBody>
                    <a:bodyPr/>
                    <a:lstStyle/>
                    <a:p>
                      <a:pPr algn="ctr">
                        <a:lnSpc>
                          <a:spcPts val="1500"/>
                        </a:lnSpc>
                        <a:spcAft>
                          <a:spcPts val="0"/>
                        </a:spcAft>
                      </a:pPr>
                      <a:r>
                        <a:rPr lang="it-IT" sz="1600" dirty="0" smtClean="0">
                          <a:effectLst/>
                          <a:latin typeface="Times New Roman" panose="02020603050405020304" pitchFamily="18" charset="0"/>
                          <a:ea typeface="Calibri" panose="020F0502020204030204" pitchFamily="34" charset="0"/>
                        </a:rPr>
                        <a:t>0.03</a:t>
                      </a:r>
                      <a:endParaRPr lang="it-IT" sz="16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lnSpc>
                          <a:spcPts val="1500"/>
                        </a:lnSpc>
                        <a:spcAft>
                          <a:spcPts val="0"/>
                        </a:spcAft>
                      </a:pPr>
                      <a:r>
                        <a:rPr lang="it-IT" sz="1600" dirty="0" smtClean="0">
                          <a:effectLst/>
                          <a:latin typeface="Times New Roman" panose="02020603050405020304" pitchFamily="18" charset="0"/>
                          <a:ea typeface="Calibri" panose="020F0502020204030204" pitchFamily="34" charset="0"/>
                        </a:rPr>
                        <a:t>0.03</a:t>
                      </a:r>
                      <a:endParaRPr lang="it-IT" sz="1600" dirty="0">
                        <a:effectLst/>
                        <a:latin typeface="Times New Roman" panose="02020603050405020304" pitchFamily="18" charset="0"/>
                        <a:ea typeface="Calibri" panose="020F0502020204030204" pitchFamily="34" charset="0"/>
                      </a:endParaRPr>
                    </a:p>
                  </a:txBody>
                  <a:tcPr marL="68580" marR="68580" marT="0" marB="0" anchor="ctr"/>
                </a:tc>
              </a:tr>
              <a:tr h="288000">
                <a:tc>
                  <a:txBody>
                    <a:bodyPr/>
                    <a:lstStyle/>
                    <a:p>
                      <a:pPr algn="just">
                        <a:lnSpc>
                          <a:spcPts val="1500"/>
                        </a:lnSpc>
                        <a:spcAft>
                          <a:spcPts val="0"/>
                        </a:spcAft>
                      </a:pPr>
                      <a:r>
                        <a:rPr lang="it-IT" sz="1600" b="0" kern="1200" dirty="0" smtClean="0">
                          <a:solidFill>
                            <a:schemeClr val="tx1"/>
                          </a:solidFill>
                          <a:effectLst/>
                          <a:latin typeface="+mn-lt"/>
                          <a:ea typeface="+mn-ea"/>
                          <a:cs typeface="+mn-cs"/>
                        </a:rPr>
                        <a:t>Installation (</a:t>
                      </a:r>
                      <a:r>
                        <a:rPr lang="en-US" sz="1600" b="0" dirty="0" err="1" smtClean="0">
                          <a:solidFill>
                            <a:schemeClr val="tx1"/>
                          </a:solidFill>
                          <a:effectLst/>
                        </a:rPr>
                        <a:t>e</a:t>
                      </a:r>
                      <a:r>
                        <a:rPr lang="en-US" sz="1600" b="0" baseline="-25000" dirty="0" err="1" smtClean="0">
                          <a:solidFill>
                            <a:schemeClr val="tx1"/>
                          </a:solidFill>
                          <a:effectLst/>
                        </a:rPr>
                        <a:t>i</a:t>
                      </a:r>
                      <a:r>
                        <a:rPr lang="en-US" sz="1600" b="0" baseline="0" dirty="0" smtClean="0">
                          <a:solidFill>
                            <a:schemeClr val="tx1"/>
                          </a:solidFill>
                          <a:effectLst/>
                        </a:rPr>
                        <a:t>)</a:t>
                      </a:r>
                      <a:endParaRPr lang="it-IT" sz="1600" b="0" kern="1200" dirty="0">
                        <a:solidFill>
                          <a:schemeClr val="tx1"/>
                        </a:solidFill>
                        <a:effectLst/>
                        <a:latin typeface="+mn-lt"/>
                        <a:ea typeface="+mn-ea"/>
                        <a:cs typeface="+mn-cs"/>
                      </a:endParaRPr>
                    </a:p>
                  </a:txBody>
                  <a:tcPr marL="68580" marR="68580" marT="0" marB="0" anchor="ctr">
                    <a:solidFill>
                      <a:srgbClr val="E7F1FA"/>
                    </a:solidFill>
                  </a:tcPr>
                </a:tc>
                <a:tc gridSpan="2">
                  <a:txBody>
                    <a:bodyPr/>
                    <a:lstStyle/>
                    <a:p>
                      <a:pPr algn="ctr">
                        <a:lnSpc>
                          <a:spcPts val="1500"/>
                        </a:lnSpc>
                        <a:spcAft>
                          <a:spcPts val="0"/>
                        </a:spcAft>
                      </a:pPr>
                      <a:r>
                        <a:rPr lang="it-IT" sz="1600" dirty="0" smtClean="0">
                          <a:effectLst/>
                          <a:latin typeface="Times New Roman" panose="02020603050405020304" pitchFamily="18" charset="0"/>
                          <a:ea typeface="Calibri" panose="020F0502020204030204" pitchFamily="34" charset="0"/>
                        </a:rPr>
                        <a:t>0.02</a:t>
                      </a:r>
                      <a:endParaRPr lang="it-IT" sz="1600" dirty="0">
                        <a:effectLst/>
                        <a:latin typeface="Times New Roman" panose="02020603050405020304" pitchFamily="18" charset="0"/>
                        <a:ea typeface="Calibri" panose="020F0502020204030204" pitchFamily="34" charset="0"/>
                      </a:endParaRPr>
                    </a:p>
                  </a:txBody>
                  <a:tcPr marL="68580" marR="68580" marT="0" marB="0" anchor="ctr"/>
                </a:tc>
                <a:tc hMerge="1">
                  <a:txBody>
                    <a:bodyPr/>
                    <a:lstStyle/>
                    <a:p>
                      <a:pPr algn="ctr">
                        <a:lnSpc>
                          <a:spcPts val="1500"/>
                        </a:lnSpc>
                        <a:spcAft>
                          <a:spcPts val="0"/>
                        </a:spcAft>
                      </a:pPr>
                      <a:endParaRPr lang="it-IT" sz="1600" dirty="0">
                        <a:effectLst/>
                        <a:latin typeface="Times New Roman" panose="02020603050405020304" pitchFamily="18" charset="0"/>
                        <a:ea typeface="Calibri" panose="020F0502020204030204" pitchFamily="34" charset="0"/>
                      </a:endParaRPr>
                    </a:p>
                  </a:txBody>
                  <a:tcPr marL="68580" marR="68580" marT="0" marB="0" anchor="ctr"/>
                </a:tc>
              </a:tr>
            </a:tbl>
          </a:graphicData>
        </a:graphic>
      </p:graphicFrame>
      <p:sp>
        <p:nvSpPr>
          <p:cNvPr id="3" name="Rectangle 2"/>
          <p:cNvSpPr>
            <a:spLocks noChangeArrowheads="1"/>
          </p:cNvSpPr>
          <p:nvPr/>
        </p:nvSpPr>
        <p:spPr bwMode="auto">
          <a:xfrm>
            <a:off x="4610099" y="1998980"/>
            <a:ext cx="1187532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sp>
        <p:nvSpPr>
          <p:cNvPr id="5" name="Rectangle 4"/>
          <p:cNvSpPr>
            <a:spLocks noChangeArrowheads="1"/>
          </p:cNvSpPr>
          <p:nvPr/>
        </p:nvSpPr>
        <p:spPr bwMode="auto">
          <a:xfrm>
            <a:off x="4610100" y="254508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7" name="Rectangle 8"/>
          <p:cNvSpPr>
            <a:spLocks noChangeArrowheads="1"/>
          </p:cNvSpPr>
          <p:nvPr/>
        </p:nvSpPr>
        <p:spPr bwMode="auto">
          <a:xfrm>
            <a:off x="4495799" y="3578863"/>
            <a:ext cx="1103581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sp>
        <p:nvSpPr>
          <p:cNvPr id="9" name="Rectangle 10"/>
          <p:cNvSpPr>
            <a:spLocks noChangeArrowheads="1"/>
          </p:cNvSpPr>
          <p:nvPr/>
        </p:nvSpPr>
        <p:spPr bwMode="auto">
          <a:xfrm>
            <a:off x="4495799" y="4205576"/>
            <a:ext cx="1491972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sp>
        <p:nvSpPr>
          <p:cNvPr id="11" name="Rectangle 12"/>
          <p:cNvSpPr>
            <a:spLocks noChangeArrowheads="1"/>
          </p:cNvSpPr>
          <p:nvPr/>
        </p:nvSpPr>
        <p:spPr bwMode="auto">
          <a:xfrm>
            <a:off x="4495798" y="472125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25" name="Rettangolo 24"/>
          <p:cNvSpPr/>
          <p:nvPr/>
        </p:nvSpPr>
        <p:spPr>
          <a:xfrm>
            <a:off x="215179" y="1217974"/>
            <a:ext cx="8406864" cy="686892"/>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lgn="just">
              <a:spcAft>
                <a:spcPts val="600"/>
              </a:spcAft>
              <a:buFont typeface="Arial" panose="020B0604020202020204" pitchFamily="34" charset="0"/>
              <a:buChar char="•"/>
            </a:pPr>
            <a:r>
              <a:rPr lang="en-US" sz="2000" dirty="0" smtClean="0">
                <a:solidFill>
                  <a:srgbClr val="003366"/>
                </a:solidFill>
              </a:rPr>
              <a:t>Errors affecting </a:t>
            </a:r>
            <a:r>
              <a:rPr lang="en-US" sz="2000" b="1" dirty="0" smtClean="0">
                <a:solidFill>
                  <a:srgbClr val="003366"/>
                </a:solidFill>
              </a:rPr>
              <a:t>accelerometers </a:t>
            </a:r>
            <a:r>
              <a:rPr lang="en-US" sz="2000" dirty="0" smtClean="0">
                <a:solidFill>
                  <a:srgbClr val="003366"/>
                </a:solidFill>
              </a:rPr>
              <a:t>(expressed as </a:t>
            </a:r>
            <a:r>
              <a:rPr lang="en-US" sz="2000" b="1" dirty="0" smtClean="0">
                <a:solidFill>
                  <a:srgbClr val="003366"/>
                </a:solidFill>
              </a:rPr>
              <a:t>max errors </a:t>
            </a:r>
            <a:r>
              <a:rPr lang="en-US" sz="2000" dirty="0" smtClean="0">
                <a:solidFill>
                  <a:srgbClr val="003366"/>
                </a:solidFill>
              </a:rPr>
              <a:t>in data sheets)</a:t>
            </a:r>
          </a:p>
        </p:txBody>
      </p:sp>
      <p:sp>
        <p:nvSpPr>
          <p:cNvPr id="26" name="Rettangolo 25"/>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27" name="Rettangolo 26"/>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28" name="Rettangolo 27"/>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29" name="Rettangolo 28"/>
          <p:cNvSpPr/>
          <p:nvPr/>
        </p:nvSpPr>
        <p:spPr>
          <a:xfrm>
            <a:off x="3616667" y="1067772"/>
            <a:ext cx="2104998"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31" name="Rettangolo 30"/>
          <p:cNvSpPr/>
          <p:nvPr/>
        </p:nvSpPr>
        <p:spPr>
          <a:xfrm>
            <a:off x="5706675" y="1067539"/>
            <a:ext cx="1733354" cy="27719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32" name="Rettangolo 31"/>
          <p:cNvSpPr/>
          <p:nvPr/>
        </p:nvSpPr>
        <p:spPr>
          <a:xfrm>
            <a:off x="7440029" y="1075159"/>
            <a:ext cx="1703971" cy="2732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sp>
        <p:nvSpPr>
          <p:cNvPr id="35" name="Rettangolo 34"/>
          <p:cNvSpPr/>
          <p:nvPr/>
        </p:nvSpPr>
        <p:spPr>
          <a:xfrm>
            <a:off x="215179" y="3875553"/>
            <a:ext cx="8406864" cy="686892"/>
          </a:xfrm>
          <a:prstGeom prst="rect">
            <a:avLst/>
          </a:prstGeom>
        </p:spPr>
        <p:txBody>
          <a:bodyPr wrap="square">
            <a:noAutofit/>
          </a:bodyPr>
          <a:lstStyle/>
          <a:p>
            <a:pPr marL="342900" indent="-342900" algn="just">
              <a:lnSpc>
                <a:spcPts val="1200"/>
              </a:lnSpc>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r>
              <a:rPr lang="en-US" sz="2000" dirty="0" smtClean="0">
                <a:solidFill>
                  <a:srgbClr val="003366"/>
                </a:solidFill>
              </a:rPr>
              <a:t>Assuming a </a:t>
            </a:r>
            <a:r>
              <a:rPr lang="en-US" sz="2000" b="1" dirty="0" smtClean="0">
                <a:solidFill>
                  <a:srgbClr val="003366"/>
                </a:solidFill>
              </a:rPr>
              <a:t>triangular distribution</a:t>
            </a:r>
            <a:r>
              <a:rPr lang="en-US" sz="2000" dirty="0" smtClean="0">
                <a:solidFill>
                  <a:srgbClr val="003366"/>
                </a:solidFill>
              </a:rPr>
              <a:t>:</a:t>
            </a:r>
          </a:p>
          <a:p>
            <a:pPr marL="342900"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r>
              <a:rPr lang="en-US" sz="2000" dirty="0" smtClean="0">
                <a:solidFill>
                  <a:srgbClr val="003366"/>
                </a:solidFill>
              </a:rPr>
              <a:t>Combination:</a:t>
            </a:r>
          </a:p>
          <a:p>
            <a:pPr marL="342900"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p:txBody>
      </p:sp>
      <p:cxnSp>
        <p:nvCxnSpPr>
          <p:cNvPr id="36" name="Connettore 2 35"/>
          <p:cNvCxnSpPr/>
          <p:nvPr/>
        </p:nvCxnSpPr>
        <p:spPr>
          <a:xfrm>
            <a:off x="6573352" y="2492133"/>
            <a:ext cx="4370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nettore 2 36"/>
          <p:cNvCxnSpPr/>
          <p:nvPr/>
        </p:nvCxnSpPr>
        <p:spPr>
          <a:xfrm>
            <a:off x="6573352" y="2809633"/>
            <a:ext cx="4370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7010400" y="2473293"/>
            <a:ext cx="2336800" cy="338554"/>
          </a:xfrm>
          <a:prstGeom prst="rect">
            <a:avLst/>
          </a:prstGeom>
          <a:noFill/>
        </p:spPr>
        <p:txBody>
          <a:bodyPr wrap="square" rtlCol="0">
            <a:spAutoFit/>
          </a:bodyPr>
          <a:lstStyle/>
          <a:p>
            <a:r>
              <a:rPr lang="it-IT" sz="1600" dirty="0">
                <a:solidFill>
                  <a:srgbClr val="003366"/>
                </a:solidFill>
              </a:rPr>
              <a:t>c</a:t>
            </a:r>
            <a:r>
              <a:rPr lang="it-IT" sz="1600" dirty="0" smtClean="0">
                <a:solidFill>
                  <a:srgbClr val="003366"/>
                </a:solidFill>
              </a:rPr>
              <a:t>an be </a:t>
            </a:r>
            <a:r>
              <a:rPr lang="it-IT" sz="1600" dirty="0" err="1" smtClean="0">
                <a:solidFill>
                  <a:srgbClr val="003366"/>
                </a:solidFill>
              </a:rPr>
              <a:t>compensated</a:t>
            </a:r>
            <a:endParaRPr lang="it-IT" sz="1600" dirty="0">
              <a:solidFill>
                <a:srgbClr val="003366"/>
              </a:solidFill>
            </a:endParaRPr>
          </a:p>
        </p:txBody>
      </p:sp>
      <p:graphicFrame>
        <p:nvGraphicFramePr>
          <p:cNvPr id="42" name="Oggetto 41"/>
          <p:cNvGraphicFramePr>
            <a:graphicFrameLocks noChangeAspect="1"/>
          </p:cNvGraphicFramePr>
          <p:nvPr>
            <p:extLst>
              <p:ext uri="{D42A27DB-BD31-4B8C-83A1-F6EECF244321}">
                <p14:modId xmlns:p14="http://schemas.microsoft.com/office/powerpoint/2010/main" val="1713554468"/>
              </p:ext>
            </p:extLst>
          </p:nvPr>
        </p:nvGraphicFramePr>
        <p:xfrm>
          <a:off x="6163094" y="3940145"/>
          <a:ext cx="809625" cy="622300"/>
        </p:xfrm>
        <a:graphic>
          <a:graphicData uri="http://schemas.openxmlformats.org/presentationml/2006/ole">
            <mc:AlternateContent xmlns:mc="http://schemas.openxmlformats.org/markup-compatibility/2006">
              <mc:Choice xmlns:v="urn:schemas-microsoft-com:vml" Requires="v">
                <p:oleObj spid="_x0000_s24117" name="Equation" r:id="rId4" imgW="482400" imgH="368280" progId="Equation.DSMT4">
                  <p:embed/>
                </p:oleObj>
              </mc:Choice>
              <mc:Fallback>
                <p:oleObj name="Equation" r:id="rId4" imgW="482400" imgH="368280" progId="Equation.DSMT4">
                  <p:embed/>
                  <p:pic>
                    <p:nvPicPr>
                      <p:cNvPr id="0" name=""/>
                      <p:cNvPicPr>
                        <a:picLocks noChangeAspect="1" noChangeArrowheads="1"/>
                      </p:cNvPicPr>
                      <p:nvPr/>
                    </p:nvPicPr>
                    <p:blipFill>
                      <a:blip r:embed="rId5"/>
                      <a:srcRect/>
                      <a:stretch>
                        <a:fillRect/>
                      </a:stretch>
                    </p:blipFill>
                    <p:spPr bwMode="auto">
                      <a:xfrm>
                        <a:off x="6163094" y="3940145"/>
                        <a:ext cx="809625" cy="622300"/>
                      </a:xfrm>
                      <a:prstGeom prst="rect">
                        <a:avLst/>
                      </a:prstGeom>
                      <a:noFill/>
                    </p:spPr>
                  </p:pic>
                </p:oleObj>
              </mc:Fallback>
            </mc:AlternateContent>
          </a:graphicData>
        </a:graphic>
      </p:graphicFrame>
      <p:graphicFrame>
        <p:nvGraphicFramePr>
          <p:cNvPr id="43" name="Oggetto 42"/>
          <p:cNvGraphicFramePr>
            <a:graphicFrameLocks noChangeAspect="1"/>
          </p:cNvGraphicFramePr>
          <p:nvPr>
            <p:extLst>
              <p:ext uri="{D42A27DB-BD31-4B8C-83A1-F6EECF244321}">
                <p14:modId xmlns:p14="http://schemas.microsoft.com/office/powerpoint/2010/main" val="1554367224"/>
              </p:ext>
            </p:extLst>
          </p:nvPr>
        </p:nvGraphicFramePr>
        <p:xfrm>
          <a:off x="2250963" y="4714409"/>
          <a:ext cx="1132834" cy="622151"/>
        </p:xfrm>
        <a:graphic>
          <a:graphicData uri="http://schemas.openxmlformats.org/presentationml/2006/ole">
            <mc:AlternateContent xmlns:mc="http://schemas.openxmlformats.org/markup-compatibility/2006">
              <mc:Choice xmlns:v="urn:schemas-microsoft-com:vml" Requires="v">
                <p:oleObj spid="_x0000_s24118" name="Equation" r:id="rId6" imgW="711000" imgH="482400" progId="Equation.DSMT4">
                  <p:embed/>
                </p:oleObj>
              </mc:Choice>
              <mc:Fallback>
                <p:oleObj name="Equation" r:id="rId6" imgW="711000" imgH="482400" progId="Equation.DSMT4">
                  <p:embed/>
                  <p:pic>
                    <p:nvPicPr>
                      <p:cNvPr id="0" name=""/>
                      <p:cNvPicPr>
                        <a:picLocks noChangeAspect="1" noChangeArrowheads="1"/>
                      </p:cNvPicPr>
                      <p:nvPr/>
                    </p:nvPicPr>
                    <p:blipFill>
                      <a:blip r:embed="rId7"/>
                      <a:srcRect/>
                      <a:stretch>
                        <a:fillRect/>
                      </a:stretch>
                    </p:blipFill>
                    <p:spPr bwMode="auto">
                      <a:xfrm>
                        <a:off x="2250963" y="4714409"/>
                        <a:ext cx="1132834" cy="622151"/>
                      </a:xfrm>
                      <a:prstGeom prst="rect">
                        <a:avLst/>
                      </a:prstGeom>
                      <a:noFill/>
                    </p:spPr>
                  </p:pic>
                </p:oleObj>
              </mc:Fallback>
            </mc:AlternateContent>
          </a:graphicData>
        </a:graphic>
      </p:graphicFrame>
      <p:cxnSp>
        <p:nvCxnSpPr>
          <p:cNvPr id="44" name="Connettore 2 43"/>
          <p:cNvCxnSpPr/>
          <p:nvPr/>
        </p:nvCxnSpPr>
        <p:spPr>
          <a:xfrm>
            <a:off x="5681663" y="4276695"/>
            <a:ext cx="4370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47" name="Tabella 46"/>
          <p:cNvGraphicFramePr>
            <a:graphicFrameLocks noGrp="1"/>
          </p:cNvGraphicFramePr>
          <p:nvPr>
            <p:extLst>
              <p:ext uri="{D42A27DB-BD31-4B8C-83A1-F6EECF244321}">
                <p14:modId xmlns:p14="http://schemas.microsoft.com/office/powerpoint/2010/main" val="1722508854"/>
              </p:ext>
            </p:extLst>
          </p:nvPr>
        </p:nvGraphicFramePr>
        <p:xfrm>
          <a:off x="679343" y="5355026"/>
          <a:ext cx="6008191" cy="624024"/>
        </p:xfrm>
        <a:graphic>
          <a:graphicData uri="http://schemas.openxmlformats.org/drawingml/2006/table">
            <a:tbl>
              <a:tblPr firstRow="1" firstCol="1" bandRow="1">
                <a:tableStyleId>{5C22544A-7EE6-4342-B048-85BDC9FD1C3A}</a:tableStyleId>
              </a:tblPr>
              <a:tblGrid>
                <a:gridCol w="2216257"/>
                <a:gridCol w="1821562"/>
                <a:gridCol w="1970372"/>
              </a:tblGrid>
              <a:tr h="336024">
                <a:tc>
                  <a:txBody>
                    <a:bodyPr/>
                    <a:lstStyle/>
                    <a:p>
                      <a:pPr algn="just">
                        <a:lnSpc>
                          <a:spcPts val="1500"/>
                        </a:lnSpc>
                        <a:spcAft>
                          <a:spcPts val="0"/>
                        </a:spcAft>
                      </a:pPr>
                      <a:r>
                        <a:rPr lang="en-US" sz="1600" dirty="0" smtClean="0">
                          <a:effectLst/>
                          <a:latin typeface="+mn-lt"/>
                          <a:ea typeface="+mn-ea"/>
                        </a:rPr>
                        <a:t>Instrumental Uncertainty</a:t>
                      </a:r>
                      <a:endParaRPr lang="it-IT" sz="16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lnSpc>
                          <a:spcPts val="1500"/>
                        </a:lnSpc>
                        <a:spcAft>
                          <a:spcPts val="0"/>
                        </a:spcAft>
                      </a:pPr>
                      <a:r>
                        <a:rPr lang="it-IT" sz="1600" b="1" kern="1200" dirty="0" smtClean="0">
                          <a:solidFill>
                            <a:schemeClr val="lt1"/>
                          </a:solidFill>
                          <a:effectLst/>
                          <a:latin typeface="+mn-lt"/>
                          <a:ea typeface="+mn-ea"/>
                          <a:cs typeface="+mn-cs"/>
                        </a:rPr>
                        <a:t>MEMSIC</a:t>
                      </a:r>
                      <a:r>
                        <a:rPr lang="it-IT" sz="1600" b="1" kern="1200" baseline="0" dirty="0" smtClean="0">
                          <a:solidFill>
                            <a:schemeClr val="lt1"/>
                          </a:solidFill>
                          <a:effectLst/>
                          <a:latin typeface="+mn-lt"/>
                          <a:ea typeface="+mn-ea"/>
                          <a:cs typeface="+mn-cs"/>
                        </a:rPr>
                        <a:t> </a:t>
                      </a:r>
                      <a:r>
                        <a:rPr lang="it-IT" sz="1600" b="1" kern="1200" dirty="0" smtClean="0">
                          <a:solidFill>
                            <a:schemeClr val="lt1"/>
                          </a:solidFill>
                          <a:effectLst/>
                          <a:latin typeface="+mn-lt"/>
                          <a:ea typeface="+mn-ea"/>
                          <a:cs typeface="+mn-cs"/>
                        </a:rPr>
                        <a:t>CXL02TG3</a:t>
                      </a:r>
                      <a:endParaRPr lang="it-IT" sz="1600" b="1" kern="1200" dirty="0">
                        <a:solidFill>
                          <a:schemeClr val="lt1"/>
                        </a:solidFill>
                        <a:effectLst/>
                        <a:latin typeface="+mn-lt"/>
                        <a:ea typeface="+mn-ea"/>
                        <a:cs typeface="+mn-cs"/>
                      </a:endParaRPr>
                    </a:p>
                  </a:txBody>
                  <a:tcPr marL="68580" marR="68580" marT="0" marB="0" anchor="ctr"/>
                </a:tc>
                <a:tc>
                  <a:txBody>
                    <a:bodyPr/>
                    <a:lstStyle/>
                    <a:p>
                      <a:pPr algn="ctr">
                        <a:lnSpc>
                          <a:spcPts val="1500"/>
                        </a:lnSpc>
                        <a:spcAft>
                          <a:spcPts val="0"/>
                        </a:spcAft>
                      </a:pPr>
                      <a:r>
                        <a:rPr lang="it-IT" sz="1600" b="1" kern="1200" dirty="0" smtClean="0">
                          <a:solidFill>
                            <a:schemeClr val="lt1"/>
                          </a:solidFill>
                          <a:effectLst/>
                          <a:latin typeface="+mn-lt"/>
                          <a:ea typeface="+mn-ea"/>
                          <a:cs typeface="+mn-cs"/>
                        </a:rPr>
                        <a:t>PCB 3711</a:t>
                      </a:r>
                      <a:endParaRPr lang="it-IT" sz="1600" b="1" kern="1200" dirty="0">
                        <a:solidFill>
                          <a:schemeClr val="lt1"/>
                        </a:solidFill>
                        <a:effectLst/>
                        <a:latin typeface="+mn-lt"/>
                        <a:ea typeface="+mn-ea"/>
                        <a:cs typeface="+mn-cs"/>
                      </a:endParaRPr>
                    </a:p>
                  </a:txBody>
                  <a:tcPr marL="68580" marR="68580" marT="0" marB="0" anchor="ctr"/>
                </a:tc>
              </a:tr>
              <a:tr h="288000">
                <a:tc>
                  <a:txBody>
                    <a:bodyPr/>
                    <a:lstStyle/>
                    <a:p>
                      <a:pPr algn="just">
                        <a:lnSpc>
                          <a:spcPts val="1500"/>
                        </a:lnSpc>
                        <a:spcAft>
                          <a:spcPts val="0"/>
                        </a:spcAft>
                      </a:pPr>
                      <a:r>
                        <a:rPr lang="en-US" sz="1600" b="0" dirty="0" smtClean="0">
                          <a:solidFill>
                            <a:schemeClr val="tx1"/>
                          </a:solidFill>
                          <a:effectLst/>
                        </a:rPr>
                        <a:t>Standard deviation</a:t>
                      </a:r>
                      <a:endParaRPr lang="it-IT" sz="1600" b="0" dirty="0">
                        <a:solidFill>
                          <a:schemeClr val="tx1"/>
                        </a:solidFill>
                        <a:effectLst/>
                        <a:latin typeface="Times New Roman" panose="02020603050405020304" pitchFamily="18" charset="0"/>
                        <a:ea typeface="Calibri" panose="020F0502020204030204" pitchFamily="34" charset="0"/>
                      </a:endParaRPr>
                    </a:p>
                  </a:txBody>
                  <a:tcPr marL="68580" marR="68580" marT="0" marB="0" anchor="ctr">
                    <a:solidFill>
                      <a:srgbClr val="CCE3F5"/>
                    </a:solidFill>
                  </a:tcPr>
                </a:tc>
                <a:tc>
                  <a:txBody>
                    <a:bodyPr/>
                    <a:lstStyle/>
                    <a:p>
                      <a:pPr algn="ctr">
                        <a:lnSpc>
                          <a:spcPts val="1500"/>
                        </a:lnSpc>
                        <a:spcAft>
                          <a:spcPts val="0"/>
                        </a:spcAft>
                      </a:pPr>
                      <a:r>
                        <a:rPr lang="it-IT" sz="1600" b="1"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0.056</a:t>
                      </a:r>
                      <a:endParaRPr lang="it-IT" sz="16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lnSpc>
                          <a:spcPts val="1500"/>
                        </a:lnSpc>
                        <a:spcAft>
                          <a:spcPts val="0"/>
                        </a:spcAft>
                      </a:pPr>
                      <a:r>
                        <a:rPr lang="it-IT" sz="1600" b="1" dirty="0" smtClean="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rPr>
                        <a:t>0.048</a:t>
                      </a:r>
                      <a:endParaRPr lang="it-IT" sz="1600" b="1"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endParaRPr>
                    </a:p>
                  </a:txBody>
                  <a:tcPr marL="68580" marR="68580" marT="0" marB="0" anchor="ctr"/>
                </a:tc>
              </a:tr>
            </a:tbl>
          </a:graphicData>
        </a:graphic>
      </p:graphicFrame>
      <p:sp>
        <p:nvSpPr>
          <p:cNvPr id="48" name="Rettangolo 47"/>
          <p:cNvSpPr/>
          <p:nvPr/>
        </p:nvSpPr>
        <p:spPr>
          <a:xfrm>
            <a:off x="2817380" y="5684089"/>
            <a:ext cx="3898296" cy="2780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CasellaDiTesto 49"/>
          <p:cNvSpPr txBox="1"/>
          <p:nvPr/>
        </p:nvSpPr>
        <p:spPr>
          <a:xfrm>
            <a:off x="7246353" y="5007517"/>
            <a:ext cx="2336800" cy="584775"/>
          </a:xfrm>
          <a:prstGeom prst="rect">
            <a:avLst/>
          </a:prstGeom>
          <a:noFill/>
        </p:spPr>
        <p:txBody>
          <a:bodyPr wrap="square" rtlCol="0">
            <a:spAutoFit/>
          </a:bodyPr>
          <a:lstStyle/>
          <a:p>
            <a:r>
              <a:rPr lang="it-IT" sz="1600" dirty="0" err="1" smtClean="0">
                <a:solidFill>
                  <a:srgbClr val="003366"/>
                </a:solidFill>
              </a:rPr>
              <a:t>We</a:t>
            </a:r>
            <a:r>
              <a:rPr lang="it-IT" sz="1600" dirty="0" smtClean="0">
                <a:solidFill>
                  <a:srgbClr val="003366"/>
                </a:solidFill>
              </a:rPr>
              <a:t> assume </a:t>
            </a:r>
          </a:p>
          <a:p>
            <a:r>
              <a:rPr lang="it-IT" sz="1600" dirty="0" smtClean="0">
                <a:solidFill>
                  <a:srgbClr val="003366"/>
                </a:solidFill>
              </a:rPr>
              <a:t>in the </a:t>
            </a:r>
            <a:r>
              <a:rPr lang="it-IT" sz="1600" dirty="0" err="1" smtClean="0">
                <a:solidFill>
                  <a:srgbClr val="003366"/>
                </a:solidFill>
              </a:rPr>
              <a:t>following</a:t>
            </a:r>
            <a:endParaRPr lang="it-IT" sz="1600" dirty="0">
              <a:solidFill>
                <a:srgbClr val="003366"/>
              </a:solidFill>
            </a:endParaRPr>
          </a:p>
        </p:txBody>
      </p:sp>
      <p:sp>
        <p:nvSpPr>
          <p:cNvPr id="52" name="Rettangolo 51"/>
          <p:cNvSpPr/>
          <p:nvPr/>
        </p:nvSpPr>
        <p:spPr>
          <a:xfrm>
            <a:off x="7133139" y="5032408"/>
            <a:ext cx="1697136" cy="108398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53" name="CasellaDiTesto 52"/>
              <p:cNvSpPr txBox="1"/>
              <p:nvPr/>
            </p:nvSpPr>
            <p:spPr>
              <a:xfrm>
                <a:off x="7237679" y="5617183"/>
                <a:ext cx="1402563"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1" i="1" smtClean="0">
                              <a:latin typeface="Cambria Math" panose="02040503050406030204" pitchFamily="18" charset="0"/>
                            </a:rPr>
                          </m:ctrlPr>
                        </m:sSubPr>
                        <m:e>
                          <m:r>
                            <a:rPr lang="it-IT" b="1" i="1" smtClean="0">
                              <a:latin typeface="Cambria Math" panose="02040503050406030204" pitchFamily="18" charset="0"/>
                            </a:rPr>
                            <m:t>𝝈</m:t>
                          </m:r>
                        </m:e>
                        <m:sub>
                          <m:r>
                            <a:rPr lang="it-IT" b="1" i="0" smtClean="0">
                              <a:latin typeface="Cambria Math" panose="02040503050406030204" pitchFamily="18" charset="0"/>
                            </a:rPr>
                            <m:t>𝐢𝐧𝐬𝐭𝐫</m:t>
                          </m:r>
                        </m:sub>
                      </m:sSub>
                      <m:r>
                        <a:rPr lang="it-IT" b="1" i="0" smtClean="0">
                          <a:latin typeface="Cambria Math" panose="02040503050406030204" pitchFamily="18" charset="0"/>
                        </a:rPr>
                        <m:t>=</m:t>
                      </m:r>
                      <m:r>
                        <a:rPr lang="it-IT" b="1" i="0" smtClean="0">
                          <a:latin typeface="Cambria Math" panose="02040503050406030204" pitchFamily="18" charset="0"/>
                        </a:rPr>
                        <m:t>𝟎</m:t>
                      </m:r>
                      <m:r>
                        <a:rPr lang="it-IT" b="1" i="0" smtClean="0">
                          <a:latin typeface="Cambria Math" panose="02040503050406030204" pitchFamily="18" charset="0"/>
                        </a:rPr>
                        <m:t>.</m:t>
                      </m:r>
                      <m:r>
                        <a:rPr lang="it-IT" b="1" i="0" smtClean="0">
                          <a:latin typeface="Cambria Math" panose="02040503050406030204" pitchFamily="18" charset="0"/>
                        </a:rPr>
                        <m:t>𝟎𝟔</m:t>
                      </m:r>
                    </m:oMath>
                  </m:oMathPara>
                </a14:m>
                <a:endParaRPr lang="it-IT" b="1" dirty="0" smtClean="0"/>
              </a:p>
              <a:p>
                <a:endParaRPr lang="it-IT" b="1" dirty="0" smtClean="0"/>
              </a:p>
            </p:txBody>
          </p:sp>
        </mc:Choice>
        <mc:Fallback xmlns="">
          <p:sp>
            <p:nvSpPr>
              <p:cNvPr id="53" name="CasellaDiTesto 52"/>
              <p:cNvSpPr txBox="1">
                <a:spLocks noRot="1" noChangeAspect="1" noMove="1" noResize="1" noEditPoints="1" noAdjustHandles="1" noChangeArrowheads="1" noChangeShapeType="1" noTextEdit="1"/>
              </p:cNvSpPr>
              <p:nvPr/>
            </p:nvSpPr>
            <p:spPr>
              <a:xfrm>
                <a:off x="7237679" y="5617183"/>
                <a:ext cx="1402563" cy="553998"/>
              </a:xfrm>
              <a:prstGeom prst="rect">
                <a:avLst/>
              </a:prstGeom>
              <a:blipFill rotWithShape="0">
                <a:blip r:embed="rId9"/>
                <a:stretch>
                  <a:fillRect l="-1739" r="-3913"/>
                </a:stretch>
              </a:blipFill>
            </p:spPr>
            <p:txBody>
              <a:bodyPr/>
              <a:lstStyle/>
              <a:p>
                <a:r>
                  <a:rPr lang="it-IT">
                    <a:noFill/>
                  </a:rPr>
                  <a:t> </a:t>
                </a:r>
              </a:p>
            </p:txBody>
          </p:sp>
        </mc:Fallback>
      </mc:AlternateContent>
      <p:grpSp>
        <p:nvGrpSpPr>
          <p:cNvPr id="6" name="Gruppo 5"/>
          <p:cNvGrpSpPr/>
          <p:nvPr/>
        </p:nvGrpSpPr>
        <p:grpSpPr>
          <a:xfrm>
            <a:off x="4209360" y="3865098"/>
            <a:ext cx="1753605" cy="976800"/>
            <a:chOff x="4209360" y="3865098"/>
            <a:chExt cx="1753605" cy="976800"/>
          </a:xfrm>
        </p:grpSpPr>
        <p:pic>
          <p:nvPicPr>
            <p:cNvPr id="41" name="Immagine 40"/>
            <p:cNvPicPr>
              <a:picLocks noChangeAspect="1"/>
            </p:cNvPicPr>
            <p:nvPr/>
          </p:nvPicPr>
          <p:blipFill>
            <a:blip r:embed="rId10"/>
            <a:stretch>
              <a:fillRect/>
            </a:stretch>
          </p:blipFill>
          <p:spPr>
            <a:xfrm>
              <a:off x="4209360" y="3865098"/>
              <a:ext cx="1753605" cy="976800"/>
            </a:xfrm>
            <a:prstGeom prst="rect">
              <a:avLst/>
            </a:prstGeom>
          </p:spPr>
        </p:pic>
        <p:sp>
          <p:nvSpPr>
            <p:cNvPr id="4" name="Rettangolo 3"/>
            <p:cNvSpPr/>
            <p:nvPr/>
          </p:nvSpPr>
          <p:spPr>
            <a:xfrm>
              <a:off x="4414838" y="4624388"/>
              <a:ext cx="1548127" cy="2175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mc:AlternateContent xmlns:mc="http://schemas.openxmlformats.org/markup-compatibility/2006">
        <mc:Choice xmlns:a14="http://schemas.microsoft.com/office/drawing/2010/main" Requires="a14">
          <p:sp>
            <p:nvSpPr>
              <p:cNvPr id="10" name="Rettangolo 9"/>
              <p:cNvSpPr/>
              <p:nvPr/>
            </p:nvSpPr>
            <p:spPr>
              <a:xfrm>
                <a:off x="4536515" y="4529743"/>
                <a:ext cx="441595" cy="261610"/>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it-IT" sz="1100" smtClean="0">
                              <a:latin typeface="Cambria Math" panose="02040503050406030204" pitchFamily="18" charset="0"/>
                            </a:rPr>
                          </m:ctrlPr>
                        </m:sSubPr>
                        <m:e>
                          <m:r>
                            <a:rPr lang="it-IT" sz="1100" b="0" i="1" smtClean="0">
                              <a:latin typeface="Cambria Math" panose="02040503050406030204" pitchFamily="18" charset="0"/>
                            </a:rPr>
                            <m:t>−</m:t>
                          </m:r>
                          <m:r>
                            <a:rPr lang="it-IT" sz="1100" i="1">
                              <a:latin typeface="Cambria Math" panose="02040503050406030204" pitchFamily="18" charset="0"/>
                            </a:rPr>
                            <m:t>𝑒</m:t>
                          </m:r>
                        </m:e>
                        <m:sub>
                          <m:r>
                            <a:rPr lang="it-IT" sz="1100" i="1">
                              <a:latin typeface="Cambria Math" panose="02040503050406030204" pitchFamily="18" charset="0"/>
                            </a:rPr>
                            <m:t>𝑖</m:t>
                          </m:r>
                        </m:sub>
                      </m:sSub>
                    </m:oMath>
                  </m:oMathPara>
                </a14:m>
                <a:endParaRPr lang="it-IT" sz="1100" dirty="0"/>
              </a:p>
            </p:txBody>
          </p:sp>
        </mc:Choice>
        <mc:Fallback>
          <p:sp>
            <p:nvSpPr>
              <p:cNvPr id="10" name="Rettangolo 9"/>
              <p:cNvSpPr>
                <a:spLocks noRot="1" noChangeAspect="1" noMove="1" noResize="1" noEditPoints="1" noAdjustHandles="1" noChangeArrowheads="1" noChangeShapeType="1" noTextEdit="1"/>
              </p:cNvSpPr>
              <p:nvPr/>
            </p:nvSpPr>
            <p:spPr>
              <a:xfrm>
                <a:off x="4536515" y="4529743"/>
                <a:ext cx="441595" cy="261610"/>
              </a:xfrm>
              <a:prstGeom prst="rect">
                <a:avLst/>
              </a:prstGeom>
              <a:blipFill rotWithShape="0">
                <a:blip r:embed="rId11"/>
                <a:stretch>
                  <a:fillRect/>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33" name="Rettangolo 32"/>
              <p:cNvSpPr/>
              <p:nvPr/>
            </p:nvSpPr>
            <p:spPr>
              <a:xfrm>
                <a:off x="5280070" y="4551806"/>
                <a:ext cx="441595" cy="261610"/>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it-IT" sz="1100" smtClean="0">
                              <a:latin typeface="Cambria Math" panose="02040503050406030204" pitchFamily="18" charset="0"/>
                            </a:rPr>
                          </m:ctrlPr>
                        </m:sSubPr>
                        <m:e>
                          <m:r>
                            <a:rPr lang="it-IT" sz="1100" b="0" i="1" smtClean="0">
                              <a:latin typeface="Cambria Math" panose="02040503050406030204" pitchFamily="18" charset="0"/>
                            </a:rPr>
                            <m:t>+</m:t>
                          </m:r>
                          <m:r>
                            <a:rPr lang="it-IT" sz="1100" i="1">
                              <a:latin typeface="Cambria Math" panose="02040503050406030204" pitchFamily="18" charset="0"/>
                            </a:rPr>
                            <m:t>𝑒</m:t>
                          </m:r>
                        </m:e>
                        <m:sub>
                          <m:r>
                            <a:rPr lang="it-IT" sz="1100" i="1">
                              <a:latin typeface="Cambria Math" panose="02040503050406030204" pitchFamily="18" charset="0"/>
                            </a:rPr>
                            <m:t>𝑖</m:t>
                          </m:r>
                        </m:sub>
                      </m:sSub>
                    </m:oMath>
                  </m:oMathPara>
                </a14:m>
                <a:endParaRPr lang="it-IT" sz="1100" dirty="0"/>
              </a:p>
            </p:txBody>
          </p:sp>
        </mc:Choice>
        <mc:Fallback>
          <p:sp>
            <p:nvSpPr>
              <p:cNvPr id="33" name="Rettangolo 32"/>
              <p:cNvSpPr>
                <a:spLocks noRot="1" noChangeAspect="1" noMove="1" noResize="1" noEditPoints="1" noAdjustHandles="1" noChangeArrowheads="1" noChangeShapeType="1" noTextEdit="1"/>
              </p:cNvSpPr>
              <p:nvPr/>
            </p:nvSpPr>
            <p:spPr>
              <a:xfrm>
                <a:off x="5280070" y="4551806"/>
                <a:ext cx="441595" cy="261610"/>
              </a:xfrm>
              <a:prstGeom prst="rect">
                <a:avLst/>
              </a:prstGeom>
              <a:blipFill rotWithShape="0">
                <a:blip r:embed="rId12"/>
                <a:stretch>
                  <a:fillRect/>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34" name="Rettangolo 33"/>
              <p:cNvSpPr/>
              <p:nvPr/>
            </p:nvSpPr>
            <p:spPr>
              <a:xfrm>
                <a:off x="5005126" y="4543984"/>
                <a:ext cx="301686" cy="261610"/>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r>
                        <a:rPr lang="it-IT" sz="1100" i="1" smtClean="0">
                          <a:latin typeface="Cambria Math" panose="02040503050406030204" pitchFamily="18" charset="0"/>
                        </a:rPr>
                        <m:t>0</m:t>
                      </m:r>
                    </m:oMath>
                  </m:oMathPara>
                </a14:m>
                <a:endParaRPr lang="it-IT" sz="1100" dirty="0"/>
              </a:p>
            </p:txBody>
          </p:sp>
        </mc:Choice>
        <mc:Fallback>
          <p:sp>
            <p:nvSpPr>
              <p:cNvPr id="34" name="Rettangolo 33"/>
              <p:cNvSpPr>
                <a:spLocks noRot="1" noChangeAspect="1" noMove="1" noResize="1" noEditPoints="1" noAdjustHandles="1" noChangeArrowheads="1" noChangeShapeType="1" noTextEdit="1"/>
              </p:cNvSpPr>
              <p:nvPr/>
            </p:nvSpPr>
            <p:spPr>
              <a:xfrm>
                <a:off x="5005126" y="4543984"/>
                <a:ext cx="301686" cy="261610"/>
              </a:xfrm>
              <a:prstGeom prst="rect">
                <a:avLst/>
              </a:prstGeom>
              <a:blipFill rotWithShape="0">
                <a:blip r:embed="rId13"/>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40962127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INSTRUMENTAL UNCERTAINTY (2/2)</a:t>
            </a:r>
            <a:endParaRPr lang="it-IT" dirty="0"/>
          </a:p>
        </p:txBody>
      </p:sp>
      <p:sp>
        <p:nvSpPr>
          <p:cNvPr id="3" name="Rettangolo 2"/>
          <p:cNvSpPr/>
          <p:nvPr/>
        </p:nvSpPr>
        <p:spPr>
          <a:xfrm>
            <a:off x="275663" y="785824"/>
            <a:ext cx="8406864" cy="2767867"/>
          </a:xfrm>
          <a:prstGeom prst="rect">
            <a:avLst/>
          </a:prstGeom>
        </p:spPr>
        <p:txBody>
          <a:bodyPr wrap="square">
            <a:noAutofit/>
          </a:bodyPr>
          <a:lstStyle/>
          <a:p>
            <a:pPr algn="just">
              <a:spcAft>
                <a:spcPts val="600"/>
              </a:spcAft>
            </a:pPr>
            <a:endParaRPr lang="en-US" sz="2400" dirty="0">
              <a:solidFill>
                <a:srgbClr val="003366"/>
              </a:solidFill>
            </a:endParaRPr>
          </a:p>
          <a:p>
            <a:pPr algn="just">
              <a:spcAft>
                <a:spcPts val="600"/>
              </a:spcAft>
            </a:pPr>
            <a:endParaRPr lang="en-US" sz="2400" dirty="0" smtClean="0">
              <a:solidFill>
                <a:srgbClr val="003366"/>
              </a:solidFill>
            </a:endParaRPr>
          </a:p>
          <a:p>
            <a:pPr marL="342900" indent="-342900" algn="just">
              <a:spcAft>
                <a:spcPts val="600"/>
              </a:spcAft>
              <a:buFont typeface="Wingdings" pitchFamily="2" charset="2"/>
              <a:buChar char="§"/>
            </a:pPr>
            <a:endParaRPr lang="en-US" sz="2400" dirty="0" smtClean="0">
              <a:solidFill>
                <a:srgbClr val="003366"/>
              </a:solidFill>
            </a:endParaRPr>
          </a:p>
        </p:txBody>
      </p:sp>
      <p:sp>
        <p:nvSpPr>
          <p:cNvPr id="4" name="Rettangolo 3"/>
          <p:cNvSpPr/>
          <p:nvPr/>
        </p:nvSpPr>
        <p:spPr>
          <a:xfrm>
            <a:off x="275663" y="1190020"/>
            <a:ext cx="8406864" cy="2767867"/>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lgn="just">
              <a:spcAft>
                <a:spcPts val="600"/>
              </a:spcAft>
              <a:buFont typeface="Arial" panose="020B0604020202020204" pitchFamily="34" charset="0"/>
              <a:buChar char="•"/>
            </a:pPr>
            <a:r>
              <a:rPr lang="en-US" sz="2000" dirty="0" smtClean="0">
                <a:solidFill>
                  <a:srgbClr val="003366"/>
                </a:solidFill>
              </a:rPr>
              <a:t>Noise in accelerometers: white noise + </a:t>
            </a:r>
            <a:r>
              <a:rPr lang="en-US" sz="2000" b="1" dirty="0" smtClean="0">
                <a:solidFill>
                  <a:srgbClr val="FF0000"/>
                </a:solidFill>
              </a:rPr>
              <a:t>1/f</a:t>
            </a:r>
            <a:r>
              <a:rPr lang="en-US" sz="2000" dirty="0" smtClean="0">
                <a:solidFill>
                  <a:srgbClr val="003366"/>
                </a:solidFill>
              </a:rPr>
              <a:t> noise;</a:t>
            </a:r>
          </a:p>
          <a:p>
            <a:pPr marL="342900" indent="-342900" algn="just">
              <a:spcAft>
                <a:spcPts val="600"/>
              </a:spcAft>
              <a:buFont typeface="Arial" panose="020B0604020202020204" pitchFamily="34" charset="0"/>
              <a:buChar char="•"/>
            </a:pPr>
            <a:r>
              <a:rPr lang="en-US" sz="2000" dirty="0" smtClean="0">
                <a:solidFill>
                  <a:srgbClr val="003366"/>
                </a:solidFill>
              </a:rPr>
              <a:t>Noise effect </a:t>
            </a:r>
            <a:r>
              <a:rPr lang="en-US" sz="2000" b="1" dirty="0" smtClean="0">
                <a:solidFill>
                  <a:srgbClr val="FF0000"/>
                </a:solidFill>
              </a:rPr>
              <a:t>amplified through the model </a:t>
            </a:r>
            <a:r>
              <a:rPr lang="en-US" sz="2000" b="1" dirty="0" smtClean="0">
                <a:solidFill>
                  <a:schemeClr val="tx2"/>
                </a:solidFill>
              </a:rPr>
              <a:t>(low frequency components);</a:t>
            </a:r>
          </a:p>
          <a:p>
            <a:pPr marL="342900" indent="-342900" algn="just">
              <a:spcAft>
                <a:spcPts val="600"/>
              </a:spcAft>
              <a:buFont typeface="Arial" panose="020B0604020202020204" pitchFamily="34" charset="0"/>
              <a:buChar char="•"/>
            </a:pPr>
            <a:r>
              <a:rPr lang="en-US" sz="2000" dirty="0" smtClean="0">
                <a:solidFill>
                  <a:schemeClr val="tx2"/>
                </a:solidFill>
              </a:rPr>
              <a:t>It is necessary to apply an </a:t>
            </a:r>
            <a:r>
              <a:rPr lang="en-US" sz="2000" b="1" dirty="0" smtClean="0">
                <a:solidFill>
                  <a:srgbClr val="FF0000"/>
                </a:solidFill>
              </a:rPr>
              <a:t>high-pass filter </a:t>
            </a:r>
            <a:r>
              <a:rPr lang="en-US" sz="2000" dirty="0" smtClean="0">
                <a:solidFill>
                  <a:schemeClr val="tx2"/>
                </a:solidFill>
              </a:rPr>
              <a:t>to acceleration signals;</a:t>
            </a:r>
          </a:p>
          <a:p>
            <a:pPr marL="342900" indent="-342900" algn="just">
              <a:spcAft>
                <a:spcPts val="600"/>
              </a:spcAft>
              <a:buFont typeface="Arial" panose="020B0604020202020204" pitchFamily="34" charset="0"/>
              <a:buChar char="•"/>
            </a:pPr>
            <a:r>
              <a:rPr lang="en-US" sz="2000" dirty="0">
                <a:solidFill>
                  <a:srgbClr val="003366"/>
                </a:solidFill>
              </a:rPr>
              <a:t>Example </a:t>
            </a:r>
            <a:r>
              <a:rPr lang="en-US" sz="2000" dirty="0" smtClean="0">
                <a:solidFill>
                  <a:srgbClr val="003366"/>
                </a:solidFill>
              </a:rPr>
              <a:t>(high noise instrument, MEMSIC CXL02TG3):</a:t>
            </a:r>
            <a:endParaRPr lang="en-US" sz="2000" dirty="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algn="just">
              <a:spcAft>
                <a:spcPts val="600"/>
              </a:spcAft>
            </a:pPr>
            <a:endParaRPr lang="en-US" sz="2000" b="1"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pic>
        <p:nvPicPr>
          <p:cNvPr id="15" name="Immagine 14"/>
          <p:cNvPicPr>
            <a:picLocks noChangeAspect="1"/>
          </p:cNvPicPr>
          <p:nvPr/>
        </p:nvPicPr>
        <p:blipFill>
          <a:blip r:embed="rId3"/>
          <a:stretch>
            <a:fillRect/>
          </a:stretch>
        </p:blipFill>
        <p:spPr>
          <a:xfrm>
            <a:off x="65374" y="3026255"/>
            <a:ext cx="5987231" cy="2918152"/>
          </a:xfrm>
          <a:prstGeom prst="rect">
            <a:avLst/>
          </a:prstGeom>
        </p:spPr>
      </p:pic>
      <p:graphicFrame>
        <p:nvGraphicFramePr>
          <p:cNvPr id="16" name="Tabella 15"/>
          <p:cNvGraphicFramePr>
            <a:graphicFrameLocks noGrp="1"/>
          </p:cNvGraphicFramePr>
          <p:nvPr>
            <p:extLst>
              <p:ext uri="{D42A27DB-BD31-4B8C-83A1-F6EECF244321}">
                <p14:modId xmlns:p14="http://schemas.microsoft.com/office/powerpoint/2010/main" val="1604004630"/>
              </p:ext>
            </p:extLst>
          </p:nvPr>
        </p:nvGraphicFramePr>
        <p:xfrm>
          <a:off x="6052605" y="3267076"/>
          <a:ext cx="2472125" cy="1621949"/>
        </p:xfrm>
        <a:graphic>
          <a:graphicData uri="http://schemas.openxmlformats.org/drawingml/2006/table">
            <a:tbl>
              <a:tblPr firstRow="1" firstCol="1" bandRow="1"/>
              <a:tblGrid>
                <a:gridCol w="1176870"/>
                <a:gridCol w="1295255"/>
              </a:tblGrid>
              <a:tr h="361949">
                <a:tc>
                  <a:txBody>
                    <a:bodyPr/>
                    <a:lstStyle/>
                    <a:p>
                      <a:pPr algn="just">
                        <a:lnSpc>
                          <a:spcPts val="1500"/>
                        </a:lnSpc>
                        <a:spcAft>
                          <a:spcPts val="0"/>
                        </a:spcAft>
                      </a:pPr>
                      <a:r>
                        <a:rPr lang="it-IT" sz="1600" b="1" dirty="0" err="1" smtClean="0">
                          <a:effectLst/>
                          <a:latin typeface="+mn-lt"/>
                          <a:ea typeface="Calibri" panose="020F0502020204030204" pitchFamily="34" charset="0"/>
                          <a:cs typeface="Times New Roman" panose="02020603050405020304" pitchFamily="18" charset="0"/>
                        </a:rPr>
                        <a:t>f</a:t>
                      </a:r>
                      <a:r>
                        <a:rPr lang="it-IT" sz="1600" b="1" baseline="-25000" dirty="0" err="1" smtClean="0">
                          <a:effectLst/>
                          <a:latin typeface="+mn-lt"/>
                          <a:ea typeface="Calibri" panose="020F0502020204030204" pitchFamily="34" charset="0"/>
                          <a:cs typeface="Times New Roman" panose="02020603050405020304" pitchFamily="18" charset="0"/>
                        </a:rPr>
                        <a:t>cut</a:t>
                      </a:r>
                      <a:r>
                        <a:rPr lang="it-IT" sz="1600" b="1" dirty="0" smtClean="0">
                          <a:effectLst/>
                          <a:latin typeface="+mn-lt"/>
                          <a:ea typeface="Calibri" panose="020F0502020204030204" pitchFamily="34" charset="0"/>
                          <a:cs typeface="Times New Roman" panose="02020603050405020304" pitchFamily="18" charset="0"/>
                        </a:rPr>
                        <a:t> [Hz]</a:t>
                      </a:r>
                      <a:endParaRPr lang="it-IT" sz="1600" dirty="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it-IT" sz="1600" b="1" dirty="0" err="1" smtClean="0">
                          <a:effectLst/>
                          <a:latin typeface="+mn-lt"/>
                          <a:ea typeface="Calibri" panose="020F0502020204030204" pitchFamily="34" charset="0"/>
                          <a:cs typeface="Times New Roman" panose="02020603050405020304" pitchFamily="18" charset="0"/>
                        </a:rPr>
                        <a:t>Std</a:t>
                      </a:r>
                      <a:r>
                        <a:rPr lang="it-IT" sz="1600" b="1" dirty="0" smtClean="0">
                          <a:effectLst/>
                          <a:latin typeface="+mn-lt"/>
                          <a:ea typeface="Calibri" panose="020F0502020204030204" pitchFamily="34" charset="0"/>
                          <a:cs typeface="Times New Roman" panose="02020603050405020304" pitchFamily="18" charset="0"/>
                        </a:rPr>
                        <a:t> [mm]</a:t>
                      </a:r>
                      <a:endParaRPr lang="it-IT" sz="1600" dirty="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just">
                        <a:lnSpc>
                          <a:spcPts val="1500"/>
                        </a:lnSpc>
                        <a:spcAft>
                          <a:spcPts val="0"/>
                        </a:spcAft>
                      </a:pPr>
                      <a:r>
                        <a:rPr lang="it-IT" sz="1600" dirty="0" smtClean="0">
                          <a:effectLst/>
                          <a:latin typeface="+mn-lt"/>
                          <a:ea typeface="Calibri" panose="020F0502020204030204" pitchFamily="34" charset="0"/>
                          <a:cs typeface="Times New Roman" panose="02020603050405020304" pitchFamily="18" charset="0"/>
                        </a:rPr>
                        <a:t>0.05</a:t>
                      </a:r>
                      <a:endParaRPr lang="it-IT" sz="16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ts val="1500"/>
                        </a:lnSpc>
                        <a:spcAft>
                          <a:spcPts val="0"/>
                        </a:spcAft>
                      </a:pPr>
                      <a:r>
                        <a:rPr lang="en-GB" sz="1600" dirty="0" smtClean="0">
                          <a:effectLst/>
                          <a:latin typeface="+mn-lt"/>
                          <a:ea typeface="Calibri" panose="020F0502020204030204" pitchFamily="34" charset="0"/>
                          <a:cs typeface="Times New Roman" panose="02020603050405020304" pitchFamily="18" charset="0"/>
                        </a:rPr>
                        <a:t>5.5</a:t>
                      </a:r>
                      <a:endParaRPr lang="it-IT" sz="16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52000">
                <a:tc>
                  <a:txBody>
                    <a:bodyPr/>
                    <a:lstStyle/>
                    <a:p>
                      <a:pPr algn="just">
                        <a:lnSpc>
                          <a:spcPts val="1500"/>
                        </a:lnSpc>
                        <a:spcAft>
                          <a:spcPts val="0"/>
                        </a:spcAft>
                      </a:pPr>
                      <a:r>
                        <a:rPr lang="it-IT" sz="1600" dirty="0" smtClean="0">
                          <a:effectLst/>
                          <a:latin typeface="+mn-lt"/>
                          <a:ea typeface="Calibri" panose="020F0502020204030204" pitchFamily="34" charset="0"/>
                          <a:cs typeface="Times New Roman" panose="02020603050405020304" pitchFamily="18" charset="0"/>
                        </a:rPr>
                        <a:t>0.06</a:t>
                      </a:r>
                      <a:endParaRPr lang="it-IT" sz="16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just">
                        <a:lnSpc>
                          <a:spcPts val="1500"/>
                        </a:lnSpc>
                        <a:spcAft>
                          <a:spcPts val="0"/>
                        </a:spcAft>
                      </a:pPr>
                      <a:r>
                        <a:rPr lang="en-GB" sz="1600" dirty="0" smtClean="0">
                          <a:effectLst/>
                          <a:latin typeface="+mn-lt"/>
                          <a:ea typeface="Calibri" panose="020F0502020204030204" pitchFamily="34" charset="0"/>
                          <a:cs typeface="Times New Roman" panose="02020603050405020304" pitchFamily="18" charset="0"/>
                        </a:rPr>
                        <a:t>3.5</a:t>
                      </a:r>
                      <a:endParaRPr lang="it-IT" sz="16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r>
              <a:tr h="252000">
                <a:tc>
                  <a:txBody>
                    <a:bodyPr/>
                    <a:lstStyle/>
                    <a:p>
                      <a:pPr algn="just">
                        <a:lnSpc>
                          <a:spcPts val="1500"/>
                        </a:lnSpc>
                        <a:spcAft>
                          <a:spcPts val="0"/>
                        </a:spcAft>
                      </a:pPr>
                      <a:r>
                        <a:rPr lang="it-IT" sz="1600" dirty="0" smtClean="0">
                          <a:effectLst/>
                          <a:latin typeface="+mn-lt"/>
                          <a:ea typeface="Calibri" panose="020F0502020204030204" pitchFamily="34" charset="0"/>
                          <a:cs typeface="Times New Roman" panose="02020603050405020304" pitchFamily="18" charset="0"/>
                        </a:rPr>
                        <a:t>0.08</a:t>
                      </a:r>
                      <a:endParaRPr lang="it-IT" sz="16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just">
                        <a:lnSpc>
                          <a:spcPts val="1500"/>
                        </a:lnSpc>
                        <a:spcAft>
                          <a:spcPts val="0"/>
                        </a:spcAft>
                      </a:pPr>
                      <a:r>
                        <a:rPr lang="en-GB" sz="1600" dirty="0" smtClean="0">
                          <a:effectLst/>
                          <a:latin typeface="+mn-lt"/>
                          <a:ea typeface="Calibri" panose="020F0502020204030204" pitchFamily="34" charset="0"/>
                          <a:cs typeface="Times New Roman" panose="02020603050405020304" pitchFamily="18" charset="0"/>
                        </a:rPr>
                        <a:t>1.4</a:t>
                      </a:r>
                      <a:endParaRPr lang="it-IT" sz="16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r>
              <a:tr h="252000">
                <a:tc>
                  <a:txBody>
                    <a:bodyPr/>
                    <a:lstStyle/>
                    <a:p>
                      <a:pPr algn="just">
                        <a:lnSpc>
                          <a:spcPts val="1500"/>
                        </a:lnSpc>
                        <a:spcAft>
                          <a:spcPts val="0"/>
                        </a:spcAft>
                      </a:pPr>
                      <a:r>
                        <a:rPr lang="it-IT" sz="1600" dirty="0" smtClean="0">
                          <a:effectLst/>
                          <a:latin typeface="+mn-lt"/>
                          <a:ea typeface="Calibri" panose="020F0502020204030204" pitchFamily="34" charset="0"/>
                          <a:cs typeface="Times New Roman" panose="02020603050405020304" pitchFamily="18" charset="0"/>
                        </a:rPr>
                        <a:t>0.15</a:t>
                      </a:r>
                      <a:endParaRPr lang="it-IT" sz="16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noFill/>
                      <a:prstDash val="solid"/>
                      <a:round/>
                      <a:headEnd type="none" w="med" len="med"/>
                      <a:tailEnd type="none" w="med" len="med"/>
                    </a:lnB>
                  </a:tcPr>
                </a:tc>
                <a:tc>
                  <a:txBody>
                    <a:bodyPr/>
                    <a:lstStyle/>
                    <a:p>
                      <a:pPr algn="just">
                        <a:lnSpc>
                          <a:spcPts val="1500"/>
                        </a:lnSpc>
                        <a:spcAft>
                          <a:spcPts val="0"/>
                        </a:spcAft>
                      </a:pPr>
                      <a:r>
                        <a:rPr lang="en-GB" sz="1600" dirty="0" smtClean="0">
                          <a:effectLst/>
                          <a:latin typeface="+mn-lt"/>
                          <a:ea typeface="Calibri" panose="020F0502020204030204" pitchFamily="34" charset="0"/>
                          <a:cs typeface="Times New Roman" panose="02020603050405020304" pitchFamily="18" charset="0"/>
                        </a:rPr>
                        <a:t>0.33</a:t>
                      </a:r>
                      <a:endParaRPr lang="it-IT" sz="16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noFill/>
                      <a:prstDash val="solid"/>
                      <a:round/>
                      <a:headEnd type="none" w="med" len="med"/>
                      <a:tailEnd type="none" w="med" len="med"/>
                    </a:lnB>
                  </a:tcPr>
                </a:tc>
              </a:tr>
              <a:tr h="252000">
                <a:tc>
                  <a:txBody>
                    <a:bodyPr/>
                    <a:lstStyle/>
                    <a:p>
                      <a:pPr algn="just">
                        <a:lnSpc>
                          <a:spcPts val="1500"/>
                        </a:lnSpc>
                        <a:spcAft>
                          <a:spcPts val="0"/>
                        </a:spcAft>
                      </a:pPr>
                      <a:r>
                        <a:rPr lang="it-IT" sz="1600" dirty="0" smtClean="0">
                          <a:effectLst/>
                          <a:latin typeface="+mn-lt"/>
                          <a:ea typeface="Calibri" panose="020F0502020204030204" pitchFamily="34" charset="0"/>
                          <a:cs typeface="Times New Roman" panose="02020603050405020304" pitchFamily="18" charset="0"/>
                        </a:rPr>
                        <a:t>0.20</a:t>
                      </a:r>
                      <a:endParaRPr lang="it-IT" sz="16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it-IT" sz="1600" dirty="0" smtClean="0">
                          <a:effectLst/>
                          <a:latin typeface="+mn-lt"/>
                          <a:ea typeface="Calibri" panose="020F0502020204030204" pitchFamily="34" charset="0"/>
                          <a:cs typeface="Times New Roman" panose="02020603050405020304" pitchFamily="18" charset="0"/>
                        </a:rPr>
                        <a:t>0.14</a:t>
                      </a:r>
                      <a:endParaRPr lang="it-IT" sz="16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12" name="Rettangolo 11"/>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13" name="Rettangolo 12"/>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14" name="Rettangolo 13"/>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17" name="Rettangolo 16"/>
          <p:cNvSpPr/>
          <p:nvPr/>
        </p:nvSpPr>
        <p:spPr>
          <a:xfrm>
            <a:off x="3616667" y="1067772"/>
            <a:ext cx="2104998"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18" name="Rettangolo 17"/>
          <p:cNvSpPr/>
          <p:nvPr/>
        </p:nvSpPr>
        <p:spPr>
          <a:xfrm>
            <a:off x="5706675" y="1067539"/>
            <a:ext cx="1733354" cy="27719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19" name="Rettangolo 18"/>
          <p:cNvSpPr/>
          <p:nvPr/>
        </p:nvSpPr>
        <p:spPr>
          <a:xfrm>
            <a:off x="7440029" y="1075159"/>
            <a:ext cx="1703971" cy="2732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spTree>
    <p:extLst>
      <p:ext uri="{BB962C8B-B14F-4D97-AF65-F5344CB8AC3E}">
        <p14:creationId xmlns:p14="http://schemas.microsoft.com/office/powerpoint/2010/main" val="6782946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5662" y="254643"/>
            <a:ext cx="8109801" cy="739941"/>
          </a:xfrm>
        </p:spPr>
        <p:txBody>
          <a:bodyPr>
            <a:normAutofit/>
          </a:bodyPr>
          <a:lstStyle/>
          <a:p>
            <a:r>
              <a:rPr lang="it-IT" dirty="0" smtClean="0"/>
              <a:t>MODEL UNCERTAINTIES - METHOD</a:t>
            </a:r>
            <a:endParaRPr lang="it-IT" dirty="0"/>
          </a:p>
        </p:txBody>
      </p:sp>
      <p:sp>
        <p:nvSpPr>
          <p:cNvPr id="4" name="Rettangolo 3"/>
          <p:cNvSpPr/>
          <p:nvPr/>
        </p:nvSpPr>
        <p:spPr>
          <a:xfrm>
            <a:off x="248673" y="1008595"/>
            <a:ext cx="8406864" cy="1109575"/>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lgn="just">
              <a:spcAft>
                <a:spcPts val="600"/>
              </a:spcAft>
              <a:buFont typeface="Arial" panose="020B0604020202020204" pitchFamily="34" charset="0"/>
              <a:buChar char="•"/>
            </a:pPr>
            <a:r>
              <a:rPr lang="en-US" sz="2000" b="1" dirty="0" smtClean="0">
                <a:solidFill>
                  <a:srgbClr val="FF0000"/>
                </a:solidFill>
              </a:rPr>
              <a:t>Numerical evaluation of model uncertainty</a:t>
            </a:r>
            <a:endParaRPr lang="en-US" sz="2000" b="1" dirty="0">
              <a:solidFill>
                <a:srgbClr val="FF0000"/>
              </a:solidFill>
              <a:latin typeface="Symbol" panose="05050102010706020507" pitchFamily="18" charset="2"/>
            </a:endParaRPr>
          </a:p>
          <a:p>
            <a:pPr algn="just">
              <a:spcAft>
                <a:spcPts val="600"/>
              </a:spcAft>
            </a:pPr>
            <a:r>
              <a:rPr lang="en-US" sz="2000" b="1" dirty="0">
                <a:solidFill>
                  <a:srgbClr val="003366"/>
                </a:solidFill>
                <a:latin typeface="Symbol" panose="05050102010706020507" pitchFamily="18" charset="2"/>
              </a:rPr>
              <a:t>	</a:t>
            </a:r>
            <a:r>
              <a:rPr lang="en-US" sz="2000" b="1" dirty="0" smtClean="0">
                <a:solidFill>
                  <a:srgbClr val="003366"/>
                </a:solidFill>
              </a:rPr>
              <a:t>1) generated acceleration and displacement time histories</a:t>
            </a:r>
          </a:p>
          <a:p>
            <a:pPr algn="just">
              <a:spcAft>
                <a:spcPts val="600"/>
              </a:spcAft>
            </a:pPr>
            <a:endParaRPr lang="en-US" sz="2000" b="1" dirty="0">
              <a:solidFill>
                <a:srgbClr val="003366"/>
              </a:solidFill>
            </a:endParaRPr>
          </a:p>
          <a:p>
            <a:pPr algn="just">
              <a:spcAft>
                <a:spcPts val="600"/>
              </a:spcAft>
            </a:pPr>
            <a:endParaRPr lang="en-US" sz="2000" b="1" dirty="0" smtClean="0">
              <a:solidFill>
                <a:srgbClr val="003366"/>
              </a:solidFill>
            </a:endParaRPr>
          </a:p>
          <a:p>
            <a:pPr algn="just">
              <a:spcAft>
                <a:spcPts val="600"/>
              </a:spcAft>
            </a:pPr>
            <a:endParaRPr lang="en-US" sz="2000" b="1" dirty="0" smtClean="0">
              <a:solidFill>
                <a:srgbClr val="003366"/>
              </a:solidFill>
            </a:endParaRPr>
          </a:p>
          <a:p>
            <a:pPr algn="just">
              <a:spcAft>
                <a:spcPts val="600"/>
              </a:spcAft>
            </a:pPr>
            <a:r>
              <a:rPr lang="en-US" sz="2000" dirty="0">
                <a:solidFill>
                  <a:srgbClr val="003366"/>
                </a:solidFill>
              </a:rPr>
              <a:t>	</a:t>
            </a:r>
            <a:r>
              <a:rPr lang="en-US" sz="2000" dirty="0" smtClean="0">
                <a:solidFill>
                  <a:srgbClr val="003366"/>
                </a:solidFill>
              </a:rPr>
              <a:t>2) </a:t>
            </a:r>
            <a:r>
              <a:rPr lang="en-US" sz="2000" b="1" dirty="0" smtClean="0">
                <a:solidFill>
                  <a:srgbClr val="003366"/>
                </a:solidFill>
              </a:rPr>
              <a:t>Added </a:t>
            </a:r>
            <a:r>
              <a:rPr lang="en-US" sz="2000" dirty="0" smtClean="0">
                <a:solidFill>
                  <a:srgbClr val="003366"/>
                </a:solidFill>
              </a:rPr>
              <a:t>white + pink </a:t>
            </a:r>
            <a:r>
              <a:rPr lang="en-US" sz="2000" b="1" dirty="0" smtClean="0">
                <a:solidFill>
                  <a:srgbClr val="003366"/>
                </a:solidFill>
              </a:rPr>
              <a:t>noise</a:t>
            </a:r>
            <a:r>
              <a:rPr lang="en-US" sz="2000" dirty="0" smtClean="0">
                <a:solidFill>
                  <a:srgbClr val="003366"/>
                </a:solidFill>
              </a:rPr>
              <a:t> to acceleration time histories;</a:t>
            </a:r>
          </a:p>
          <a:p>
            <a:pPr algn="just">
              <a:spcAft>
                <a:spcPts val="600"/>
              </a:spcAft>
            </a:pPr>
            <a:endParaRPr lang="en-US" sz="2000" dirty="0" smtClean="0">
              <a:solidFill>
                <a:srgbClr val="003366"/>
              </a:solidFill>
            </a:endParaRPr>
          </a:p>
          <a:p>
            <a:pPr algn="just">
              <a:spcAft>
                <a:spcPts val="600"/>
              </a:spcAft>
            </a:pPr>
            <a:r>
              <a:rPr lang="en-US" sz="2000" b="1" dirty="0">
                <a:solidFill>
                  <a:srgbClr val="003366"/>
                </a:solidFill>
              </a:rPr>
              <a:t>	</a:t>
            </a:r>
            <a:r>
              <a:rPr lang="en-US" sz="2000" dirty="0" smtClean="0">
                <a:solidFill>
                  <a:srgbClr val="003366"/>
                </a:solidFill>
              </a:rPr>
              <a:t>3) Calculated displacement time histories from </a:t>
            </a:r>
            <a:r>
              <a:rPr lang="en-US" sz="2000" b="1" dirty="0" smtClean="0">
                <a:solidFill>
                  <a:srgbClr val="003366"/>
                </a:solidFill>
              </a:rPr>
              <a:t>double integration</a:t>
            </a:r>
          </a:p>
          <a:p>
            <a:pPr algn="just">
              <a:spcAft>
                <a:spcPts val="600"/>
              </a:spcAft>
            </a:pPr>
            <a:endParaRPr lang="en-US" sz="2000" dirty="0">
              <a:solidFill>
                <a:srgbClr val="003366"/>
              </a:solidFill>
            </a:endParaRPr>
          </a:p>
          <a:p>
            <a:pPr algn="just">
              <a:spcAft>
                <a:spcPts val="600"/>
              </a:spcAft>
            </a:pPr>
            <a:r>
              <a:rPr lang="en-US" sz="2000" dirty="0" smtClean="0">
                <a:solidFill>
                  <a:srgbClr val="003366"/>
                </a:solidFill>
              </a:rPr>
              <a:t>	4) Calculated </a:t>
            </a:r>
            <a:r>
              <a:rPr lang="en-US" sz="2000" b="1" dirty="0" smtClean="0">
                <a:solidFill>
                  <a:srgbClr val="003366"/>
                </a:solidFill>
              </a:rPr>
              <a:t>relative error</a:t>
            </a:r>
            <a:r>
              <a:rPr lang="en-US" sz="2000" dirty="0" smtClean="0">
                <a:solidFill>
                  <a:srgbClr val="003366"/>
                </a:solidFill>
              </a:rPr>
              <a:t>: </a:t>
            </a:r>
            <a:endParaRPr lang="en-US" sz="2000" dirty="0">
              <a:solidFill>
                <a:srgbClr val="003366"/>
              </a:solidFill>
            </a:endParaRPr>
          </a:p>
        </p:txBody>
      </p:sp>
      <p:grpSp>
        <p:nvGrpSpPr>
          <p:cNvPr id="10" name="Gruppo 9"/>
          <p:cNvGrpSpPr/>
          <p:nvPr/>
        </p:nvGrpSpPr>
        <p:grpSpPr>
          <a:xfrm>
            <a:off x="3488116" y="2223931"/>
            <a:ext cx="521493" cy="914400"/>
            <a:chOff x="1304131" y="4676775"/>
            <a:chExt cx="521493" cy="914400"/>
          </a:xfrm>
        </p:grpSpPr>
        <p:cxnSp>
          <p:nvCxnSpPr>
            <p:cNvPr id="5" name="Connettore 1 4"/>
            <p:cNvCxnSpPr/>
            <p:nvPr/>
          </p:nvCxnSpPr>
          <p:spPr>
            <a:xfrm>
              <a:off x="1425575" y="4886325"/>
              <a:ext cx="0" cy="5905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Ovale 5"/>
            <p:cNvSpPr/>
            <p:nvPr/>
          </p:nvSpPr>
          <p:spPr>
            <a:xfrm>
              <a:off x="1304131" y="4676775"/>
              <a:ext cx="242888" cy="2381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 name="Connettore 1 6"/>
            <p:cNvCxnSpPr/>
            <p:nvPr/>
          </p:nvCxnSpPr>
          <p:spPr>
            <a:xfrm>
              <a:off x="1304131" y="5476875"/>
              <a:ext cx="2428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nettore 2 7"/>
            <p:cNvCxnSpPr/>
            <p:nvPr/>
          </p:nvCxnSpPr>
          <p:spPr>
            <a:xfrm>
              <a:off x="1425575" y="5591175"/>
              <a:ext cx="1523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ttore 2 8"/>
            <p:cNvCxnSpPr/>
            <p:nvPr/>
          </p:nvCxnSpPr>
          <p:spPr>
            <a:xfrm>
              <a:off x="1649411" y="4795837"/>
              <a:ext cx="1762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11" name="Oggetto 10"/>
          <p:cNvGraphicFramePr>
            <a:graphicFrameLocks noChangeAspect="1"/>
          </p:cNvGraphicFramePr>
          <p:nvPr>
            <p:extLst>
              <p:ext uri="{D42A27DB-BD31-4B8C-83A1-F6EECF244321}">
                <p14:modId xmlns:p14="http://schemas.microsoft.com/office/powerpoint/2010/main" val="1922774299"/>
              </p:ext>
            </p:extLst>
          </p:nvPr>
        </p:nvGraphicFramePr>
        <p:xfrm>
          <a:off x="4107241" y="2918160"/>
          <a:ext cx="619125" cy="358775"/>
        </p:xfrm>
        <a:graphic>
          <a:graphicData uri="http://schemas.openxmlformats.org/presentationml/2006/ole">
            <mc:AlternateContent xmlns:mc="http://schemas.openxmlformats.org/markup-compatibility/2006">
              <mc:Choice xmlns:v="urn:schemas-microsoft-com:vml" Requires="v">
                <p:oleObj spid="_x0000_s25190" name="Equation" r:id="rId4" imgW="317160" imgH="215640" progId="Equation.DSMT4">
                  <p:embed/>
                </p:oleObj>
              </mc:Choice>
              <mc:Fallback>
                <p:oleObj name="Equation" r:id="rId4" imgW="317160" imgH="215640" progId="Equation.DSMT4">
                  <p:embed/>
                  <p:pic>
                    <p:nvPicPr>
                      <p:cNvPr id="0" name=""/>
                      <p:cNvPicPr>
                        <a:picLocks noChangeAspect="1" noChangeArrowheads="1"/>
                      </p:cNvPicPr>
                      <p:nvPr/>
                    </p:nvPicPr>
                    <p:blipFill>
                      <a:blip r:embed="rId5"/>
                      <a:srcRect/>
                      <a:stretch>
                        <a:fillRect/>
                      </a:stretch>
                    </p:blipFill>
                    <p:spPr bwMode="auto">
                      <a:xfrm>
                        <a:off x="4107241" y="2918160"/>
                        <a:ext cx="619125" cy="358775"/>
                      </a:xfrm>
                      <a:prstGeom prst="rect">
                        <a:avLst/>
                      </a:prstGeom>
                      <a:noFill/>
                    </p:spPr>
                  </p:pic>
                </p:oleObj>
              </mc:Fallback>
            </mc:AlternateContent>
          </a:graphicData>
        </a:graphic>
      </p:graphicFrame>
      <p:graphicFrame>
        <p:nvGraphicFramePr>
          <p:cNvPr id="12" name="Oggetto 11"/>
          <p:cNvGraphicFramePr>
            <a:graphicFrameLocks noChangeAspect="1"/>
          </p:cNvGraphicFramePr>
          <p:nvPr>
            <p:extLst>
              <p:ext uri="{D42A27DB-BD31-4B8C-83A1-F6EECF244321}">
                <p14:modId xmlns:p14="http://schemas.microsoft.com/office/powerpoint/2010/main" val="4043748610"/>
              </p:ext>
            </p:extLst>
          </p:nvPr>
        </p:nvGraphicFramePr>
        <p:xfrm>
          <a:off x="4121951" y="2153206"/>
          <a:ext cx="496887" cy="611187"/>
        </p:xfrm>
        <a:graphic>
          <a:graphicData uri="http://schemas.openxmlformats.org/presentationml/2006/ole">
            <mc:AlternateContent xmlns:mc="http://schemas.openxmlformats.org/markup-compatibility/2006">
              <mc:Choice xmlns:v="urn:schemas-microsoft-com:vml" Requires="v">
                <p:oleObj spid="_x0000_s25191" name="Equation" r:id="rId6" imgW="253800" imgH="368280" progId="Equation.DSMT4">
                  <p:embed/>
                </p:oleObj>
              </mc:Choice>
              <mc:Fallback>
                <p:oleObj name="Equation" r:id="rId6" imgW="253800" imgH="368280" progId="Equation.DSMT4">
                  <p:embed/>
                  <p:pic>
                    <p:nvPicPr>
                      <p:cNvPr id="0" name=""/>
                      <p:cNvPicPr>
                        <a:picLocks noChangeAspect="1" noChangeArrowheads="1"/>
                      </p:cNvPicPr>
                      <p:nvPr/>
                    </p:nvPicPr>
                    <p:blipFill>
                      <a:blip r:embed="rId7"/>
                      <a:srcRect/>
                      <a:stretch>
                        <a:fillRect/>
                      </a:stretch>
                    </p:blipFill>
                    <p:spPr bwMode="auto">
                      <a:xfrm>
                        <a:off x="4121951" y="2153206"/>
                        <a:ext cx="496887" cy="611187"/>
                      </a:xfrm>
                      <a:prstGeom prst="rect">
                        <a:avLst/>
                      </a:prstGeom>
                      <a:noFill/>
                    </p:spPr>
                  </p:pic>
                </p:oleObj>
              </mc:Fallback>
            </mc:AlternateContent>
          </a:graphicData>
        </a:graphic>
      </p:graphicFrame>
      <p:sp>
        <p:nvSpPr>
          <p:cNvPr id="15" name="CasellaDiTesto 14"/>
          <p:cNvSpPr txBox="1"/>
          <p:nvPr/>
        </p:nvSpPr>
        <p:spPr>
          <a:xfrm>
            <a:off x="2424719" y="2260761"/>
            <a:ext cx="961005" cy="523220"/>
          </a:xfrm>
          <a:prstGeom prst="rect">
            <a:avLst/>
          </a:prstGeom>
          <a:noFill/>
        </p:spPr>
        <p:txBody>
          <a:bodyPr wrap="square" rtlCol="0">
            <a:spAutoFit/>
          </a:bodyPr>
          <a:lstStyle/>
          <a:p>
            <a:r>
              <a:rPr lang="it-IT" sz="1400" u="sng" dirty="0" err="1" smtClean="0">
                <a:solidFill>
                  <a:srgbClr val="003366"/>
                </a:solidFill>
              </a:rPr>
              <a:t>Newmark’s</a:t>
            </a:r>
            <a:endParaRPr lang="it-IT" sz="1400" u="sng" dirty="0" smtClean="0">
              <a:solidFill>
                <a:srgbClr val="003366"/>
              </a:solidFill>
            </a:endParaRPr>
          </a:p>
          <a:p>
            <a:r>
              <a:rPr lang="it-IT" sz="1400" u="sng" dirty="0" err="1" smtClean="0">
                <a:solidFill>
                  <a:srgbClr val="003366"/>
                </a:solidFill>
              </a:rPr>
              <a:t>method</a:t>
            </a:r>
            <a:endParaRPr lang="it-IT" sz="1400" u="sng" dirty="0">
              <a:solidFill>
                <a:srgbClr val="003366"/>
              </a:solidFill>
            </a:endParaRPr>
          </a:p>
        </p:txBody>
      </p:sp>
      <p:graphicFrame>
        <p:nvGraphicFramePr>
          <p:cNvPr id="19" name="Oggetto 18"/>
          <p:cNvGraphicFramePr>
            <a:graphicFrameLocks noChangeAspect="1"/>
          </p:cNvGraphicFramePr>
          <p:nvPr>
            <p:extLst>
              <p:ext uri="{D42A27DB-BD31-4B8C-83A1-F6EECF244321}">
                <p14:modId xmlns:p14="http://schemas.microsoft.com/office/powerpoint/2010/main" val="3694825360"/>
              </p:ext>
            </p:extLst>
          </p:nvPr>
        </p:nvGraphicFramePr>
        <p:xfrm>
          <a:off x="3488116" y="3718150"/>
          <a:ext cx="1955800" cy="358775"/>
        </p:xfrm>
        <a:graphic>
          <a:graphicData uri="http://schemas.openxmlformats.org/presentationml/2006/ole">
            <mc:AlternateContent xmlns:mc="http://schemas.openxmlformats.org/markup-compatibility/2006">
              <mc:Choice xmlns:v="urn:schemas-microsoft-com:vml" Requires="v">
                <p:oleObj spid="_x0000_s25192" name="Equation" r:id="rId8" imgW="1002960" imgH="215640" progId="Equation.DSMT4">
                  <p:embed/>
                </p:oleObj>
              </mc:Choice>
              <mc:Fallback>
                <p:oleObj name="Equation" r:id="rId8" imgW="1002960" imgH="215640" progId="Equation.DSMT4">
                  <p:embed/>
                  <p:pic>
                    <p:nvPicPr>
                      <p:cNvPr id="0" name=""/>
                      <p:cNvPicPr>
                        <a:picLocks noChangeAspect="1" noChangeArrowheads="1"/>
                      </p:cNvPicPr>
                      <p:nvPr/>
                    </p:nvPicPr>
                    <p:blipFill>
                      <a:blip r:embed="rId9"/>
                      <a:srcRect/>
                      <a:stretch>
                        <a:fillRect/>
                      </a:stretch>
                    </p:blipFill>
                    <p:spPr bwMode="auto">
                      <a:xfrm>
                        <a:off x="3488116" y="3718150"/>
                        <a:ext cx="1955800" cy="358775"/>
                      </a:xfrm>
                      <a:prstGeom prst="rect">
                        <a:avLst/>
                      </a:prstGeom>
                      <a:noFill/>
                    </p:spPr>
                  </p:pic>
                </p:oleObj>
              </mc:Fallback>
            </mc:AlternateContent>
          </a:graphicData>
        </a:graphic>
      </p:graphicFrame>
      <p:sp>
        <p:nvSpPr>
          <p:cNvPr id="29" name="Rectangle 5"/>
          <p:cNvSpPr>
            <a:spLocks noChangeArrowheads="1"/>
          </p:cNvSpPr>
          <p:nvPr/>
        </p:nvSpPr>
        <p:spPr bwMode="auto">
          <a:xfrm>
            <a:off x="4926482" y="4981574"/>
            <a:ext cx="1051011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graphicFrame>
        <p:nvGraphicFramePr>
          <p:cNvPr id="30" name="Oggetto 29"/>
          <p:cNvGraphicFramePr>
            <a:graphicFrameLocks noChangeAspect="1"/>
          </p:cNvGraphicFramePr>
          <p:nvPr>
            <p:extLst>
              <p:ext uri="{D42A27DB-BD31-4B8C-83A1-F6EECF244321}">
                <p14:modId xmlns:p14="http://schemas.microsoft.com/office/powerpoint/2010/main" val="1573021801"/>
              </p:ext>
            </p:extLst>
          </p:nvPr>
        </p:nvGraphicFramePr>
        <p:xfrm>
          <a:off x="3897313" y="5230813"/>
          <a:ext cx="1168400" cy="674687"/>
        </p:xfrm>
        <a:graphic>
          <a:graphicData uri="http://schemas.openxmlformats.org/presentationml/2006/ole">
            <mc:AlternateContent xmlns:mc="http://schemas.openxmlformats.org/markup-compatibility/2006">
              <mc:Choice xmlns:v="urn:schemas-microsoft-com:vml" Requires="v">
                <p:oleObj spid="_x0000_s25193" name="Equation" r:id="rId10" imgW="596880" imgH="355320" progId="Equation.DSMT4">
                  <p:embed/>
                </p:oleObj>
              </mc:Choice>
              <mc:Fallback>
                <p:oleObj name="Equation" r:id="rId10" imgW="596880" imgH="355320" progId="Equation.DSMT4">
                  <p:embed/>
                  <p:pic>
                    <p:nvPicPr>
                      <p:cNvPr id="0" name="Object 4"/>
                      <p:cNvPicPr>
                        <a:picLocks noChangeAspect="1" noChangeArrowheads="1"/>
                      </p:cNvPicPr>
                      <p:nvPr/>
                    </p:nvPicPr>
                    <p:blipFill>
                      <a:blip r:embed="rId11"/>
                      <a:srcRect/>
                      <a:stretch>
                        <a:fillRect/>
                      </a:stretch>
                    </p:blipFill>
                    <p:spPr bwMode="auto">
                      <a:xfrm>
                        <a:off x="3897313" y="5230813"/>
                        <a:ext cx="1168400" cy="674687"/>
                      </a:xfrm>
                      <a:prstGeom prst="rect">
                        <a:avLst/>
                      </a:prstGeom>
                      <a:noFill/>
                    </p:spPr>
                  </p:pic>
                </p:oleObj>
              </mc:Fallback>
            </mc:AlternateContent>
          </a:graphicData>
        </a:graphic>
      </p:graphicFrame>
      <p:cxnSp>
        <p:nvCxnSpPr>
          <p:cNvPr id="36" name="Connettore 2 35"/>
          <p:cNvCxnSpPr/>
          <p:nvPr/>
        </p:nvCxnSpPr>
        <p:spPr>
          <a:xfrm rot="5400000" flipH="1" flipV="1">
            <a:off x="4887290" y="2917540"/>
            <a:ext cx="0" cy="2813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CasellaDiTesto 36"/>
          <p:cNvSpPr txBox="1"/>
          <p:nvPr/>
        </p:nvSpPr>
        <p:spPr>
          <a:xfrm>
            <a:off x="5224046" y="2796584"/>
            <a:ext cx="1191841" cy="523220"/>
          </a:xfrm>
          <a:prstGeom prst="rect">
            <a:avLst/>
          </a:prstGeom>
          <a:noFill/>
        </p:spPr>
        <p:txBody>
          <a:bodyPr wrap="square" rtlCol="0">
            <a:spAutoFit/>
          </a:bodyPr>
          <a:lstStyle/>
          <a:p>
            <a:r>
              <a:rPr lang="it-IT" sz="1400" u="sng" dirty="0" smtClean="0">
                <a:solidFill>
                  <a:srgbClr val="003366"/>
                </a:solidFill>
              </a:rPr>
              <a:t>from ITACA database</a:t>
            </a:r>
            <a:endParaRPr lang="it-IT" sz="1400" u="sng" dirty="0">
              <a:solidFill>
                <a:srgbClr val="003366"/>
              </a:solidFill>
            </a:endParaRPr>
          </a:p>
        </p:txBody>
      </p:sp>
      <p:sp>
        <p:nvSpPr>
          <p:cNvPr id="43" name="Rettangolo 42"/>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44" name="Rettangolo 43"/>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45" name="Rettangolo 44"/>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46" name="Rettangolo 45"/>
          <p:cNvSpPr/>
          <p:nvPr/>
        </p:nvSpPr>
        <p:spPr>
          <a:xfrm>
            <a:off x="3616667" y="1067772"/>
            <a:ext cx="2104998"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47" name="Rettangolo 46"/>
          <p:cNvSpPr/>
          <p:nvPr/>
        </p:nvSpPr>
        <p:spPr>
          <a:xfrm>
            <a:off x="5706675" y="1067539"/>
            <a:ext cx="1733354"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48" name="Rettangolo 47"/>
          <p:cNvSpPr/>
          <p:nvPr/>
        </p:nvSpPr>
        <p:spPr>
          <a:xfrm>
            <a:off x="7440029" y="1075159"/>
            <a:ext cx="1703971" cy="2732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graphicFrame>
        <p:nvGraphicFramePr>
          <p:cNvPr id="40" name="Oggetto 39"/>
          <p:cNvGraphicFramePr>
            <a:graphicFrameLocks noChangeAspect="1"/>
          </p:cNvGraphicFramePr>
          <p:nvPr>
            <p:extLst>
              <p:ext uri="{D42A27DB-BD31-4B8C-83A1-F6EECF244321}">
                <p14:modId xmlns:p14="http://schemas.microsoft.com/office/powerpoint/2010/main" val="352447508"/>
              </p:ext>
            </p:extLst>
          </p:nvPr>
        </p:nvGraphicFramePr>
        <p:xfrm>
          <a:off x="3586163" y="4379913"/>
          <a:ext cx="1757362" cy="484187"/>
        </p:xfrm>
        <a:graphic>
          <a:graphicData uri="http://schemas.openxmlformats.org/presentationml/2006/ole">
            <mc:AlternateContent xmlns:mc="http://schemas.openxmlformats.org/markup-compatibility/2006">
              <mc:Choice xmlns:v="urn:schemas-microsoft-com:vml" Requires="v">
                <p:oleObj spid="_x0000_s25194" name="Equation" r:id="rId12" imgW="901440" imgH="291960" progId="Equation.DSMT4">
                  <p:embed/>
                </p:oleObj>
              </mc:Choice>
              <mc:Fallback>
                <p:oleObj name="Equation" r:id="rId12" imgW="901440" imgH="291960" progId="Equation.DSMT4">
                  <p:embed/>
                  <p:pic>
                    <p:nvPicPr>
                      <p:cNvPr id="0" name=""/>
                      <p:cNvPicPr>
                        <a:picLocks noChangeAspect="1" noChangeArrowheads="1"/>
                      </p:cNvPicPr>
                      <p:nvPr/>
                    </p:nvPicPr>
                    <p:blipFill>
                      <a:blip r:embed="rId13"/>
                      <a:srcRect/>
                      <a:stretch>
                        <a:fillRect/>
                      </a:stretch>
                    </p:blipFill>
                    <p:spPr bwMode="auto">
                      <a:xfrm>
                        <a:off x="3586163" y="4379913"/>
                        <a:ext cx="1757362" cy="484187"/>
                      </a:xfrm>
                      <a:prstGeom prst="rect">
                        <a:avLst/>
                      </a:prstGeom>
                      <a:noFill/>
                    </p:spPr>
                  </p:pic>
                </p:oleObj>
              </mc:Fallback>
            </mc:AlternateContent>
          </a:graphicData>
        </a:graphic>
      </p:graphicFrame>
    </p:spTree>
    <p:extLst>
      <p:ext uri="{BB962C8B-B14F-4D97-AF65-F5344CB8AC3E}">
        <p14:creationId xmlns:p14="http://schemas.microsoft.com/office/powerpoint/2010/main" val="7478773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RAPID EVALUATION BY MONITORING</a:t>
            </a:r>
            <a:endParaRPr lang="it-IT" dirty="0"/>
          </a:p>
        </p:txBody>
      </p:sp>
      <p:sp>
        <p:nvSpPr>
          <p:cNvPr id="3" name="Rettangolo 2"/>
          <p:cNvSpPr/>
          <p:nvPr/>
        </p:nvSpPr>
        <p:spPr>
          <a:xfrm>
            <a:off x="275663" y="912808"/>
            <a:ext cx="7868212" cy="1774438"/>
          </a:xfrm>
          <a:prstGeom prst="rect">
            <a:avLst/>
          </a:prstGeom>
        </p:spPr>
        <p:txBody>
          <a:bodyPr wrap="square">
            <a:noAutofit/>
          </a:bodyPr>
          <a:lstStyle/>
          <a:p>
            <a:pPr marL="342900" indent="-342900" algn="just">
              <a:buFont typeface="Wingdings" pitchFamily="2" charset="2"/>
              <a:buChar char="§"/>
            </a:pPr>
            <a:endParaRPr lang="en-US" sz="2000" dirty="0" smtClean="0">
              <a:solidFill>
                <a:srgbClr val="003366"/>
              </a:solidFill>
            </a:endParaRPr>
          </a:p>
          <a:p>
            <a:pPr marL="342900" indent="-342900" algn="just">
              <a:buFont typeface="Wingdings" pitchFamily="2" charset="2"/>
              <a:buChar char="§"/>
            </a:pPr>
            <a:r>
              <a:rPr lang="en-US" sz="2000" b="1" dirty="0" smtClean="0">
                <a:solidFill>
                  <a:srgbClr val="FF0000"/>
                </a:solidFill>
              </a:rPr>
              <a:t>Monitoring systems </a:t>
            </a:r>
            <a:r>
              <a:rPr lang="en-US" sz="2000" dirty="0">
                <a:solidFill>
                  <a:srgbClr val="003366"/>
                </a:solidFill>
              </a:rPr>
              <a:t>can </a:t>
            </a:r>
            <a:r>
              <a:rPr lang="en-US" sz="2000" b="1" dirty="0" smtClean="0">
                <a:solidFill>
                  <a:srgbClr val="FF0000"/>
                </a:solidFill>
              </a:rPr>
              <a:t>limit</a:t>
            </a:r>
            <a:r>
              <a:rPr lang="en-US" sz="2000" dirty="0" smtClean="0">
                <a:solidFill>
                  <a:srgbClr val="003366"/>
                </a:solidFill>
              </a:rPr>
              <a:t> </a:t>
            </a:r>
            <a:r>
              <a:rPr lang="en-US" sz="2000" b="1" dirty="0">
                <a:solidFill>
                  <a:schemeClr val="tx2"/>
                </a:solidFill>
              </a:rPr>
              <a:t>the</a:t>
            </a:r>
            <a:r>
              <a:rPr lang="en-US" sz="2000" dirty="0">
                <a:solidFill>
                  <a:schemeClr val="tx2"/>
                </a:solidFill>
              </a:rPr>
              <a:t> </a:t>
            </a:r>
            <a:r>
              <a:rPr lang="en-US" sz="2000" b="1" dirty="0">
                <a:solidFill>
                  <a:srgbClr val="FF0000"/>
                </a:solidFill>
              </a:rPr>
              <a:t>time</a:t>
            </a:r>
            <a:r>
              <a:rPr lang="en-US" sz="2000" dirty="0">
                <a:solidFill>
                  <a:srgbClr val="003366"/>
                </a:solidFill>
              </a:rPr>
              <a:t> </a:t>
            </a:r>
            <a:r>
              <a:rPr lang="en-US" sz="2000" dirty="0" smtClean="0">
                <a:solidFill>
                  <a:srgbClr val="003366"/>
                </a:solidFill>
              </a:rPr>
              <a:t>required for damage evaluation</a:t>
            </a:r>
            <a:r>
              <a:rPr lang="en-US" sz="2000" dirty="0">
                <a:solidFill>
                  <a:srgbClr val="003366"/>
                </a:solidFill>
              </a:rPr>
              <a:t>:</a:t>
            </a:r>
          </a:p>
          <a:p>
            <a:pPr marL="1257300" lvl="2" indent="-342900" algn="just">
              <a:buFont typeface="Wingdings" pitchFamily="2" charset="2"/>
              <a:buChar char="§"/>
            </a:pPr>
            <a:endParaRPr lang="en-US" sz="2000" b="1" dirty="0" smtClean="0">
              <a:solidFill>
                <a:srgbClr val="003366"/>
              </a:solidFill>
            </a:endParaRPr>
          </a:p>
          <a:p>
            <a:pPr marL="1257300" lvl="2" indent="-342900" algn="just">
              <a:buFont typeface="Wingdings" pitchFamily="2" charset="2"/>
              <a:buChar char="§"/>
            </a:pPr>
            <a:r>
              <a:rPr lang="en-US" sz="2000" dirty="0" smtClean="0">
                <a:solidFill>
                  <a:srgbClr val="003366"/>
                </a:solidFill>
              </a:rPr>
              <a:t>provide immediate information about </a:t>
            </a:r>
            <a:r>
              <a:rPr lang="en-US" sz="2000" b="1" dirty="0" smtClean="0">
                <a:solidFill>
                  <a:srgbClr val="FF0000"/>
                </a:solidFill>
              </a:rPr>
              <a:t>usability;</a:t>
            </a:r>
          </a:p>
          <a:p>
            <a:pPr marL="1257300" lvl="2" indent="-342900" algn="just">
              <a:buFont typeface="Wingdings" pitchFamily="2" charset="2"/>
              <a:buChar char="§"/>
            </a:pPr>
            <a:r>
              <a:rPr lang="en-US" sz="2000" dirty="0" smtClean="0">
                <a:solidFill>
                  <a:srgbClr val="003366"/>
                </a:solidFill>
              </a:rPr>
              <a:t>provide </a:t>
            </a:r>
            <a:r>
              <a:rPr lang="en-US" sz="2000" b="1" dirty="0" smtClean="0">
                <a:solidFill>
                  <a:srgbClr val="FF0000"/>
                </a:solidFill>
              </a:rPr>
              <a:t>objective</a:t>
            </a:r>
            <a:r>
              <a:rPr lang="en-US" sz="2000" dirty="0" smtClean="0">
                <a:solidFill>
                  <a:srgbClr val="003366"/>
                </a:solidFill>
              </a:rPr>
              <a:t> </a:t>
            </a:r>
            <a:r>
              <a:rPr lang="en-US" sz="2000" b="1" dirty="0" smtClean="0">
                <a:solidFill>
                  <a:srgbClr val="FF0000"/>
                </a:solidFill>
              </a:rPr>
              <a:t>data </a:t>
            </a:r>
            <a:r>
              <a:rPr lang="en-US" sz="2000" dirty="0" smtClean="0">
                <a:solidFill>
                  <a:schemeClr val="tx2"/>
                </a:solidFill>
              </a:rPr>
              <a:t>on structural response </a:t>
            </a:r>
            <a:r>
              <a:rPr lang="en-US" sz="2000" dirty="0" smtClean="0">
                <a:solidFill>
                  <a:srgbClr val="003366"/>
                </a:solidFill>
              </a:rPr>
              <a:t>for detailed evaluation;</a:t>
            </a:r>
          </a:p>
        </p:txBody>
      </p:sp>
      <p:sp>
        <p:nvSpPr>
          <p:cNvPr id="4" name="Rettangolo 3"/>
          <p:cNvSpPr/>
          <p:nvPr/>
        </p:nvSpPr>
        <p:spPr>
          <a:xfrm>
            <a:off x="275663" y="2549912"/>
            <a:ext cx="8315887" cy="1774438"/>
          </a:xfrm>
          <a:prstGeom prst="rect">
            <a:avLst/>
          </a:prstGeom>
        </p:spPr>
        <p:txBody>
          <a:bodyPr wrap="square">
            <a:noAutofit/>
          </a:bodyPr>
          <a:lstStyle/>
          <a:p>
            <a:pPr marL="342900" indent="-342900" algn="just">
              <a:buFont typeface="Wingdings" pitchFamily="2" charset="2"/>
              <a:buChar char="§"/>
            </a:pPr>
            <a:endParaRPr lang="en-US" sz="2000" dirty="0" smtClean="0">
              <a:solidFill>
                <a:srgbClr val="003366"/>
              </a:solidFill>
            </a:endParaRPr>
          </a:p>
          <a:p>
            <a:pPr marL="342900" indent="-342900" algn="just">
              <a:buFont typeface="Wingdings" pitchFamily="2" charset="2"/>
              <a:buChar char="§"/>
            </a:pPr>
            <a:r>
              <a:rPr lang="en-US" sz="2000" dirty="0" smtClean="0">
                <a:solidFill>
                  <a:srgbClr val="003366"/>
                </a:solidFill>
              </a:rPr>
              <a:t>To do this they </a:t>
            </a:r>
            <a:r>
              <a:rPr lang="en-US" sz="2000" b="1" dirty="0" smtClean="0">
                <a:solidFill>
                  <a:srgbClr val="FF0000"/>
                </a:solidFill>
              </a:rPr>
              <a:t>must be reliable</a:t>
            </a:r>
            <a:r>
              <a:rPr lang="en-US" sz="2000" dirty="0" smtClean="0">
                <a:solidFill>
                  <a:schemeClr val="tx2"/>
                </a:solidFill>
              </a:rPr>
              <a:t>;</a:t>
            </a:r>
          </a:p>
          <a:p>
            <a:pPr marL="342900" indent="-342900" algn="just">
              <a:buFont typeface="Wingdings" pitchFamily="2" charset="2"/>
              <a:buChar char="§"/>
            </a:pPr>
            <a:endParaRPr lang="en-US" sz="2000" dirty="0" smtClean="0">
              <a:solidFill>
                <a:schemeClr val="tx2"/>
              </a:solidFill>
            </a:endParaRPr>
          </a:p>
          <a:p>
            <a:pPr marL="342900" indent="-342900" algn="just">
              <a:buFont typeface="Wingdings" pitchFamily="2" charset="2"/>
              <a:buChar char="§"/>
            </a:pPr>
            <a:endParaRPr lang="en-US" sz="2000" b="1" dirty="0">
              <a:solidFill>
                <a:schemeClr val="tx2"/>
              </a:solidFill>
            </a:endParaRPr>
          </a:p>
          <a:p>
            <a:pPr marL="342900" indent="-342900" algn="just">
              <a:buFont typeface="Wingdings" pitchFamily="2" charset="2"/>
              <a:buChar char="§"/>
            </a:pPr>
            <a:r>
              <a:rPr lang="en-US" sz="2000" dirty="0" smtClean="0">
                <a:solidFill>
                  <a:schemeClr val="tx2"/>
                </a:solidFill>
              </a:rPr>
              <a:t>To be reliable they must be </a:t>
            </a:r>
            <a:r>
              <a:rPr lang="en-US" sz="2000" b="1" dirty="0" smtClean="0">
                <a:solidFill>
                  <a:srgbClr val="FF0000"/>
                </a:solidFill>
              </a:rPr>
              <a:t>rationally designed </a:t>
            </a:r>
            <a:r>
              <a:rPr lang="en-US" sz="2000" dirty="0" smtClean="0">
                <a:solidFill>
                  <a:schemeClr val="tx2"/>
                </a:solidFill>
              </a:rPr>
              <a:t>basing on a </a:t>
            </a:r>
            <a:r>
              <a:rPr lang="en-US" sz="2000" b="1" dirty="0" smtClean="0">
                <a:solidFill>
                  <a:srgbClr val="FF0000"/>
                </a:solidFill>
              </a:rPr>
              <a:t>logical path </a:t>
            </a:r>
            <a:endParaRPr lang="en-US" sz="2000" b="1" dirty="0">
              <a:solidFill>
                <a:srgbClr val="FF0000"/>
              </a:solidFill>
            </a:endParaRPr>
          </a:p>
          <a:p>
            <a:pPr marL="342900" indent="-342900" algn="just">
              <a:buFont typeface="Wingdings" pitchFamily="2" charset="2"/>
              <a:buChar char="§"/>
            </a:pPr>
            <a:endParaRPr lang="en-US" sz="2000" b="1" dirty="0" smtClean="0">
              <a:solidFill>
                <a:srgbClr val="FF0000"/>
              </a:solidFill>
            </a:endParaRPr>
          </a:p>
        </p:txBody>
      </p:sp>
    </p:spTree>
    <p:extLst>
      <p:ext uri="{BB962C8B-B14F-4D97-AF65-F5344CB8AC3E}">
        <p14:creationId xmlns:p14="http://schemas.microsoft.com/office/powerpoint/2010/main" val="41945982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ttangolo 20"/>
          <p:cNvSpPr/>
          <p:nvPr/>
        </p:nvSpPr>
        <p:spPr>
          <a:xfrm>
            <a:off x="181720" y="1075159"/>
            <a:ext cx="8406864" cy="1099394"/>
          </a:xfrm>
          <a:prstGeom prst="rect">
            <a:avLst/>
          </a:prstGeom>
        </p:spPr>
        <p:txBody>
          <a:bodyPr wrap="square">
            <a:noAutofit/>
          </a:bodyPr>
          <a:lstStyle/>
          <a:p>
            <a:pPr algn="just">
              <a:spcAft>
                <a:spcPts val="600"/>
              </a:spcAft>
            </a:pPr>
            <a:endParaRPr lang="en-US" sz="2000" dirty="0" smtClean="0">
              <a:solidFill>
                <a:srgbClr val="003366"/>
              </a:solidFill>
            </a:endParaRPr>
          </a:p>
          <a:p>
            <a:pPr marL="800100" lvl="1" indent="-342900" algn="just">
              <a:spcAft>
                <a:spcPts val="600"/>
              </a:spcAft>
              <a:buFont typeface="Arial" panose="020B0604020202020204" pitchFamily="34" charset="0"/>
              <a:buChar char="•"/>
            </a:pPr>
            <a:r>
              <a:rPr lang="en-US" sz="2000" dirty="0" smtClean="0">
                <a:solidFill>
                  <a:srgbClr val="003366"/>
                </a:solidFill>
              </a:rPr>
              <a:t>Optimal </a:t>
            </a:r>
            <a:r>
              <a:rPr lang="en-US" sz="2000" b="1" dirty="0" smtClean="0">
                <a:solidFill>
                  <a:srgbClr val="003366"/>
                </a:solidFill>
              </a:rPr>
              <a:t>HP</a:t>
            </a:r>
            <a:r>
              <a:rPr lang="en-US" sz="2000" dirty="0" smtClean="0">
                <a:solidFill>
                  <a:srgbClr val="003366"/>
                </a:solidFill>
              </a:rPr>
              <a:t> cut-off frequency:</a:t>
            </a:r>
            <a:endParaRPr lang="en-US" sz="2000"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sp>
        <p:nvSpPr>
          <p:cNvPr id="2" name="Titolo 1"/>
          <p:cNvSpPr>
            <a:spLocks noGrp="1"/>
          </p:cNvSpPr>
          <p:nvPr>
            <p:ph type="title"/>
          </p:nvPr>
        </p:nvSpPr>
        <p:spPr/>
        <p:txBody>
          <a:bodyPr/>
          <a:lstStyle/>
          <a:p>
            <a:r>
              <a:rPr lang="it-IT" dirty="0"/>
              <a:t>MODEL UNCERTAINTIES </a:t>
            </a:r>
            <a:r>
              <a:rPr lang="it-IT" dirty="0" smtClean="0"/>
              <a:t>– OUTCOMES 1/2</a:t>
            </a:r>
            <a:endParaRPr lang="it-IT" baseline="-25000" dirty="0"/>
          </a:p>
        </p:txBody>
      </p:sp>
      <p:graphicFrame>
        <p:nvGraphicFramePr>
          <p:cNvPr id="14" name="Oggetto 13"/>
          <p:cNvGraphicFramePr>
            <a:graphicFrameLocks noChangeAspect="1"/>
          </p:cNvGraphicFramePr>
          <p:nvPr>
            <p:extLst>
              <p:ext uri="{D42A27DB-BD31-4B8C-83A1-F6EECF244321}">
                <p14:modId xmlns:p14="http://schemas.microsoft.com/office/powerpoint/2010/main" val="2058661194"/>
              </p:ext>
            </p:extLst>
          </p:nvPr>
        </p:nvGraphicFramePr>
        <p:xfrm>
          <a:off x="4265612" y="1525485"/>
          <a:ext cx="2060575" cy="360363"/>
        </p:xfrm>
        <a:graphic>
          <a:graphicData uri="http://schemas.openxmlformats.org/presentationml/2006/ole">
            <mc:AlternateContent xmlns:mc="http://schemas.openxmlformats.org/markup-compatibility/2006">
              <mc:Choice xmlns:v="urn:schemas-microsoft-com:vml" Requires="v">
                <p:oleObj spid="_x0000_s25829" name="Equation" r:id="rId4" imgW="1054080" imgH="190440" progId="Equation.DSMT4">
                  <p:embed/>
                </p:oleObj>
              </mc:Choice>
              <mc:Fallback>
                <p:oleObj name="Equation" r:id="rId4" imgW="1054080" imgH="190440" progId="Equation.DSMT4">
                  <p:embed/>
                  <p:pic>
                    <p:nvPicPr>
                      <p:cNvPr id="0" name=""/>
                      <p:cNvPicPr>
                        <a:picLocks noChangeAspect="1" noChangeArrowheads="1"/>
                      </p:cNvPicPr>
                      <p:nvPr/>
                    </p:nvPicPr>
                    <p:blipFill>
                      <a:blip r:embed="rId5"/>
                      <a:srcRect/>
                      <a:stretch>
                        <a:fillRect/>
                      </a:stretch>
                    </p:blipFill>
                    <p:spPr bwMode="auto">
                      <a:xfrm>
                        <a:off x="4265612" y="1525485"/>
                        <a:ext cx="2060575" cy="360363"/>
                      </a:xfrm>
                      <a:prstGeom prst="rect">
                        <a:avLst/>
                      </a:prstGeom>
                      <a:noFill/>
                      <a:ln>
                        <a:solidFill>
                          <a:srgbClr val="FF0000"/>
                        </a:solidFill>
                      </a:ln>
                    </p:spPr>
                  </p:pic>
                </p:oleObj>
              </mc:Fallback>
            </mc:AlternateContent>
          </a:graphicData>
        </a:graphic>
      </p:graphicFrame>
      <p:sp>
        <p:nvSpPr>
          <p:cNvPr id="15" name="Rettangolo 14"/>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16" name="Rettangolo 15"/>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17" name="Rettangolo 16"/>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18" name="Rettangolo 17"/>
          <p:cNvSpPr/>
          <p:nvPr/>
        </p:nvSpPr>
        <p:spPr>
          <a:xfrm>
            <a:off x="3616667" y="1067772"/>
            <a:ext cx="2104998"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19" name="Rettangolo 18"/>
          <p:cNvSpPr/>
          <p:nvPr/>
        </p:nvSpPr>
        <p:spPr>
          <a:xfrm>
            <a:off x="5706675" y="1067539"/>
            <a:ext cx="1733354"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20" name="Rettangolo 19"/>
          <p:cNvSpPr/>
          <p:nvPr/>
        </p:nvSpPr>
        <p:spPr>
          <a:xfrm>
            <a:off x="7440029" y="1075159"/>
            <a:ext cx="1703971" cy="2732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grpSp>
        <p:nvGrpSpPr>
          <p:cNvPr id="29" name="Gruppo 28"/>
          <p:cNvGrpSpPr/>
          <p:nvPr/>
        </p:nvGrpSpPr>
        <p:grpSpPr>
          <a:xfrm>
            <a:off x="210509" y="1757387"/>
            <a:ext cx="3698393" cy="2778600"/>
            <a:chOff x="465378" y="1865706"/>
            <a:chExt cx="3698393" cy="2778600"/>
          </a:xfrm>
        </p:grpSpPr>
        <p:pic>
          <p:nvPicPr>
            <p:cNvPr id="24" name="Immagine 23"/>
            <p:cNvPicPr>
              <a:picLocks noChangeAspect="1"/>
            </p:cNvPicPr>
            <p:nvPr/>
          </p:nvPicPr>
          <p:blipFill>
            <a:blip r:embed="rId6"/>
            <a:stretch>
              <a:fillRect/>
            </a:stretch>
          </p:blipFill>
          <p:spPr>
            <a:xfrm>
              <a:off x="465378" y="1865706"/>
              <a:ext cx="3698393" cy="2778600"/>
            </a:xfrm>
            <a:prstGeom prst="rect">
              <a:avLst/>
            </a:prstGeom>
          </p:spPr>
        </p:pic>
        <p:grpSp>
          <p:nvGrpSpPr>
            <p:cNvPr id="28" name="Gruppo 27"/>
            <p:cNvGrpSpPr/>
            <p:nvPr/>
          </p:nvGrpSpPr>
          <p:grpSpPr>
            <a:xfrm>
              <a:off x="942975" y="2085976"/>
              <a:ext cx="2857499" cy="2181224"/>
              <a:chOff x="942975" y="2085976"/>
              <a:chExt cx="2857499" cy="2181224"/>
            </a:xfrm>
          </p:grpSpPr>
          <p:sp>
            <p:nvSpPr>
              <p:cNvPr id="25" name="Rettangolo 24"/>
              <p:cNvSpPr/>
              <p:nvPr/>
            </p:nvSpPr>
            <p:spPr>
              <a:xfrm>
                <a:off x="942975" y="2085976"/>
                <a:ext cx="209550" cy="2181224"/>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Rettangolo 26"/>
              <p:cNvSpPr/>
              <p:nvPr/>
            </p:nvSpPr>
            <p:spPr>
              <a:xfrm>
                <a:off x="1836019" y="2085976"/>
                <a:ext cx="1964455" cy="2181224"/>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Rettangolo 35"/>
              <p:cNvSpPr/>
              <p:nvPr/>
            </p:nvSpPr>
            <p:spPr>
              <a:xfrm>
                <a:off x="1152525" y="2085976"/>
                <a:ext cx="683494" cy="2181224"/>
              </a:xfrm>
              <a:prstGeom prst="rect">
                <a:avLst/>
              </a:prstGeom>
              <a:solidFill>
                <a:srgbClr val="00B05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pic>
        <p:nvPicPr>
          <p:cNvPr id="30" name="Immagine 29"/>
          <p:cNvPicPr>
            <a:picLocks noChangeAspect="1"/>
          </p:cNvPicPr>
          <p:nvPr/>
        </p:nvPicPr>
        <p:blipFill>
          <a:blip r:embed="rId7"/>
          <a:stretch>
            <a:fillRect/>
          </a:stretch>
        </p:blipFill>
        <p:spPr>
          <a:xfrm>
            <a:off x="3491119" y="1784515"/>
            <a:ext cx="5590441" cy="2765400"/>
          </a:xfrm>
          <a:prstGeom prst="rect">
            <a:avLst/>
          </a:prstGeom>
        </p:spPr>
      </p:pic>
      <p:sp>
        <p:nvSpPr>
          <p:cNvPr id="33" name="Rettangolo 32"/>
          <p:cNvSpPr/>
          <p:nvPr/>
        </p:nvSpPr>
        <p:spPr>
          <a:xfrm>
            <a:off x="5295900" y="1987182"/>
            <a:ext cx="2546761" cy="2181224"/>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Rettangolo 34"/>
          <p:cNvSpPr/>
          <p:nvPr/>
        </p:nvSpPr>
        <p:spPr>
          <a:xfrm>
            <a:off x="4228234" y="1987182"/>
            <a:ext cx="209550" cy="2181224"/>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Rettangolo 37"/>
          <p:cNvSpPr/>
          <p:nvPr/>
        </p:nvSpPr>
        <p:spPr>
          <a:xfrm>
            <a:off x="4434810" y="1987182"/>
            <a:ext cx="861089" cy="2181224"/>
          </a:xfrm>
          <a:prstGeom prst="rect">
            <a:avLst/>
          </a:prstGeom>
          <a:solidFill>
            <a:srgbClr val="00B05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Rettangolo 38"/>
          <p:cNvSpPr/>
          <p:nvPr/>
        </p:nvSpPr>
        <p:spPr>
          <a:xfrm>
            <a:off x="7910935" y="2025283"/>
            <a:ext cx="775866" cy="4702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0" name="Rettangolo 39"/>
          <p:cNvSpPr/>
          <p:nvPr/>
        </p:nvSpPr>
        <p:spPr>
          <a:xfrm>
            <a:off x="231378" y="4839472"/>
            <a:ext cx="8406864" cy="1099394"/>
          </a:xfrm>
          <a:prstGeom prst="rect">
            <a:avLst/>
          </a:prstGeom>
        </p:spPr>
        <p:txBody>
          <a:bodyPr wrap="square">
            <a:noAutofit/>
          </a:bodyPr>
          <a:lstStyle/>
          <a:p>
            <a:pPr marL="800100" lvl="1" indent="-342900" algn="just">
              <a:spcAft>
                <a:spcPts val="600"/>
              </a:spcAft>
              <a:buFont typeface="Arial" panose="020B0604020202020204" pitchFamily="34" charset="0"/>
              <a:buChar char="•"/>
            </a:pPr>
            <a:r>
              <a:rPr lang="en-US" sz="2000" dirty="0" smtClean="0">
                <a:solidFill>
                  <a:srgbClr val="003366"/>
                </a:solidFill>
              </a:rPr>
              <a:t>In this range and for linear systems: </a:t>
            </a:r>
          </a:p>
          <a:p>
            <a:pPr lvl="1" algn="just">
              <a:spcAft>
                <a:spcPts val="600"/>
              </a:spcAft>
            </a:pPr>
            <a:r>
              <a:rPr lang="en-US" sz="2000" b="1" dirty="0">
                <a:solidFill>
                  <a:srgbClr val="003366"/>
                </a:solidFill>
              </a:rPr>
              <a:t> </a:t>
            </a:r>
            <a:r>
              <a:rPr lang="en-US" sz="2000" b="1" dirty="0" smtClean="0">
                <a:solidFill>
                  <a:srgbClr val="003366"/>
                </a:solidFill>
              </a:rPr>
              <a:t>    Standard deviation </a:t>
            </a:r>
            <a:r>
              <a:rPr lang="en-US" sz="2000" dirty="0" smtClean="0">
                <a:solidFill>
                  <a:srgbClr val="003366"/>
                </a:solidFill>
              </a:rPr>
              <a:t>of </a:t>
            </a:r>
            <a:r>
              <a:rPr lang="en-US" sz="2000" dirty="0" smtClean="0">
                <a:solidFill>
                  <a:srgbClr val="003366"/>
                </a:solidFill>
              </a:rPr>
              <a:t>relative error due to model: </a:t>
            </a:r>
            <a:r>
              <a:rPr lang="en-US" sz="2000" b="1" dirty="0" smtClean="0">
                <a:solidFill>
                  <a:srgbClr val="FF0000"/>
                </a:solidFill>
              </a:rPr>
              <a:t>0.07</a:t>
            </a:r>
            <a:r>
              <a:rPr lang="en-US" sz="2000" dirty="0" smtClean="0">
                <a:solidFill>
                  <a:srgbClr val="003366"/>
                </a:solidFill>
              </a:rPr>
              <a:t>  </a:t>
            </a:r>
            <a:endParaRPr lang="en-US" sz="2000"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cxnSp>
        <p:nvCxnSpPr>
          <p:cNvPr id="43" name="Connettore 1 42"/>
          <p:cNvCxnSpPr/>
          <p:nvPr/>
        </p:nvCxnSpPr>
        <p:spPr>
          <a:xfrm>
            <a:off x="4228234" y="3838575"/>
            <a:ext cx="3614427" cy="0"/>
          </a:xfrm>
          <a:prstGeom prst="line">
            <a:avLst/>
          </a:prstGeom>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9286875" y="4168406"/>
            <a:ext cx="1097223" cy="923330"/>
          </a:xfrm>
          <a:prstGeom prst="rect">
            <a:avLst/>
          </a:prstGeom>
          <a:noFill/>
        </p:spPr>
        <p:txBody>
          <a:bodyPr wrap="none" rtlCol="0">
            <a:spAutoFit/>
          </a:bodyPr>
          <a:lstStyle/>
          <a:p>
            <a:r>
              <a:rPr lang="it-IT" dirty="0" smtClean="0"/>
              <a:t>DESTRA:</a:t>
            </a:r>
          </a:p>
          <a:p>
            <a:r>
              <a:rPr lang="it-IT" dirty="0" smtClean="0"/>
              <a:t>f = 0.3/8</a:t>
            </a:r>
          </a:p>
          <a:p>
            <a:r>
              <a:rPr lang="it-IT" dirty="0" err="1" smtClean="0"/>
              <a:t>fc</a:t>
            </a:r>
            <a:r>
              <a:rPr lang="it-IT" dirty="0" smtClean="0"/>
              <a:t> = 1.2</a:t>
            </a:r>
            <a:endParaRPr lang="it-IT" dirty="0"/>
          </a:p>
        </p:txBody>
      </p:sp>
      <p:sp>
        <p:nvSpPr>
          <p:cNvPr id="46" name="CasellaDiTesto 45"/>
          <p:cNvSpPr txBox="1"/>
          <p:nvPr/>
        </p:nvSpPr>
        <p:spPr>
          <a:xfrm>
            <a:off x="9286875" y="5197106"/>
            <a:ext cx="1125629" cy="923330"/>
          </a:xfrm>
          <a:prstGeom prst="rect">
            <a:avLst/>
          </a:prstGeom>
          <a:noFill/>
        </p:spPr>
        <p:txBody>
          <a:bodyPr wrap="none" rtlCol="0">
            <a:spAutoFit/>
          </a:bodyPr>
          <a:lstStyle/>
          <a:p>
            <a:r>
              <a:rPr lang="it-IT" dirty="0" smtClean="0"/>
              <a:t>DESTRA:</a:t>
            </a:r>
          </a:p>
          <a:p>
            <a:r>
              <a:rPr lang="it-IT" dirty="0" smtClean="0"/>
              <a:t>f = 0.3/8</a:t>
            </a:r>
          </a:p>
          <a:p>
            <a:r>
              <a:rPr lang="it-IT" dirty="0" err="1" smtClean="0"/>
              <a:t>fc</a:t>
            </a:r>
            <a:r>
              <a:rPr lang="it-IT" dirty="0" smtClean="0"/>
              <a:t> = TUTTI</a:t>
            </a:r>
            <a:endParaRPr lang="it-IT" dirty="0"/>
          </a:p>
        </p:txBody>
      </p:sp>
    </p:spTree>
    <p:extLst>
      <p:ext uri="{BB962C8B-B14F-4D97-AF65-F5344CB8AC3E}">
        <p14:creationId xmlns:p14="http://schemas.microsoft.com/office/powerpoint/2010/main" val="11156046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8625" y="249513"/>
            <a:ext cx="9647656" cy="739941"/>
          </a:xfrm>
        </p:spPr>
        <p:txBody>
          <a:bodyPr>
            <a:noAutofit/>
          </a:bodyPr>
          <a:lstStyle/>
          <a:p>
            <a:r>
              <a:rPr lang="it-IT" dirty="0" smtClean="0"/>
              <a:t>MODEL UNCERTAINTIES – OUTCOMES 2/2</a:t>
            </a:r>
            <a:endParaRPr lang="it-IT" dirty="0"/>
          </a:p>
        </p:txBody>
      </p:sp>
      <p:sp>
        <p:nvSpPr>
          <p:cNvPr id="5" name="Rettangolo 4"/>
          <p:cNvSpPr/>
          <p:nvPr/>
        </p:nvSpPr>
        <p:spPr>
          <a:xfrm>
            <a:off x="315345" y="988892"/>
            <a:ext cx="8406864" cy="927143"/>
          </a:xfrm>
          <a:prstGeom prst="rect">
            <a:avLst/>
          </a:prstGeom>
        </p:spPr>
        <p:txBody>
          <a:bodyPr wrap="square">
            <a:noAutofit/>
          </a:bodyPr>
          <a:lstStyle/>
          <a:p>
            <a:pPr algn="just">
              <a:spcAft>
                <a:spcPts val="600"/>
              </a:spcAft>
            </a:pPr>
            <a:endParaRPr lang="en-US" sz="2000" dirty="0">
              <a:solidFill>
                <a:srgbClr val="003366"/>
              </a:solidFill>
            </a:endParaRPr>
          </a:p>
          <a:p>
            <a:pPr marL="800100" lvl="1" indent="-342900" algn="just">
              <a:spcAft>
                <a:spcPts val="600"/>
              </a:spcAft>
              <a:buFont typeface="Arial" panose="020B0604020202020204" pitchFamily="34" charset="0"/>
              <a:buChar char="•"/>
            </a:pPr>
            <a:r>
              <a:rPr lang="en-US" sz="2000" dirty="0" smtClean="0">
                <a:solidFill>
                  <a:srgbClr val="FF0000"/>
                </a:solidFill>
              </a:rPr>
              <a:t>residual</a:t>
            </a:r>
            <a:r>
              <a:rPr lang="en-US" sz="2000" dirty="0" smtClean="0">
                <a:solidFill>
                  <a:srgbClr val="003366"/>
                </a:solidFill>
              </a:rPr>
              <a:t> displacement </a:t>
            </a:r>
            <a:r>
              <a:rPr lang="en-US" sz="2000" b="1" dirty="0" err="1" smtClean="0">
                <a:solidFill>
                  <a:srgbClr val="FF0000"/>
                </a:solidFill>
                <a:latin typeface="Symbol" panose="05050102010706020507" pitchFamily="18" charset="2"/>
              </a:rPr>
              <a:t>d</a:t>
            </a:r>
            <a:r>
              <a:rPr lang="en-US" sz="2000" b="1" dirty="0" err="1" smtClean="0">
                <a:solidFill>
                  <a:srgbClr val="FF0000"/>
                </a:solidFill>
              </a:rPr>
              <a:t>r</a:t>
            </a:r>
            <a:r>
              <a:rPr lang="en-US" sz="2000" dirty="0" smtClean="0">
                <a:solidFill>
                  <a:srgbClr val="003366"/>
                </a:solidFill>
              </a:rPr>
              <a:t> is </a:t>
            </a:r>
            <a:r>
              <a:rPr lang="en-US" sz="2000" dirty="0" smtClean="0">
                <a:solidFill>
                  <a:srgbClr val="FF0000"/>
                </a:solidFill>
              </a:rPr>
              <a:t>lost</a:t>
            </a:r>
            <a:r>
              <a:rPr lang="en-US" sz="2000" dirty="0" smtClean="0">
                <a:solidFill>
                  <a:srgbClr val="003366"/>
                </a:solidFill>
              </a:rPr>
              <a:t>;</a:t>
            </a:r>
          </a:p>
          <a:p>
            <a:pPr marL="800100" lvl="1" indent="-342900" algn="just">
              <a:spcAft>
                <a:spcPts val="600"/>
              </a:spcAft>
              <a:buFont typeface="Arial" panose="020B0604020202020204" pitchFamily="34" charset="0"/>
              <a:buChar char="•"/>
            </a:pPr>
            <a:r>
              <a:rPr lang="en-US" sz="2000" dirty="0" smtClean="0">
                <a:solidFill>
                  <a:srgbClr val="FF0000"/>
                </a:solidFill>
              </a:rPr>
              <a:t>peak</a:t>
            </a:r>
            <a:r>
              <a:rPr lang="en-US" sz="2000" dirty="0" smtClean="0">
                <a:solidFill>
                  <a:srgbClr val="003366"/>
                </a:solidFill>
              </a:rPr>
              <a:t> displacement is </a:t>
            </a:r>
            <a:r>
              <a:rPr lang="en-US" sz="2000" dirty="0" smtClean="0">
                <a:solidFill>
                  <a:srgbClr val="FF0000"/>
                </a:solidFill>
              </a:rPr>
              <a:t>underestimated  </a:t>
            </a:r>
          </a:p>
        </p:txBody>
      </p:sp>
      <p:sp>
        <p:nvSpPr>
          <p:cNvPr id="12" name="Rettangolo 11"/>
          <p:cNvSpPr/>
          <p:nvPr/>
        </p:nvSpPr>
        <p:spPr>
          <a:xfrm>
            <a:off x="6759229" y="1855377"/>
            <a:ext cx="4385069" cy="1804341"/>
          </a:xfrm>
          <a:prstGeom prst="rect">
            <a:avLst/>
          </a:prstGeom>
        </p:spPr>
        <p:txBody>
          <a:bodyPr wrap="square">
            <a:noAutofit/>
          </a:bodyPr>
          <a:lstStyle/>
          <a:p>
            <a:pPr algn="just"/>
            <a:endParaRPr lang="en-US" sz="2000" dirty="0">
              <a:solidFill>
                <a:srgbClr val="003366"/>
              </a:solidFill>
            </a:endParaRPr>
          </a:p>
          <a:p>
            <a:pPr marL="800100" lvl="1" indent="-342900" algn="just">
              <a:buFont typeface="Arial" panose="020B0604020202020204" pitchFamily="34" charset="0"/>
              <a:buChar char="•"/>
            </a:pPr>
            <a:r>
              <a:rPr lang="en-US" sz="2000" dirty="0" smtClean="0">
                <a:solidFill>
                  <a:srgbClr val="003366"/>
                </a:solidFill>
              </a:rPr>
              <a:t>Sections</a:t>
            </a:r>
          </a:p>
          <a:p>
            <a:pPr marL="1257300" lvl="2" indent="-342900" algn="just">
              <a:buFont typeface="Arial" panose="020B0604020202020204" pitchFamily="34" charset="0"/>
              <a:buChar char="•"/>
            </a:pPr>
            <a:r>
              <a:rPr lang="en-US" sz="2000" b="1" dirty="0" smtClean="0">
                <a:solidFill>
                  <a:srgbClr val="003366"/>
                </a:solidFill>
              </a:rPr>
              <a:t>40x40</a:t>
            </a:r>
          </a:p>
          <a:p>
            <a:pPr marL="1257300" lvl="2" indent="-342900" algn="just">
              <a:buFont typeface="Arial" panose="020B0604020202020204" pitchFamily="34" charset="0"/>
              <a:buChar char="•"/>
            </a:pPr>
            <a:r>
              <a:rPr lang="en-US" sz="2000" b="1" dirty="0" smtClean="0">
                <a:solidFill>
                  <a:srgbClr val="003366"/>
                </a:solidFill>
              </a:rPr>
              <a:t>50x50</a:t>
            </a:r>
          </a:p>
          <a:p>
            <a:pPr marL="1257300" lvl="2" indent="-342900" algn="just">
              <a:buFont typeface="Arial" panose="020B0604020202020204" pitchFamily="34" charset="0"/>
              <a:buChar char="•"/>
            </a:pPr>
            <a:r>
              <a:rPr lang="en-US" sz="2000" b="1" dirty="0" smtClean="0">
                <a:solidFill>
                  <a:srgbClr val="003366"/>
                </a:solidFill>
              </a:rPr>
              <a:t>60x60</a:t>
            </a:r>
          </a:p>
          <a:p>
            <a:pPr marL="1257300" lvl="2" indent="-342900" algn="just">
              <a:buFont typeface="Arial" panose="020B0604020202020204" pitchFamily="34" charset="0"/>
              <a:buChar char="•"/>
            </a:pPr>
            <a:r>
              <a:rPr lang="en-US" sz="2000" b="1" dirty="0" smtClean="0">
                <a:solidFill>
                  <a:srgbClr val="003366"/>
                </a:solidFill>
              </a:rPr>
              <a:t>70x70</a:t>
            </a:r>
          </a:p>
          <a:p>
            <a:pPr marL="800100" lvl="1" indent="-342900" algn="just">
              <a:buFont typeface="Arial" panose="020B0604020202020204" pitchFamily="34" charset="0"/>
              <a:buChar char="•"/>
            </a:pPr>
            <a:r>
              <a:rPr lang="en-US" sz="2000" b="1" dirty="0" smtClean="0">
                <a:solidFill>
                  <a:srgbClr val="003366"/>
                </a:solidFill>
              </a:rPr>
              <a:t>H = 6 m</a:t>
            </a:r>
            <a:endParaRPr lang="en-US" sz="2000" b="1" dirty="0">
              <a:solidFill>
                <a:srgbClr val="003366"/>
              </a:solidFill>
            </a:endParaRPr>
          </a:p>
        </p:txBody>
      </p:sp>
      <p:grpSp>
        <p:nvGrpSpPr>
          <p:cNvPr id="38" name="Gruppo 37"/>
          <p:cNvGrpSpPr/>
          <p:nvPr/>
        </p:nvGrpSpPr>
        <p:grpSpPr>
          <a:xfrm>
            <a:off x="-144355" y="1988876"/>
            <a:ext cx="7522044" cy="2056551"/>
            <a:chOff x="715728" y="2058249"/>
            <a:chExt cx="7522044" cy="2356200"/>
          </a:xfrm>
        </p:grpSpPr>
        <p:pic>
          <p:nvPicPr>
            <p:cNvPr id="18" name="Immagine 17"/>
            <p:cNvPicPr>
              <a:picLocks noChangeAspect="1"/>
            </p:cNvPicPr>
            <p:nvPr/>
          </p:nvPicPr>
          <p:blipFill>
            <a:blip r:embed="rId4"/>
            <a:stretch>
              <a:fillRect/>
            </a:stretch>
          </p:blipFill>
          <p:spPr>
            <a:xfrm>
              <a:off x="715728" y="2058249"/>
              <a:ext cx="7522044" cy="2356200"/>
            </a:xfrm>
            <a:prstGeom prst="rect">
              <a:avLst/>
            </a:prstGeom>
          </p:spPr>
        </p:pic>
        <p:cxnSp>
          <p:nvCxnSpPr>
            <p:cNvPr id="21" name="Connettore 2 20"/>
            <p:cNvCxnSpPr/>
            <p:nvPr/>
          </p:nvCxnSpPr>
          <p:spPr>
            <a:xfrm>
              <a:off x="6524625" y="3028950"/>
              <a:ext cx="0" cy="2762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Connettore 1 26"/>
            <p:cNvCxnSpPr/>
            <p:nvPr/>
          </p:nvCxnSpPr>
          <p:spPr>
            <a:xfrm>
              <a:off x="3981450" y="3571875"/>
              <a:ext cx="25717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a:off x="3352800" y="3333750"/>
              <a:ext cx="2571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9" name="Connettore 1 28"/>
            <p:cNvCxnSpPr/>
            <p:nvPr/>
          </p:nvCxnSpPr>
          <p:spPr>
            <a:xfrm>
              <a:off x="3981450" y="2495550"/>
              <a:ext cx="25717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a:off x="3352800" y="2562225"/>
              <a:ext cx="2571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6800850" y="3028950"/>
              <a:ext cx="257175"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3" name="Connettore 1 32"/>
            <p:cNvCxnSpPr/>
            <p:nvPr/>
          </p:nvCxnSpPr>
          <p:spPr>
            <a:xfrm>
              <a:off x="6800849" y="3295650"/>
              <a:ext cx="25717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1" name="Rettangolo 40"/>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42" name="Rettangolo 41"/>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43" name="Rettangolo 42"/>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44" name="Rettangolo 43"/>
          <p:cNvSpPr/>
          <p:nvPr/>
        </p:nvSpPr>
        <p:spPr>
          <a:xfrm>
            <a:off x="3616667" y="1067772"/>
            <a:ext cx="2104998"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45" name="Rettangolo 44"/>
          <p:cNvSpPr/>
          <p:nvPr/>
        </p:nvSpPr>
        <p:spPr>
          <a:xfrm>
            <a:off x="5706675" y="1067539"/>
            <a:ext cx="1733354"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46" name="Rettangolo 45"/>
          <p:cNvSpPr/>
          <p:nvPr/>
        </p:nvSpPr>
        <p:spPr>
          <a:xfrm>
            <a:off x="7440029" y="1075159"/>
            <a:ext cx="1703971" cy="2732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sp>
        <p:nvSpPr>
          <p:cNvPr id="47" name="Rettangolo 46"/>
          <p:cNvSpPr/>
          <p:nvPr/>
        </p:nvSpPr>
        <p:spPr>
          <a:xfrm>
            <a:off x="4088582" y="4684916"/>
            <a:ext cx="8406864" cy="1099394"/>
          </a:xfrm>
          <a:prstGeom prst="rect">
            <a:avLst/>
          </a:prstGeom>
        </p:spPr>
        <p:txBody>
          <a:bodyPr wrap="square">
            <a:noAutofit/>
          </a:bodyPr>
          <a:lstStyle/>
          <a:p>
            <a:pPr marL="800100" lvl="1" indent="-342900" algn="just">
              <a:spcAft>
                <a:spcPts val="600"/>
              </a:spcAft>
              <a:buFont typeface="Arial" panose="020B0604020202020204" pitchFamily="34" charset="0"/>
              <a:buChar char="•"/>
            </a:pPr>
            <a:r>
              <a:rPr lang="en-US" sz="2000" dirty="0" smtClean="0">
                <a:solidFill>
                  <a:srgbClr val="003366"/>
                </a:solidFill>
              </a:rPr>
              <a:t>error increases </a:t>
            </a:r>
            <a:r>
              <a:rPr lang="en-US" sz="2000" dirty="0" smtClean="0">
                <a:solidFill>
                  <a:srgbClr val="003366"/>
                </a:solidFill>
              </a:rPr>
              <a:t>linearly with </a:t>
            </a:r>
            <a:r>
              <a:rPr lang="en-US" sz="2000" dirty="0" smtClean="0">
                <a:solidFill>
                  <a:srgbClr val="003366"/>
                </a:solidFill>
              </a:rPr>
              <a:t>residual;</a:t>
            </a:r>
          </a:p>
        </p:txBody>
      </p:sp>
      <p:grpSp>
        <p:nvGrpSpPr>
          <p:cNvPr id="8" name="Gruppo 7"/>
          <p:cNvGrpSpPr/>
          <p:nvPr/>
        </p:nvGrpSpPr>
        <p:grpSpPr>
          <a:xfrm>
            <a:off x="242789" y="3969227"/>
            <a:ext cx="4502678" cy="2335022"/>
            <a:chOff x="257303" y="3969227"/>
            <a:chExt cx="4502678" cy="2335022"/>
          </a:xfrm>
        </p:grpSpPr>
        <p:pic>
          <p:nvPicPr>
            <p:cNvPr id="3" name="Immagine 2"/>
            <p:cNvPicPr>
              <a:picLocks noChangeAspect="1"/>
            </p:cNvPicPr>
            <p:nvPr/>
          </p:nvPicPr>
          <p:blipFill>
            <a:blip r:embed="rId5"/>
            <a:stretch>
              <a:fillRect/>
            </a:stretch>
          </p:blipFill>
          <p:spPr>
            <a:xfrm>
              <a:off x="257303" y="3969227"/>
              <a:ext cx="4502678" cy="2335022"/>
            </a:xfrm>
            <a:prstGeom prst="rect">
              <a:avLst/>
            </a:prstGeom>
          </p:spPr>
        </p:pic>
        <p:cxnSp>
          <p:nvCxnSpPr>
            <p:cNvPr id="6" name="Connettore 1 5"/>
            <p:cNvCxnSpPr/>
            <p:nvPr/>
          </p:nvCxnSpPr>
          <p:spPr>
            <a:xfrm flipV="1">
              <a:off x="922020" y="4177068"/>
              <a:ext cx="3368040" cy="153793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aphicFrame>
        <p:nvGraphicFramePr>
          <p:cNvPr id="30" name="Oggetto 29"/>
          <p:cNvGraphicFramePr>
            <a:graphicFrameLocks noChangeAspect="1"/>
          </p:cNvGraphicFramePr>
          <p:nvPr>
            <p:extLst>
              <p:ext uri="{D42A27DB-BD31-4B8C-83A1-F6EECF244321}">
                <p14:modId xmlns:p14="http://schemas.microsoft.com/office/powerpoint/2010/main" val="3548295559"/>
              </p:ext>
            </p:extLst>
          </p:nvPr>
        </p:nvGraphicFramePr>
        <p:xfrm>
          <a:off x="964775" y="4322966"/>
          <a:ext cx="1093787" cy="361950"/>
        </p:xfrm>
        <a:graphic>
          <a:graphicData uri="http://schemas.openxmlformats.org/presentationml/2006/ole">
            <mc:AlternateContent xmlns:mc="http://schemas.openxmlformats.org/markup-compatibility/2006">
              <mc:Choice xmlns:v="urn:schemas-microsoft-com:vml" Requires="v">
                <p:oleObj spid="_x0000_s93197" name="Equation" r:id="rId6" imgW="558720" imgH="190440" progId="Equation.DSMT4">
                  <p:embed/>
                </p:oleObj>
              </mc:Choice>
              <mc:Fallback>
                <p:oleObj name="Equation" r:id="rId6" imgW="558720" imgH="190440" progId="Equation.DSMT4">
                  <p:embed/>
                  <p:pic>
                    <p:nvPicPr>
                      <p:cNvPr id="0" name=""/>
                      <p:cNvPicPr>
                        <a:picLocks noChangeAspect="1" noChangeArrowheads="1"/>
                      </p:cNvPicPr>
                      <p:nvPr/>
                    </p:nvPicPr>
                    <p:blipFill>
                      <a:blip r:embed="rId7"/>
                      <a:srcRect/>
                      <a:stretch>
                        <a:fillRect/>
                      </a:stretch>
                    </p:blipFill>
                    <p:spPr bwMode="auto">
                      <a:xfrm>
                        <a:off x="964775" y="4322966"/>
                        <a:ext cx="1093787" cy="361950"/>
                      </a:xfrm>
                      <a:prstGeom prst="rect">
                        <a:avLst/>
                      </a:prstGeom>
                      <a:noFill/>
                    </p:spPr>
                  </p:pic>
                </p:oleObj>
              </mc:Fallback>
            </mc:AlternateContent>
          </a:graphicData>
        </a:graphic>
      </p:graphicFrame>
    </p:spTree>
    <p:extLst>
      <p:ext uri="{BB962C8B-B14F-4D97-AF65-F5344CB8AC3E}">
        <p14:creationId xmlns:p14="http://schemas.microsoft.com/office/powerpoint/2010/main" val="2853392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CAPACITY EVALUATION</a:t>
            </a:r>
            <a:endParaRPr lang="it-IT" dirty="0"/>
          </a:p>
        </p:txBody>
      </p:sp>
      <p:sp>
        <p:nvSpPr>
          <p:cNvPr id="3" name="Rettangolo 2"/>
          <p:cNvSpPr/>
          <p:nvPr/>
        </p:nvSpPr>
        <p:spPr>
          <a:xfrm>
            <a:off x="275663" y="1596604"/>
            <a:ext cx="8406864" cy="2767867"/>
          </a:xfrm>
          <a:prstGeom prst="rect">
            <a:avLst/>
          </a:prstGeom>
        </p:spPr>
        <p:txBody>
          <a:bodyPr wrap="square">
            <a:noAutofit/>
          </a:bodyPr>
          <a:lstStyle/>
          <a:p>
            <a:pPr algn="just">
              <a:spcAft>
                <a:spcPts val="600"/>
              </a:spcAft>
            </a:pPr>
            <a:r>
              <a:rPr lang="en-US" sz="2000" b="1" dirty="0" smtClean="0">
                <a:solidFill>
                  <a:srgbClr val="FF0000"/>
                </a:solidFill>
              </a:rPr>
              <a:t>Propagation of uncertainty </a:t>
            </a:r>
            <a:r>
              <a:rPr lang="en-US" sz="2000" dirty="0" smtClean="0">
                <a:solidFill>
                  <a:srgbClr val="003366"/>
                </a:solidFill>
              </a:rPr>
              <a:t>through IDR estimation.</a:t>
            </a:r>
            <a:endParaRPr lang="en-US" sz="2000" b="1" dirty="0">
              <a:solidFill>
                <a:srgbClr val="003366"/>
              </a:solidFill>
            </a:endParaRPr>
          </a:p>
          <a:p>
            <a:pPr marL="342900" indent="-342900" algn="just">
              <a:spcAft>
                <a:spcPts val="600"/>
              </a:spcAft>
              <a:buFont typeface="Arial" panose="020B0604020202020204" pitchFamily="34" charset="0"/>
              <a:buChar char="•"/>
            </a:pPr>
            <a:r>
              <a:rPr lang="en-US" sz="2000" dirty="0" smtClean="0">
                <a:solidFill>
                  <a:srgbClr val="003366"/>
                </a:solidFill>
              </a:rPr>
              <a:t>Let assume</a:t>
            </a:r>
            <a:r>
              <a:rPr lang="en-US" sz="2000" dirty="0">
                <a:solidFill>
                  <a:srgbClr val="003366"/>
                </a:solidFill>
              </a:rPr>
              <a:t>: </a:t>
            </a:r>
          </a:p>
          <a:p>
            <a:pPr marL="800100" lvl="1" indent="-342900" algn="just">
              <a:spcAft>
                <a:spcPts val="600"/>
              </a:spcAft>
              <a:buFont typeface="Arial" panose="020B0604020202020204" pitchFamily="34" charset="0"/>
              <a:buChar char="•"/>
            </a:pPr>
            <a:r>
              <a:rPr lang="en-US" sz="2000" dirty="0" smtClean="0">
                <a:solidFill>
                  <a:srgbClr val="003366"/>
                </a:solidFill>
              </a:rPr>
              <a:t>instrumental uncertainty:   </a:t>
            </a:r>
            <a:r>
              <a:rPr lang="en-US" sz="2000" b="1" dirty="0" smtClean="0">
                <a:solidFill>
                  <a:srgbClr val="003366"/>
                </a:solidFill>
              </a:rPr>
              <a:t>0.06</a:t>
            </a:r>
          </a:p>
          <a:p>
            <a:pPr marL="800100" lvl="1" indent="-342900" algn="just">
              <a:spcAft>
                <a:spcPts val="600"/>
              </a:spcAft>
              <a:buFont typeface="Arial" panose="020B0604020202020204" pitchFamily="34" charset="0"/>
              <a:buChar char="•"/>
            </a:pPr>
            <a:r>
              <a:rPr lang="en-US" sz="2000" dirty="0" smtClean="0">
                <a:solidFill>
                  <a:srgbClr val="003366"/>
                </a:solidFill>
              </a:rPr>
              <a:t>numerical uncertainty:       </a:t>
            </a:r>
            <a:r>
              <a:rPr lang="en-US" sz="2000" b="1" dirty="0" smtClean="0">
                <a:solidFill>
                  <a:srgbClr val="003366"/>
                </a:solidFill>
              </a:rPr>
              <a:t>0.07</a:t>
            </a: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r>
              <a:rPr lang="en-US" sz="2000" b="1" dirty="0" smtClean="0">
                <a:solidFill>
                  <a:srgbClr val="FF0000"/>
                </a:solidFill>
              </a:rPr>
              <a:t>Calculation of story displacement</a:t>
            </a:r>
            <a:r>
              <a:rPr lang="en-US" sz="2000" dirty="0" smtClean="0">
                <a:solidFill>
                  <a:srgbClr val="003366"/>
                </a:solidFill>
              </a:rPr>
              <a:t>:</a:t>
            </a:r>
          </a:p>
          <a:p>
            <a:pPr marL="342900"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r>
              <a:rPr lang="en-US" sz="2000" dirty="0" smtClean="0">
                <a:solidFill>
                  <a:srgbClr val="003366"/>
                </a:solidFill>
              </a:rPr>
              <a:t>Let assume: </a:t>
            </a:r>
          </a:p>
        </p:txBody>
      </p:sp>
      <p:graphicFrame>
        <p:nvGraphicFramePr>
          <p:cNvPr id="7" name="Oggetto 6"/>
          <p:cNvGraphicFramePr>
            <a:graphicFrameLocks noChangeAspect="1"/>
          </p:cNvGraphicFramePr>
          <p:nvPr>
            <p:extLst>
              <p:ext uri="{D42A27DB-BD31-4B8C-83A1-F6EECF244321}">
                <p14:modId xmlns:p14="http://schemas.microsoft.com/office/powerpoint/2010/main" val="4102460744"/>
              </p:ext>
            </p:extLst>
          </p:nvPr>
        </p:nvGraphicFramePr>
        <p:xfrm>
          <a:off x="5500393" y="2539071"/>
          <a:ext cx="1565275" cy="434975"/>
        </p:xfrm>
        <a:graphic>
          <a:graphicData uri="http://schemas.openxmlformats.org/presentationml/2006/ole">
            <mc:AlternateContent xmlns:mc="http://schemas.openxmlformats.org/markup-compatibility/2006">
              <mc:Choice xmlns:v="urn:schemas-microsoft-com:vml" Requires="v">
                <p:oleObj spid="_x0000_s55687" name="Equation" r:id="rId4" imgW="799920" imgH="228600" progId="Equation.DSMT4">
                  <p:embed/>
                </p:oleObj>
              </mc:Choice>
              <mc:Fallback>
                <p:oleObj name="Equation" r:id="rId4" imgW="799920" imgH="228600" progId="Equation.DSMT4">
                  <p:embed/>
                  <p:pic>
                    <p:nvPicPr>
                      <p:cNvPr id="0" name=""/>
                      <p:cNvPicPr>
                        <a:picLocks noChangeAspect="1" noChangeArrowheads="1"/>
                      </p:cNvPicPr>
                      <p:nvPr/>
                    </p:nvPicPr>
                    <p:blipFill>
                      <a:blip r:embed="rId5"/>
                      <a:srcRect/>
                      <a:stretch>
                        <a:fillRect/>
                      </a:stretch>
                    </p:blipFill>
                    <p:spPr bwMode="auto">
                      <a:xfrm>
                        <a:off x="5500393" y="2539071"/>
                        <a:ext cx="1565275" cy="434975"/>
                      </a:xfrm>
                      <a:prstGeom prst="rect">
                        <a:avLst/>
                      </a:prstGeom>
                      <a:noFill/>
                    </p:spPr>
                  </p:pic>
                </p:oleObj>
              </mc:Fallback>
            </mc:AlternateContent>
          </a:graphicData>
        </a:graphic>
      </p:graphicFrame>
      <p:sp>
        <p:nvSpPr>
          <p:cNvPr id="8" name="CasellaDiTesto 7"/>
          <p:cNvSpPr txBox="1"/>
          <p:nvPr/>
        </p:nvSpPr>
        <p:spPr>
          <a:xfrm>
            <a:off x="7065668" y="2563995"/>
            <a:ext cx="2101899" cy="307777"/>
          </a:xfrm>
          <a:prstGeom prst="rect">
            <a:avLst/>
          </a:prstGeom>
          <a:noFill/>
        </p:spPr>
        <p:txBody>
          <a:bodyPr wrap="square" rtlCol="0">
            <a:spAutoFit/>
          </a:bodyPr>
          <a:lstStyle/>
          <a:p>
            <a:r>
              <a:rPr lang="it-IT" sz="1400" u="sng" dirty="0" err="1" smtClean="0">
                <a:solidFill>
                  <a:srgbClr val="003366"/>
                </a:solidFill>
              </a:rPr>
              <a:t>Displacement</a:t>
            </a:r>
            <a:r>
              <a:rPr lang="it-IT" sz="1400" u="sng" dirty="0" smtClean="0">
                <a:solidFill>
                  <a:srgbClr val="003366"/>
                </a:solidFill>
              </a:rPr>
              <a:t> i </a:t>
            </a:r>
            <a:r>
              <a:rPr lang="it-IT" sz="1400" u="sng" dirty="0" err="1" smtClean="0">
                <a:solidFill>
                  <a:srgbClr val="003366"/>
                </a:solidFill>
              </a:rPr>
              <a:t>at</a:t>
            </a:r>
            <a:r>
              <a:rPr lang="it-IT" sz="1400" u="sng" dirty="0" smtClean="0">
                <a:solidFill>
                  <a:srgbClr val="003366"/>
                </a:solidFill>
              </a:rPr>
              <a:t> </a:t>
            </a:r>
            <a:r>
              <a:rPr lang="it-IT" sz="1400" u="sng" dirty="0" err="1" smtClean="0">
                <a:solidFill>
                  <a:srgbClr val="003366"/>
                </a:solidFill>
              </a:rPr>
              <a:t>floor</a:t>
            </a:r>
            <a:r>
              <a:rPr lang="it-IT" sz="1400" u="sng" dirty="0" smtClean="0">
                <a:solidFill>
                  <a:srgbClr val="003366"/>
                </a:solidFill>
              </a:rPr>
              <a:t> j</a:t>
            </a:r>
            <a:endParaRPr lang="it-IT" sz="1400" u="sng" dirty="0">
              <a:solidFill>
                <a:srgbClr val="003366"/>
              </a:solidFill>
            </a:endParaRPr>
          </a:p>
        </p:txBody>
      </p:sp>
      <p:graphicFrame>
        <p:nvGraphicFramePr>
          <p:cNvPr id="9" name="Oggetto 8"/>
          <p:cNvGraphicFramePr>
            <a:graphicFrameLocks noChangeAspect="1"/>
          </p:cNvGraphicFramePr>
          <p:nvPr>
            <p:extLst>
              <p:ext uri="{D42A27DB-BD31-4B8C-83A1-F6EECF244321}">
                <p14:modId xmlns:p14="http://schemas.microsoft.com/office/powerpoint/2010/main" val="2410931669"/>
              </p:ext>
            </p:extLst>
          </p:nvPr>
        </p:nvGraphicFramePr>
        <p:xfrm>
          <a:off x="1092200" y="4192588"/>
          <a:ext cx="1119188" cy="455612"/>
        </p:xfrm>
        <a:graphic>
          <a:graphicData uri="http://schemas.openxmlformats.org/presentationml/2006/ole">
            <mc:AlternateContent xmlns:mc="http://schemas.openxmlformats.org/markup-compatibility/2006">
              <mc:Choice xmlns:v="urn:schemas-microsoft-com:vml" Requires="v">
                <p:oleObj spid="_x0000_s55688" name="Equation" r:id="rId6" imgW="850680" imgH="355320" progId="Equation.DSMT4">
                  <p:embed/>
                </p:oleObj>
              </mc:Choice>
              <mc:Fallback>
                <p:oleObj name="Equation" r:id="rId6" imgW="850680" imgH="355320" progId="Equation.DSMT4">
                  <p:embed/>
                  <p:pic>
                    <p:nvPicPr>
                      <p:cNvPr id="0" name=""/>
                      <p:cNvPicPr>
                        <a:picLocks noChangeAspect="1" noChangeArrowheads="1"/>
                      </p:cNvPicPr>
                      <p:nvPr/>
                    </p:nvPicPr>
                    <p:blipFill>
                      <a:blip r:embed="rId7"/>
                      <a:srcRect/>
                      <a:stretch>
                        <a:fillRect/>
                      </a:stretch>
                    </p:blipFill>
                    <p:spPr bwMode="auto">
                      <a:xfrm>
                        <a:off x="1092200" y="4192588"/>
                        <a:ext cx="1119188" cy="455612"/>
                      </a:xfrm>
                      <a:prstGeom prst="rect">
                        <a:avLst/>
                      </a:prstGeom>
                      <a:noFill/>
                    </p:spPr>
                  </p:pic>
                </p:oleObj>
              </mc:Fallback>
            </mc:AlternateContent>
          </a:graphicData>
        </a:graphic>
      </p:graphicFrame>
      <p:sp>
        <p:nvSpPr>
          <p:cNvPr id="6" name="Rettangolo 5"/>
          <p:cNvSpPr/>
          <p:nvPr/>
        </p:nvSpPr>
        <p:spPr>
          <a:xfrm>
            <a:off x="5484931" y="2510986"/>
            <a:ext cx="3403257" cy="470997"/>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Rettangolo 23"/>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25" name="Rettangolo 24"/>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26" name="Rettangolo 25"/>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27" name="Rettangolo 26"/>
          <p:cNvSpPr/>
          <p:nvPr/>
        </p:nvSpPr>
        <p:spPr>
          <a:xfrm>
            <a:off x="3616667" y="1067772"/>
            <a:ext cx="2104998"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28" name="Rettangolo 27"/>
          <p:cNvSpPr/>
          <p:nvPr/>
        </p:nvSpPr>
        <p:spPr>
          <a:xfrm>
            <a:off x="5706675" y="1067539"/>
            <a:ext cx="1733354"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29" name="Rettangolo 28"/>
          <p:cNvSpPr/>
          <p:nvPr/>
        </p:nvSpPr>
        <p:spPr>
          <a:xfrm>
            <a:off x="7440029" y="1075159"/>
            <a:ext cx="1703971" cy="2732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graphicFrame>
        <p:nvGraphicFramePr>
          <p:cNvPr id="30" name="Oggetto 29"/>
          <p:cNvGraphicFramePr>
            <a:graphicFrameLocks noChangeAspect="1"/>
          </p:cNvGraphicFramePr>
          <p:nvPr>
            <p:extLst>
              <p:ext uri="{D42A27DB-BD31-4B8C-83A1-F6EECF244321}">
                <p14:modId xmlns:p14="http://schemas.microsoft.com/office/powerpoint/2010/main" val="117128925"/>
              </p:ext>
            </p:extLst>
          </p:nvPr>
        </p:nvGraphicFramePr>
        <p:xfrm>
          <a:off x="2613025" y="4037013"/>
          <a:ext cx="4302125" cy="655637"/>
        </p:xfrm>
        <a:graphic>
          <a:graphicData uri="http://schemas.openxmlformats.org/presentationml/2006/ole">
            <mc:AlternateContent xmlns:mc="http://schemas.openxmlformats.org/markup-compatibility/2006">
              <mc:Choice xmlns:v="urn:schemas-microsoft-com:vml" Requires="v">
                <p:oleObj spid="_x0000_s55689" name="Equation" r:id="rId8" imgW="2908080" imgH="457200" progId="Equation.DSMT4">
                  <p:embed/>
                </p:oleObj>
              </mc:Choice>
              <mc:Fallback>
                <p:oleObj name="Equation" r:id="rId8" imgW="2908080" imgH="457200" progId="Equation.DSMT4">
                  <p:embed/>
                  <p:pic>
                    <p:nvPicPr>
                      <p:cNvPr id="0" name=""/>
                      <p:cNvPicPr>
                        <a:picLocks noChangeAspect="1" noChangeArrowheads="1"/>
                      </p:cNvPicPr>
                      <p:nvPr/>
                    </p:nvPicPr>
                    <p:blipFill>
                      <a:blip r:embed="rId9"/>
                      <a:srcRect/>
                      <a:stretch>
                        <a:fillRect/>
                      </a:stretch>
                    </p:blipFill>
                    <p:spPr bwMode="auto">
                      <a:xfrm>
                        <a:off x="2613025" y="4037013"/>
                        <a:ext cx="4302125" cy="655637"/>
                      </a:xfrm>
                      <a:prstGeom prst="rect">
                        <a:avLst/>
                      </a:prstGeom>
                      <a:noFill/>
                    </p:spPr>
                  </p:pic>
                </p:oleObj>
              </mc:Fallback>
            </mc:AlternateContent>
          </a:graphicData>
        </a:graphic>
      </p:graphicFrame>
      <p:cxnSp>
        <p:nvCxnSpPr>
          <p:cNvPr id="33" name="Connettore 2 32"/>
          <p:cNvCxnSpPr/>
          <p:nvPr/>
        </p:nvCxnSpPr>
        <p:spPr>
          <a:xfrm rot="16200000">
            <a:off x="4647913" y="5110320"/>
            <a:ext cx="0" cy="2695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35" name="Oggetto 34"/>
          <p:cNvGraphicFramePr>
            <a:graphicFrameLocks noChangeAspect="1"/>
          </p:cNvGraphicFramePr>
          <p:nvPr>
            <p:extLst>
              <p:ext uri="{D42A27DB-BD31-4B8C-83A1-F6EECF244321}">
                <p14:modId xmlns:p14="http://schemas.microsoft.com/office/powerpoint/2010/main" val="593551567"/>
              </p:ext>
            </p:extLst>
          </p:nvPr>
        </p:nvGraphicFramePr>
        <p:xfrm>
          <a:off x="2330450" y="5062538"/>
          <a:ext cx="1341438" cy="336550"/>
        </p:xfrm>
        <a:graphic>
          <a:graphicData uri="http://schemas.openxmlformats.org/presentationml/2006/ole">
            <mc:AlternateContent xmlns:mc="http://schemas.openxmlformats.org/markup-compatibility/2006">
              <mc:Choice xmlns:v="urn:schemas-microsoft-com:vml" Requires="v">
                <p:oleObj spid="_x0000_s55690" name="Equation" r:id="rId10" imgW="838080" imgH="215640" progId="Equation.DSMT4">
                  <p:embed/>
                </p:oleObj>
              </mc:Choice>
              <mc:Fallback>
                <p:oleObj name="Equation" r:id="rId10" imgW="838080" imgH="215640" progId="Equation.DSMT4">
                  <p:embed/>
                  <p:pic>
                    <p:nvPicPr>
                      <p:cNvPr id="0" name=""/>
                      <p:cNvPicPr>
                        <a:picLocks noChangeAspect="1" noChangeArrowheads="1"/>
                      </p:cNvPicPr>
                      <p:nvPr/>
                    </p:nvPicPr>
                    <p:blipFill>
                      <a:blip r:embed="rId11"/>
                      <a:srcRect/>
                      <a:stretch>
                        <a:fillRect/>
                      </a:stretch>
                    </p:blipFill>
                    <p:spPr bwMode="auto">
                      <a:xfrm>
                        <a:off x="2330450" y="5062538"/>
                        <a:ext cx="1341438" cy="336550"/>
                      </a:xfrm>
                      <a:prstGeom prst="rect">
                        <a:avLst/>
                      </a:prstGeom>
                      <a:noFill/>
                    </p:spPr>
                  </p:pic>
                </p:oleObj>
              </mc:Fallback>
            </mc:AlternateContent>
          </a:graphicData>
        </a:graphic>
      </p:graphicFrame>
      <p:graphicFrame>
        <p:nvGraphicFramePr>
          <p:cNvPr id="37" name="Oggetto 36"/>
          <p:cNvGraphicFramePr>
            <a:graphicFrameLocks noChangeAspect="1"/>
          </p:cNvGraphicFramePr>
          <p:nvPr>
            <p:extLst>
              <p:ext uri="{D42A27DB-BD31-4B8C-83A1-F6EECF244321}">
                <p14:modId xmlns:p14="http://schemas.microsoft.com/office/powerpoint/2010/main" val="2112499439"/>
              </p:ext>
            </p:extLst>
          </p:nvPr>
        </p:nvGraphicFramePr>
        <p:xfrm>
          <a:off x="5757863" y="4938713"/>
          <a:ext cx="1439862" cy="433387"/>
        </p:xfrm>
        <a:graphic>
          <a:graphicData uri="http://schemas.openxmlformats.org/presentationml/2006/ole">
            <mc:AlternateContent xmlns:mc="http://schemas.openxmlformats.org/markup-compatibility/2006">
              <mc:Choice xmlns:v="urn:schemas-microsoft-com:vml" Requires="v">
                <p:oleObj spid="_x0000_s55691" name="Equation" r:id="rId12" imgW="736560" imgH="228600" progId="Equation.DSMT4">
                  <p:embed/>
                </p:oleObj>
              </mc:Choice>
              <mc:Fallback>
                <p:oleObj name="Equation" r:id="rId12" imgW="736560" imgH="228600" progId="Equation.DSMT4">
                  <p:embed/>
                  <p:pic>
                    <p:nvPicPr>
                      <p:cNvPr id="0" name=""/>
                      <p:cNvPicPr>
                        <a:picLocks noChangeAspect="1" noChangeArrowheads="1"/>
                      </p:cNvPicPr>
                      <p:nvPr/>
                    </p:nvPicPr>
                    <p:blipFill>
                      <a:blip r:embed="rId13"/>
                      <a:srcRect/>
                      <a:stretch>
                        <a:fillRect/>
                      </a:stretch>
                    </p:blipFill>
                    <p:spPr bwMode="auto">
                      <a:xfrm>
                        <a:off x="5757863" y="4938713"/>
                        <a:ext cx="1439862" cy="433387"/>
                      </a:xfrm>
                      <a:prstGeom prst="rect">
                        <a:avLst/>
                      </a:prstGeom>
                      <a:noFill/>
                    </p:spPr>
                  </p:pic>
                </p:oleObj>
              </mc:Fallback>
            </mc:AlternateContent>
          </a:graphicData>
        </a:graphic>
      </p:graphicFrame>
      <p:sp>
        <p:nvSpPr>
          <p:cNvPr id="38" name="CasellaDiTesto 37"/>
          <p:cNvSpPr txBox="1"/>
          <p:nvPr/>
        </p:nvSpPr>
        <p:spPr>
          <a:xfrm>
            <a:off x="7349660" y="4958569"/>
            <a:ext cx="2101899" cy="307777"/>
          </a:xfrm>
          <a:prstGeom prst="rect">
            <a:avLst/>
          </a:prstGeom>
          <a:noFill/>
        </p:spPr>
        <p:txBody>
          <a:bodyPr wrap="square" rtlCol="0">
            <a:spAutoFit/>
          </a:bodyPr>
          <a:lstStyle/>
          <a:p>
            <a:r>
              <a:rPr lang="it-IT" sz="1400" u="sng" dirty="0" err="1" smtClean="0">
                <a:solidFill>
                  <a:srgbClr val="003366"/>
                </a:solidFill>
              </a:rPr>
              <a:t>Storey</a:t>
            </a:r>
            <a:r>
              <a:rPr lang="it-IT" sz="1400" u="sng" dirty="0" smtClean="0">
                <a:solidFill>
                  <a:srgbClr val="003366"/>
                </a:solidFill>
              </a:rPr>
              <a:t> </a:t>
            </a:r>
            <a:r>
              <a:rPr lang="it-IT" sz="1400" u="sng" dirty="0" err="1" smtClean="0">
                <a:solidFill>
                  <a:srgbClr val="003366"/>
                </a:solidFill>
              </a:rPr>
              <a:t>displacement</a:t>
            </a:r>
            <a:endParaRPr lang="it-IT" sz="1400" u="sng" dirty="0">
              <a:solidFill>
                <a:srgbClr val="003366"/>
              </a:solidFill>
            </a:endParaRPr>
          </a:p>
        </p:txBody>
      </p:sp>
      <p:sp>
        <p:nvSpPr>
          <p:cNvPr id="39" name="Rettangolo 38"/>
          <p:cNvSpPr/>
          <p:nvPr/>
        </p:nvSpPr>
        <p:spPr>
          <a:xfrm>
            <a:off x="5516520" y="4957000"/>
            <a:ext cx="3403257" cy="470997"/>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 name="Connettore 2 4"/>
          <p:cNvCxnSpPr/>
          <p:nvPr/>
        </p:nvCxnSpPr>
        <p:spPr>
          <a:xfrm>
            <a:off x="4513119" y="2697600"/>
            <a:ext cx="63945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32451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CAPACITY EVALUATION</a:t>
            </a:r>
            <a:endParaRPr lang="it-IT" dirty="0"/>
          </a:p>
        </p:txBody>
      </p:sp>
      <p:sp>
        <p:nvSpPr>
          <p:cNvPr id="24" name="Rettangolo 23"/>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25" name="Rettangolo 24"/>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26" name="Rettangolo 25"/>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27" name="Rettangolo 26"/>
          <p:cNvSpPr/>
          <p:nvPr/>
        </p:nvSpPr>
        <p:spPr>
          <a:xfrm>
            <a:off x="3616667" y="1067772"/>
            <a:ext cx="2104998"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28" name="Rettangolo 27"/>
          <p:cNvSpPr/>
          <p:nvPr/>
        </p:nvSpPr>
        <p:spPr>
          <a:xfrm>
            <a:off x="5706675" y="1067539"/>
            <a:ext cx="1733354"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29" name="Rettangolo 28"/>
          <p:cNvSpPr/>
          <p:nvPr/>
        </p:nvSpPr>
        <p:spPr>
          <a:xfrm>
            <a:off x="7440029" y="1075159"/>
            <a:ext cx="1703971" cy="2732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graphicFrame>
        <p:nvGraphicFramePr>
          <p:cNvPr id="18" name="Oggetto 17"/>
          <p:cNvGraphicFramePr>
            <a:graphicFrameLocks noChangeAspect="1"/>
          </p:cNvGraphicFramePr>
          <p:nvPr>
            <p:extLst>
              <p:ext uri="{D42A27DB-BD31-4B8C-83A1-F6EECF244321}">
                <p14:modId xmlns:p14="http://schemas.microsoft.com/office/powerpoint/2010/main" val="602675264"/>
              </p:ext>
            </p:extLst>
          </p:nvPr>
        </p:nvGraphicFramePr>
        <p:xfrm>
          <a:off x="930275" y="2111375"/>
          <a:ext cx="1255713" cy="473075"/>
        </p:xfrm>
        <a:graphic>
          <a:graphicData uri="http://schemas.openxmlformats.org/presentationml/2006/ole">
            <mc:AlternateContent xmlns:mc="http://schemas.openxmlformats.org/markup-compatibility/2006">
              <mc:Choice xmlns:v="urn:schemas-microsoft-com:vml" Requires="v">
                <p:oleObj spid="_x0000_s73868" name="Equation" r:id="rId4" imgW="914400" imgH="355320" progId="Equation.DSMT4">
                  <p:embed/>
                </p:oleObj>
              </mc:Choice>
              <mc:Fallback>
                <p:oleObj name="Equation" r:id="rId4" imgW="914400" imgH="355320" progId="Equation.DSMT4">
                  <p:embed/>
                  <p:pic>
                    <p:nvPicPr>
                      <p:cNvPr id="0" name=""/>
                      <p:cNvPicPr>
                        <a:picLocks noChangeAspect="1" noChangeArrowheads="1"/>
                      </p:cNvPicPr>
                      <p:nvPr/>
                    </p:nvPicPr>
                    <p:blipFill>
                      <a:blip r:embed="rId5"/>
                      <a:srcRect/>
                      <a:stretch>
                        <a:fillRect/>
                      </a:stretch>
                    </p:blipFill>
                    <p:spPr bwMode="auto">
                      <a:xfrm>
                        <a:off x="930275" y="2111375"/>
                        <a:ext cx="1255713" cy="473075"/>
                      </a:xfrm>
                      <a:prstGeom prst="rect">
                        <a:avLst/>
                      </a:prstGeom>
                      <a:noFill/>
                    </p:spPr>
                  </p:pic>
                </p:oleObj>
              </mc:Fallback>
            </mc:AlternateContent>
          </a:graphicData>
        </a:graphic>
      </p:graphicFrame>
      <p:sp>
        <p:nvSpPr>
          <p:cNvPr id="31" name="Rettangolo 30"/>
          <p:cNvSpPr/>
          <p:nvPr/>
        </p:nvSpPr>
        <p:spPr>
          <a:xfrm>
            <a:off x="293399" y="1573166"/>
            <a:ext cx="8406864" cy="420991"/>
          </a:xfrm>
          <a:prstGeom prst="rect">
            <a:avLst/>
          </a:prstGeom>
        </p:spPr>
        <p:txBody>
          <a:bodyPr wrap="square">
            <a:noAutofit/>
          </a:bodyPr>
          <a:lstStyle/>
          <a:p>
            <a:pPr marL="342900" indent="-342900" algn="just">
              <a:spcAft>
                <a:spcPts val="600"/>
              </a:spcAft>
              <a:buFont typeface="Arial" panose="020B0604020202020204" pitchFamily="34" charset="0"/>
              <a:buChar char="•"/>
            </a:pPr>
            <a:r>
              <a:rPr lang="en-US" sz="2000" b="1" dirty="0" smtClean="0">
                <a:solidFill>
                  <a:schemeClr val="tx2"/>
                </a:solidFill>
              </a:rPr>
              <a:t>Calculation of interstory drift ratio</a:t>
            </a:r>
            <a:endParaRPr lang="en-US" sz="2000" dirty="0" smtClean="0">
              <a:solidFill>
                <a:srgbClr val="003366"/>
              </a:solidFill>
            </a:endParaRPr>
          </a:p>
        </p:txBody>
      </p:sp>
      <p:graphicFrame>
        <p:nvGraphicFramePr>
          <p:cNvPr id="32" name="Oggetto 31"/>
          <p:cNvGraphicFramePr>
            <a:graphicFrameLocks noChangeAspect="1"/>
          </p:cNvGraphicFramePr>
          <p:nvPr>
            <p:extLst>
              <p:ext uri="{D42A27DB-BD31-4B8C-83A1-F6EECF244321}">
                <p14:modId xmlns:p14="http://schemas.microsoft.com/office/powerpoint/2010/main" val="3745347914"/>
              </p:ext>
            </p:extLst>
          </p:nvPr>
        </p:nvGraphicFramePr>
        <p:xfrm>
          <a:off x="3344863" y="2089150"/>
          <a:ext cx="1931987" cy="463550"/>
        </p:xfrm>
        <a:graphic>
          <a:graphicData uri="http://schemas.openxmlformats.org/presentationml/2006/ole">
            <mc:AlternateContent xmlns:mc="http://schemas.openxmlformats.org/markup-compatibility/2006">
              <mc:Choice xmlns:v="urn:schemas-microsoft-com:vml" Requires="v">
                <p:oleObj spid="_x0000_s73869" name="Equation" r:id="rId6" imgW="1384200" imgH="342720" progId="Equation.DSMT4">
                  <p:embed/>
                </p:oleObj>
              </mc:Choice>
              <mc:Fallback>
                <p:oleObj name="Equation" r:id="rId6" imgW="1384200" imgH="342720" progId="Equation.DSMT4">
                  <p:embed/>
                  <p:pic>
                    <p:nvPicPr>
                      <p:cNvPr id="0" name=""/>
                      <p:cNvPicPr>
                        <a:picLocks noChangeAspect="1" noChangeArrowheads="1"/>
                      </p:cNvPicPr>
                      <p:nvPr/>
                    </p:nvPicPr>
                    <p:blipFill>
                      <a:blip r:embed="rId7"/>
                      <a:srcRect/>
                      <a:stretch>
                        <a:fillRect/>
                      </a:stretch>
                    </p:blipFill>
                    <p:spPr bwMode="auto">
                      <a:xfrm>
                        <a:off x="3344863" y="2089150"/>
                        <a:ext cx="1931987" cy="463550"/>
                      </a:xfrm>
                      <a:prstGeom prst="rect">
                        <a:avLst/>
                      </a:prstGeom>
                      <a:noFill/>
                      <a:ln>
                        <a:solidFill>
                          <a:srgbClr val="FF0000"/>
                        </a:solidFill>
                      </a:ln>
                    </p:spPr>
                  </p:pic>
                </p:oleObj>
              </mc:Fallback>
            </mc:AlternateContent>
          </a:graphicData>
        </a:graphic>
      </p:graphicFrame>
      <p:cxnSp>
        <p:nvCxnSpPr>
          <p:cNvPr id="33" name="Connettore 2 32"/>
          <p:cNvCxnSpPr/>
          <p:nvPr/>
        </p:nvCxnSpPr>
        <p:spPr>
          <a:xfrm rot="16200000">
            <a:off x="2740442" y="2224234"/>
            <a:ext cx="0" cy="2695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CasellaDiTesto 35"/>
          <p:cNvSpPr txBox="1"/>
          <p:nvPr/>
        </p:nvSpPr>
        <p:spPr>
          <a:xfrm>
            <a:off x="169535" y="5522045"/>
            <a:ext cx="2101899" cy="307777"/>
          </a:xfrm>
          <a:prstGeom prst="rect">
            <a:avLst/>
          </a:prstGeom>
          <a:noFill/>
        </p:spPr>
        <p:txBody>
          <a:bodyPr wrap="square" rtlCol="0">
            <a:spAutoFit/>
          </a:bodyPr>
          <a:lstStyle/>
          <a:p>
            <a:pPr algn="ctr"/>
            <a:r>
              <a:rPr lang="it-IT" sz="1400" u="sng" dirty="0" smtClean="0">
                <a:solidFill>
                  <a:srgbClr val="003366"/>
                </a:solidFill>
              </a:rPr>
              <a:t>H = 3 m</a:t>
            </a:r>
            <a:endParaRPr lang="it-IT" sz="1400" u="sng" dirty="0">
              <a:solidFill>
                <a:srgbClr val="003366"/>
              </a:solidFill>
            </a:endParaRPr>
          </a:p>
        </p:txBody>
      </p:sp>
      <p:pic>
        <p:nvPicPr>
          <p:cNvPr id="12" name="Immagine 11"/>
          <p:cNvPicPr>
            <a:picLocks noChangeAspect="1"/>
          </p:cNvPicPr>
          <p:nvPr/>
        </p:nvPicPr>
        <p:blipFill>
          <a:blip r:embed="rId8"/>
          <a:stretch>
            <a:fillRect/>
          </a:stretch>
        </p:blipFill>
        <p:spPr>
          <a:xfrm>
            <a:off x="257117" y="2714057"/>
            <a:ext cx="5411401" cy="2800520"/>
          </a:xfrm>
          <a:prstGeom prst="rect">
            <a:avLst/>
          </a:prstGeom>
        </p:spPr>
      </p:pic>
      <p:graphicFrame>
        <p:nvGraphicFramePr>
          <p:cNvPr id="4" name="Tabella 3"/>
          <p:cNvGraphicFramePr>
            <a:graphicFrameLocks noGrp="1"/>
          </p:cNvGraphicFramePr>
          <p:nvPr>
            <p:extLst>
              <p:ext uri="{D42A27DB-BD31-4B8C-83A1-F6EECF244321}">
                <p14:modId xmlns:p14="http://schemas.microsoft.com/office/powerpoint/2010/main" val="499700545"/>
              </p:ext>
            </p:extLst>
          </p:nvPr>
        </p:nvGraphicFramePr>
        <p:xfrm>
          <a:off x="6161152" y="1631950"/>
          <a:ext cx="1219200" cy="952500"/>
        </p:xfrm>
        <a:graphic>
          <a:graphicData uri="http://schemas.openxmlformats.org/drawingml/2006/table">
            <a:tbl>
              <a:tblPr/>
              <a:tblGrid>
                <a:gridCol w="609600"/>
                <a:gridCol w="609600"/>
              </a:tblGrid>
              <a:tr h="190500">
                <a:tc gridSpan="2">
                  <a:txBody>
                    <a:bodyPr/>
                    <a:lstStyle/>
                    <a:p>
                      <a:pPr algn="ctr" fontAlgn="b"/>
                      <a:r>
                        <a:rPr lang="it-IT" sz="1100" b="0" i="0" u="none" strike="noStrike" dirty="0" smtClean="0">
                          <a:solidFill>
                            <a:srgbClr val="000000"/>
                          </a:solidFill>
                          <a:effectLst/>
                          <a:latin typeface="Calibri" panose="020F0502020204030204" pitchFamily="34" charset="0"/>
                        </a:rPr>
                        <a:t>IDR = 0.001</a:t>
                      </a:r>
                      <a:endParaRPr lang="it-IT"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it-IT"/>
                    </a:p>
                  </a:txBody>
                  <a:tcPr/>
                </a:tc>
              </a:tr>
              <a:tr h="190500">
                <a:tc>
                  <a:txBody>
                    <a:bodyPr/>
                    <a:lstStyle/>
                    <a:p>
                      <a:pPr algn="ctr" fontAlgn="b"/>
                      <a:r>
                        <a:rPr lang="it-IT" sz="1100" b="0" i="0" u="none" strike="noStrike">
                          <a:solidFill>
                            <a:srgbClr val="000000"/>
                          </a:solidFill>
                          <a:effectLst/>
                          <a:latin typeface="Symbol" panose="05050102010706020507" pitchFamily="18" charset="2"/>
                        </a:rPr>
                        <a:t>D</a:t>
                      </a:r>
                      <a:r>
                        <a:rPr lang="it-IT" sz="1100" b="0" i="0" u="none" strike="noStrike">
                          <a:solidFill>
                            <a:srgbClr val="000000"/>
                          </a:solidFill>
                          <a:effectLst/>
                          <a:latin typeface="Calibri" panose="020F0502020204030204" pitchFamily="34" charset="0"/>
                        </a:rPr>
                        <a:t> [mm]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100" b="0" i="0" u="none" strike="noStrike">
                          <a:solidFill>
                            <a:srgbClr val="000000"/>
                          </a:solidFill>
                          <a:effectLst/>
                          <a:latin typeface="Symbol" panose="05050102010706020507" pitchFamily="18" charset="2"/>
                        </a:rPr>
                        <a:t>s</a:t>
                      </a:r>
                      <a:r>
                        <a:rPr lang="it-IT"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it-IT" sz="1100" b="0" i="0" u="none" strike="noStrike">
                          <a:solidFill>
                            <a:srgbClr val="000000"/>
                          </a:solidFill>
                          <a:effectLst/>
                          <a:latin typeface="Calibri" panose="020F0502020204030204" pitchFamily="34" charset="0"/>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100" b="0" i="0" u="none" strike="noStrike" dirty="0">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it-IT" sz="1100" b="0" i="0" u="none" strike="noStrike">
                          <a:solidFill>
                            <a:srgbClr val="000000"/>
                          </a:solidFill>
                          <a:effectLst/>
                          <a:latin typeface="Calibri" panose="020F0502020204030204" pitchFamily="34" charset="0"/>
                        </a:rPr>
                        <a:t>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100" b="0" i="0" u="none" strike="noStrike">
                          <a:solidFill>
                            <a:srgbClr val="000000"/>
                          </a:solidFill>
                          <a:effectLst/>
                          <a:latin typeface="Calibri" panose="020F050202020403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it-IT" sz="1100" b="0" i="0" u="none" strike="noStrike">
                          <a:solidFill>
                            <a:srgbClr val="000000"/>
                          </a:solidFill>
                          <a:effectLst/>
                          <a:latin typeface="Calibri" panose="020F0502020204030204" pitchFamily="34" charset="0"/>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100" b="0" i="0" u="none" strike="noStrike" dirty="0">
                          <a:solidFill>
                            <a:srgbClr val="000000"/>
                          </a:solidFill>
                          <a:effectLst/>
                          <a:latin typeface="Calibri" panose="020F0502020204030204" pitchFamily="34"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6" name="Tabella 5"/>
          <p:cNvGraphicFramePr>
            <a:graphicFrameLocks noGrp="1"/>
          </p:cNvGraphicFramePr>
          <p:nvPr>
            <p:extLst>
              <p:ext uri="{D42A27DB-BD31-4B8C-83A1-F6EECF244321}">
                <p14:modId xmlns:p14="http://schemas.microsoft.com/office/powerpoint/2010/main" val="3850412852"/>
              </p:ext>
            </p:extLst>
          </p:nvPr>
        </p:nvGraphicFramePr>
        <p:xfrm>
          <a:off x="7565572" y="1635125"/>
          <a:ext cx="1219200" cy="952500"/>
        </p:xfrm>
        <a:graphic>
          <a:graphicData uri="http://schemas.openxmlformats.org/drawingml/2006/table">
            <a:tbl>
              <a:tblPr/>
              <a:tblGrid>
                <a:gridCol w="609600"/>
                <a:gridCol w="609600"/>
              </a:tblGrid>
              <a:tr h="190500">
                <a:tc gridSpan="2">
                  <a:txBody>
                    <a:bodyPr/>
                    <a:lstStyle/>
                    <a:p>
                      <a:pPr algn="ctr" fontAlgn="b"/>
                      <a:r>
                        <a:rPr lang="it-IT" sz="1100" b="0" i="0" u="none" strike="noStrike" dirty="0" smtClean="0">
                          <a:solidFill>
                            <a:srgbClr val="000000"/>
                          </a:solidFill>
                          <a:effectLst/>
                          <a:latin typeface="Calibri" panose="020F0502020204030204" pitchFamily="34" charset="0"/>
                        </a:rPr>
                        <a:t>IDR = 0.005</a:t>
                      </a:r>
                      <a:endParaRPr lang="it-IT"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it-IT"/>
                    </a:p>
                  </a:txBody>
                  <a:tcPr/>
                </a:tc>
              </a:tr>
              <a:tr h="190500">
                <a:tc>
                  <a:txBody>
                    <a:bodyPr/>
                    <a:lstStyle/>
                    <a:p>
                      <a:pPr algn="ctr" fontAlgn="b"/>
                      <a:r>
                        <a:rPr lang="it-IT" sz="1100" b="0" i="0" u="none" strike="noStrike">
                          <a:solidFill>
                            <a:srgbClr val="000000"/>
                          </a:solidFill>
                          <a:effectLst/>
                          <a:latin typeface="Symbol" panose="05050102010706020507" pitchFamily="18" charset="2"/>
                        </a:rPr>
                        <a:t>D</a:t>
                      </a:r>
                      <a:r>
                        <a:rPr lang="it-IT" sz="1100" b="0" i="0" u="none" strike="noStrike">
                          <a:solidFill>
                            <a:srgbClr val="000000"/>
                          </a:solidFill>
                          <a:effectLst/>
                          <a:latin typeface="Calibri" panose="020F0502020204030204" pitchFamily="34" charset="0"/>
                        </a:rPr>
                        <a:t> [mm]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100" b="0" i="0" u="none" strike="noStrike">
                          <a:solidFill>
                            <a:srgbClr val="000000"/>
                          </a:solidFill>
                          <a:effectLst/>
                          <a:latin typeface="Symbol" panose="05050102010706020507" pitchFamily="18" charset="2"/>
                        </a:rPr>
                        <a:t>s</a:t>
                      </a:r>
                      <a:r>
                        <a:rPr lang="it-IT"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it-IT" sz="1100" b="0" i="0" u="none" strike="noStrike">
                          <a:solidFill>
                            <a:srgbClr val="000000"/>
                          </a:solidFill>
                          <a:effectLst/>
                          <a:latin typeface="Calibri" panose="020F0502020204030204" pitchFamily="34" charset="0"/>
                        </a:rPr>
                        <a:t>9.0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100" b="0" i="0" u="none" strike="noStrike">
                          <a:solidFill>
                            <a:srgbClr val="000000"/>
                          </a:solidFill>
                          <a:effectLst/>
                          <a:latin typeface="Calibri" panose="020F0502020204030204" pitchFamily="34" charset="0"/>
                        </a:rPr>
                        <a:t>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it-IT" sz="1100" b="0" i="0" u="none" strike="noStrike">
                          <a:solidFill>
                            <a:srgbClr val="000000"/>
                          </a:solidFill>
                          <a:effectLst/>
                          <a:latin typeface="Calibri" panose="020F0502020204030204" pitchFamily="34" charset="0"/>
                        </a:rPr>
                        <a:t>27.0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100" b="0" i="0" u="none" strike="noStrike">
                          <a:solidFill>
                            <a:srgbClr val="000000"/>
                          </a:solidFill>
                          <a:effectLst/>
                          <a:latin typeface="Calibri" panose="020F0502020204030204" pitchFamily="34" charset="0"/>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ctr" fontAlgn="b"/>
                      <a:r>
                        <a:rPr lang="it-IT" sz="1100" b="0" i="0" u="none" strike="noStrike">
                          <a:solidFill>
                            <a:srgbClr val="000000"/>
                          </a:solidFill>
                          <a:effectLst/>
                          <a:latin typeface="Calibri" panose="020F0502020204030204" pitchFamily="34" charset="0"/>
                        </a:rPr>
                        <a:t>63.0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100" b="0" i="0" u="none" strike="noStrike" dirty="0">
                          <a:solidFill>
                            <a:srgbClr val="000000"/>
                          </a:solidFill>
                          <a:effectLst/>
                          <a:latin typeface="Calibri" panose="020F0502020204030204" pitchFamily="34"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Rettangolo 2"/>
          <p:cNvSpPr/>
          <p:nvPr/>
        </p:nvSpPr>
        <p:spPr>
          <a:xfrm>
            <a:off x="409575" y="3790950"/>
            <a:ext cx="314325" cy="571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mc:Choice xmlns:a14="http://schemas.microsoft.com/office/drawing/2010/main" Requires="a14">
          <p:sp>
            <p:nvSpPr>
              <p:cNvPr id="5" name="Rettangolo 4"/>
              <p:cNvSpPr/>
              <p:nvPr/>
            </p:nvSpPr>
            <p:spPr>
              <a:xfrm rot="16200000">
                <a:off x="169535" y="3828790"/>
                <a:ext cx="678839" cy="369332"/>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sSub>
                        <m:sSubPr>
                          <m:ctrlPr>
                            <a:rPr lang="it-IT">
                              <a:latin typeface="Cambria Math" panose="02040503050406030204" pitchFamily="18" charset="0"/>
                            </a:rPr>
                          </m:ctrlPr>
                        </m:sSubPr>
                        <m:e>
                          <m:r>
                            <a:rPr lang="it-IT" b="0" i="1">
                              <a:latin typeface="Cambria Math" panose="02040503050406030204" pitchFamily="18" charset="0"/>
                            </a:rPr>
                            <m:t>𝜎</m:t>
                          </m:r>
                        </m:e>
                        <m:sub>
                          <m:r>
                            <a:rPr lang="it-IT" b="0" i="1">
                              <a:latin typeface="Cambria Math" panose="02040503050406030204" pitchFamily="18" charset="0"/>
                            </a:rPr>
                            <m:t>𝐼𝐷𝑅</m:t>
                          </m:r>
                        </m:sub>
                      </m:sSub>
                    </m:oMath>
                  </m:oMathPara>
                </a14:m>
                <a:endParaRPr lang="it-IT" dirty="0"/>
              </a:p>
            </p:txBody>
          </p:sp>
        </mc:Choice>
        <mc:Fallback>
          <p:sp>
            <p:nvSpPr>
              <p:cNvPr id="5" name="Rettangolo 4"/>
              <p:cNvSpPr>
                <a:spLocks noRot="1" noChangeAspect="1" noMove="1" noResize="1" noEditPoints="1" noAdjustHandles="1" noChangeArrowheads="1" noChangeShapeType="1" noTextEdit="1"/>
              </p:cNvSpPr>
              <p:nvPr/>
            </p:nvSpPr>
            <p:spPr>
              <a:xfrm rot="16200000">
                <a:off x="169535" y="3828790"/>
                <a:ext cx="678839" cy="369332"/>
              </a:xfrm>
              <a:prstGeom prst="rect">
                <a:avLst/>
              </a:prstGeom>
              <a:blipFill rotWithShape="0">
                <a:blip r:embed="rId9"/>
                <a:stretch>
                  <a:fillRect/>
                </a:stretch>
              </a:blipFill>
            </p:spPr>
            <p:txBody>
              <a:bodyPr/>
              <a:lstStyle/>
              <a:p>
                <a:r>
                  <a:rPr lang="it-IT">
                    <a:noFill/>
                  </a:rPr>
                  <a:t> </a:t>
                </a:r>
              </a:p>
            </p:txBody>
          </p:sp>
        </mc:Fallback>
      </mc:AlternateContent>
      <p:sp>
        <p:nvSpPr>
          <p:cNvPr id="10" name="CasellaDiTesto 9"/>
          <p:cNvSpPr txBox="1"/>
          <p:nvPr/>
        </p:nvSpPr>
        <p:spPr>
          <a:xfrm>
            <a:off x="4085771" y="3004457"/>
            <a:ext cx="65" cy="276999"/>
          </a:xfrm>
          <a:prstGeom prst="rect">
            <a:avLst/>
          </a:prstGeom>
          <a:noFill/>
        </p:spPr>
        <p:txBody>
          <a:bodyPr wrap="none" lIns="0" tIns="0" rIns="0" bIns="0" rtlCol="0">
            <a:spAutoFit/>
          </a:bodyPr>
          <a:lstStyle/>
          <a:p>
            <a:endParaRPr lang="it-IT" dirty="0"/>
          </a:p>
        </p:txBody>
      </p:sp>
      <p:graphicFrame>
        <p:nvGraphicFramePr>
          <p:cNvPr id="23" name="Oggetto 22"/>
          <p:cNvGraphicFramePr>
            <a:graphicFrameLocks noChangeAspect="1"/>
          </p:cNvGraphicFramePr>
          <p:nvPr>
            <p:extLst>
              <p:ext uri="{D42A27DB-BD31-4B8C-83A1-F6EECF244321}">
                <p14:modId xmlns:p14="http://schemas.microsoft.com/office/powerpoint/2010/main" val="1289742675"/>
              </p:ext>
            </p:extLst>
          </p:nvPr>
        </p:nvGraphicFramePr>
        <p:xfrm>
          <a:off x="6644546" y="5615185"/>
          <a:ext cx="1471612" cy="292100"/>
        </p:xfrm>
        <a:graphic>
          <a:graphicData uri="http://schemas.openxmlformats.org/presentationml/2006/ole">
            <mc:AlternateContent xmlns:mc="http://schemas.openxmlformats.org/markup-compatibility/2006">
              <mc:Choice xmlns:v="urn:schemas-microsoft-com:vml" Requires="v">
                <p:oleObj spid="_x0000_s73870" name="Equation" r:id="rId10" imgW="1054080" imgH="215640" progId="Equation.DSMT4">
                  <p:embed/>
                </p:oleObj>
              </mc:Choice>
              <mc:Fallback>
                <p:oleObj name="Equation" r:id="rId10" imgW="1054080" imgH="215640" progId="Equation.DSMT4">
                  <p:embed/>
                  <p:pic>
                    <p:nvPicPr>
                      <p:cNvPr id="0" name=""/>
                      <p:cNvPicPr>
                        <a:picLocks noChangeAspect="1" noChangeArrowheads="1"/>
                      </p:cNvPicPr>
                      <p:nvPr/>
                    </p:nvPicPr>
                    <p:blipFill>
                      <a:blip r:embed="rId11"/>
                      <a:srcRect/>
                      <a:stretch>
                        <a:fillRect/>
                      </a:stretch>
                    </p:blipFill>
                    <p:spPr bwMode="auto">
                      <a:xfrm>
                        <a:off x="6644546" y="5615185"/>
                        <a:ext cx="1471612" cy="292100"/>
                      </a:xfrm>
                      <a:prstGeom prst="rect">
                        <a:avLst/>
                      </a:prstGeom>
                      <a:noFill/>
                      <a:ln>
                        <a:noFill/>
                      </a:ln>
                    </p:spPr>
                  </p:pic>
                </p:oleObj>
              </mc:Fallback>
            </mc:AlternateContent>
          </a:graphicData>
        </a:graphic>
      </p:graphicFrame>
      <p:pic>
        <p:nvPicPr>
          <p:cNvPr id="11" name="Immagine 10"/>
          <p:cNvPicPr>
            <a:picLocks noChangeAspect="1"/>
          </p:cNvPicPr>
          <p:nvPr/>
        </p:nvPicPr>
        <p:blipFill>
          <a:blip r:embed="rId12"/>
          <a:stretch>
            <a:fillRect/>
          </a:stretch>
        </p:blipFill>
        <p:spPr>
          <a:xfrm>
            <a:off x="5138711" y="2751261"/>
            <a:ext cx="4125161" cy="2726111"/>
          </a:xfrm>
          <a:prstGeom prst="rect">
            <a:avLst/>
          </a:prstGeom>
        </p:spPr>
      </p:pic>
    </p:spTree>
    <p:extLst>
      <p:ext uri="{BB962C8B-B14F-4D97-AF65-F5344CB8AC3E}">
        <p14:creationId xmlns:p14="http://schemas.microsoft.com/office/powerpoint/2010/main" val="24571620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SUMMARY 2</a:t>
            </a:r>
            <a:endParaRPr lang="it-IT" dirty="0"/>
          </a:p>
        </p:txBody>
      </p:sp>
      <p:sp>
        <p:nvSpPr>
          <p:cNvPr id="3" name="Rettangolo 2"/>
          <p:cNvSpPr/>
          <p:nvPr/>
        </p:nvSpPr>
        <p:spPr>
          <a:xfrm>
            <a:off x="275663" y="994584"/>
            <a:ext cx="8547056" cy="4987116"/>
          </a:xfrm>
          <a:prstGeom prst="rect">
            <a:avLst/>
          </a:prstGeom>
        </p:spPr>
        <p:txBody>
          <a:bodyPr wrap="square">
            <a:noAutofit/>
          </a:bodyPr>
          <a:lstStyle/>
          <a:p>
            <a:pPr algn="just"/>
            <a:endParaRPr lang="en-US" sz="2000" dirty="0">
              <a:solidFill>
                <a:srgbClr val="003366"/>
              </a:solidFill>
            </a:endParaRPr>
          </a:p>
          <a:p>
            <a:pPr marL="342900" indent="-342900" algn="just">
              <a:buFont typeface="Arial" panose="020B0604020202020204" pitchFamily="34" charset="0"/>
              <a:buChar char="•"/>
            </a:pPr>
            <a:r>
              <a:rPr lang="en-US" sz="2000" b="1" dirty="0" smtClean="0">
                <a:solidFill>
                  <a:srgbClr val="003366"/>
                </a:solidFill>
              </a:rPr>
              <a:t>A possible </a:t>
            </a:r>
            <a:r>
              <a:rPr lang="en-US" sz="2000" b="1" dirty="0" smtClean="0">
                <a:solidFill>
                  <a:srgbClr val="FF0000"/>
                </a:solidFill>
              </a:rPr>
              <a:t>state variable </a:t>
            </a:r>
            <a:r>
              <a:rPr lang="en-US" sz="2000" b="1" dirty="0" smtClean="0">
                <a:solidFill>
                  <a:srgbClr val="003366"/>
                </a:solidFill>
              </a:rPr>
              <a:t>for after-earthquake damage evaluation is interstory drift ratio (</a:t>
            </a:r>
            <a:r>
              <a:rPr lang="en-US" sz="2000" b="1" dirty="0" smtClean="0">
                <a:solidFill>
                  <a:srgbClr val="FF0000"/>
                </a:solidFill>
              </a:rPr>
              <a:t>IDR</a:t>
            </a:r>
            <a:r>
              <a:rPr lang="en-US" sz="2000" b="1" dirty="0" smtClean="0">
                <a:solidFill>
                  <a:srgbClr val="003366"/>
                </a:solidFill>
              </a:rPr>
              <a:t>);</a:t>
            </a:r>
          </a:p>
          <a:p>
            <a:pPr marL="342900" indent="-342900" algn="just">
              <a:buFont typeface="Arial" panose="020B0604020202020204" pitchFamily="34" charset="0"/>
              <a:buChar char="•"/>
            </a:pPr>
            <a:endParaRPr lang="en-US" sz="2000" b="1" dirty="0" smtClean="0">
              <a:solidFill>
                <a:srgbClr val="003366"/>
              </a:solidFill>
            </a:endParaRPr>
          </a:p>
          <a:p>
            <a:pPr marL="342900" indent="-342900" algn="just">
              <a:buFont typeface="Arial" panose="020B0604020202020204" pitchFamily="34" charset="0"/>
              <a:buChar char="•"/>
            </a:pPr>
            <a:r>
              <a:rPr lang="en-US" sz="2000" b="1" dirty="0" smtClean="0">
                <a:solidFill>
                  <a:srgbClr val="003366"/>
                </a:solidFill>
              </a:rPr>
              <a:t>The most common approach for obtaining IDR is based on </a:t>
            </a:r>
            <a:r>
              <a:rPr lang="en-US" sz="2000" b="1" dirty="0" smtClean="0">
                <a:solidFill>
                  <a:srgbClr val="FF0000"/>
                </a:solidFill>
              </a:rPr>
              <a:t>numerical integration of acceleration observations</a:t>
            </a:r>
            <a:r>
              <a:rPr lang="en-US" sz="2000" b="1" dirty="0" smtClean="0">
                <a:solidFill>
                  <a:srgbClr val="003366"/>
                </a:solidFill>
              </a:rPr>
              <a:t>.</a:t>
            </a:r>
          </a:p>
          <a:p>
            <a:pPr marL="342900" indent="-342900" algn="just">
              <a:buFont typeface="Arial" panose="020B0604020202020204" pitchFamily="34" charset="0"/>
              <a:buChar char="•"/>
            </a:pPr>
            <a:endParaRPr lang="en-US" sz="2000" b="1" dirty="0">
              <a:solidFill>
                <a:srgbClr val="003366"/>
              </a:solidFill>
            </a:endParaRPr>
          </a:p>
          <a:p>
            <a:pPr marL="342900" indent="-342900" algn="just">
              <a:buFont typeface="Arial" panose="020B0604020202020204" pitchFamily="34" charset="0"/>
              <a:buChar char="•"/>
            </a:pPr>
            <a:r>
              <a:rPr lang="en-US" sz="2000" b="1" dirty="0" smtClean="0">
                <a:solidFill>
                  <a:srgbClr val="003366"/>
                </a:solidFill>
              </a:rPr>
              <a:t>From numerical analysis we have found that:</a:t>
            </a:r>
          </a:p>
          <a:p>
            <a:pPr marL="342900" indent="-342900" algn="just">
              <a:buFont typeface="Arial" panose="020B0604020202020204" pitchFamily="34" charset="0"/>
              <a:buChar char="•"/>
            </a:pPr>
            <a:endParaRPr lang="en-US" sz="2000" b="1" dirty="0">
              <a:solidFill>
                <a:srgbClr val="003366"/>
              </a:solidFill>
            </a:endParaRPr>
          </a:p>
          <a:p>
            <a:pPr marL="800100" lvl="1" indent="-342900" algn="just">
              <a:buFont typeface="Arial" panose="020B0604020202020204" pitchFamily="34" charset="0"/>
              <a:buChar char="•"/>
            </a:pPr>
            <a:r>
              <a:rPr lang="en-US" sz="2000" b="1" dirty="0" smtClean="0">
                <a:solidFill>
                  <a:srgbClr val="003366"/>
                </a:solidFill>
              </a:rPr>
              <a:t>the </a:t>
            </a:r>
            <a:r>
              <a:rPr lang="en-US" sz="2000" b="1" dirty="0" smtClean="0">
                <a:solidFill>
                  <a:srgbClr val="FF0000"/>
                </a:solidFill>
              </a:rPr>
              <a:t>optimum range </a:t>
            </a:r>
            <a:r>
              <a:rPr lang="en-US" sz="2000" b="1" dirty="0" smtClean="0">
                <a:solidFill>
                  <a:srgbClr val="003366"/>
                </a:solidFill>
              </a:rPr>
              <a:t>for cutoff frequency is </a:t>
            </a:r>
          </a:p>
          <a:p>
            <a:pPr marL="800100" lvl="1" indent="-342900" algn="just">
              <a:buFont typeface="Arial" panose="020B0604020202020204" pitchFamily="34" charset="0"/>
              <a:buChar char="•"/>
            </a:pPr>
            <a:endParaRPr lang="en-US" sz="2000" b="1" dirty="0">
              <a:solidFill>
                <a:srgbClr val="003366"/>
              </a:solidFill>
            </a:endParaRPr>
          </a:p>
          <a:p>
            <a:pPr marL="800100" lvl="1" indent="-342900" algn="just">
              <a:buFont typeface="Arial" panose="020B0604020202020204" pitchFamily="34" charset="0"/>
              <a:buChar char="•"/>
            </a:pPr>
            <a:r>
              <a:rPr lang="en-US" sz="2000" b="1" dirty="0" smtClean="0">
                <a:solidFill>
                  <a:srgbClr val="FF0000"/>
                </a:solidFill>
              </a:rPr>
              <a:t>high errors </a:t>
            </a:r>
            <a:r>
              <a:rPr lang="en-US" sz="2000" b="1" dirty="0" smtClean="0">
                <a:solidFill>
                  <a:srgbClr val="003366"/>
                </a:solidFill>
              </a:rPr>
              <a:t>are introduced in case of </a:t>
            </a:r>
            <a:r>
              <a:rPr lang="en-US" sz="2000" b="1" dirty="0" smtClean="0">
                <a:solidFill>
                  <a:srgbClr val="FF0000"/>
                </a:solidFill>
              </a:rPr>
              <a:t>residual displacements</a:t>
            </a:r>
            <a:r>
              <a:rPr lang="en-US" sz="2000" b="1" dirty="0" smtClean="0">
                <a:solidFill>
                  <a:srgbClr val="003366"/>
                </a:solidFill>
              </a:rPr>
              <a:t>;</a:t>
            </a:r>
          </a:p>
          <a:p>
            <a:pPr marL="800100" lvl="1" indent="-342900" algn="just">
              <a:buFont typeface="Arial" panose="020B0604020202020204" pitchFamily="34" charset="0"/>
              <a:buChar char="•"/>
            </a:pPr>
            <a:endParaRPr lang="en-US" sz="2000" b="1" dirty="0">
              <a:solidFill>
                <a:srgbClr val="003366"/>
              </a:solidFill>
            </a:endParaRPr>
          </a:p>
          <a:p>
            <a:pPr marL="342900" indent="-342900" algn="just">
              <a:buFont typeface="Arial" panose="020B0604020202020204" pitchFamily="34" charset="0"/>
              <a:buChar char="•"/>
            </a:pPr>
            <a:r>
              <a:rPr lang="en-US" sz="2000" b="1" dirty="0" smtClean="0">
                <a:solidFill>
                  <a:srgbClr val="003366"/>
                </a:solidFill>
              </a:rPr>
              <a:t>The </a:t>
            </a:r>
            <a:r>
              <a:rPr lang="en-US" sz="2000" b="1" dirty="0" smtClean="0">
                <a:solidFill>
                  <a:srgbClr val="FF0000"/>
                </a:solidFill>
              </a:rPr>
              <a:t>uncertainty on IDR is proportional to displacement </a:t>
            </a:r>
            <a:r>
              <a:rPr lang="en-US" sz="2000" b="1" dirty="0" smtClean="0">
                <a:solidFill>
                  <a:srgbClr val="003366"/>
                </a:solidFill>
              </a:rPr>
              <a:t>of the floors and </a:t>
            </a:r>
            <a:r>
              <a:rPr lang="en-US" sz="2000" b="1" dirty="0" smtClean="0">
                <a:solidFill>
                  <a:srgbClr val="FF0000"/>
                </a:solidFill>
              </a:rPr>
              <a:t>inversely proportional to the story height</a:t>
            </a:r>
          </a:p>
          <a:p>
            <a:pPr marL="800100" lvl="1" indent="-342900" algn="just">
              <a:buFont typeface="Arial" panose="020B0604020202020204" pitchFamily="34" charset="0"/>
              <a:buChar char="•"/>
            </a:pPr>
            <a:endParaRPr lang="en-US" sz="2000" dirty="0">
              <a:solidFill>
                <a:srgbClr val="003366"/>
              </a:solidFill>
            </a:endParaRPr>
          </a:p>
          <a:p>
            <a:pPr marL="800100" lvl="1" indent="-342900" algn="just">
              <a:buFont typeface="Arial" panose="020B0604020202020204" pitchFamily="34" charset="0"/>
              <a:buChar char="•"/>
            </a:pPr>
            <a:endParaRPr lang="en-US" sz="2000" dirty="0">
              <a:solidFill>
                <a:srgbClr val="003366"/>
              </a:solidFill>
            </a:endParaRPr>
          </a:p>
        </p:txBody>
      </p:sp>
      <p:graphicFrame>
        <p:nvGraphicFramePr>
          <p:cNvPr id="4" name="Oggetto 3"/>
          <p:cNvGraphicFramePr>
            <a:graphicFrameLocks noChangeAspect="1"/>
          </p:cNvGraphicFramePr>
          <p:nvPr>
            <p:extLst>
              <p:ext uri="{D42A27DB-BD31-4B8C-83A1-F6EECF244321}">
                <p14:modId xmlns:p14="http://schemas.microsoft.com/office/powerpoint/2010/main" val="1898421625"/>
              </p:ext>
            </p:extLst>
          </p:nvPr>
        </p:nvGraphicFramePr>
        <p:xfrm>
          <a:off x="5821784" y="3767787"/>
          <a:ext cx="2060575" cy="360363"/>
        </p:xfrm>
        <a:graphic>
          <a:graphicData uri="http://schemas.openxmlformats.org/presentationml/2006/ole">
            <mc:AlternateContent xmlns:mc="http://schemas.openxmlformats.org/markup-compatibility/2006">
              <mc:Choice xmlns:v="urn:schemas-microsoft-com:vml" Requires="v">
                <p:oleObj spid="_x0000_s79909" name="Equation" r:id="rId4" imgW="1054080" imgH="190440" progId="Equation.DSMT4">
                  <p:embed/>
                </p:oleObj>
              </mc:Choice>
              <mc:Fallback>
                <p:oleObj name="Equation" r:id="rId4" imgW="1054080" imgH="190440" progId="Equation.DSMT4">
                  <p:embed/>
                  <p:pic>
                    <p:nvPicPr>
                      <p:cNvPr id="0" name=""/>
                      <p:cNvPicPr>
                        <a:picLocks noChangeAspect="1" noChangeArrowheads="1"/>
                      </p:cNvPicPr>
                      <p:nvPr/>
                    </p:nvPicPr>
                    <p:blipFill>
                      <a:blip r:embed="rId5"/>
                      <a:srcRect/>
                      <a:stretch>
                        <a:fillRect/>
                      </a:stretch>
                    </p:blipFill>
                    <p:spPr bwMode="auto">
                      <a:xfrm>
                        <a:off x="5821784" y="3767787"/>
                        <a:ext cx="2060575" cy="360363"/>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686061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558547" y="1428750"/>
            <a:ext cx="8193567" cy="4743450"/>
          </a:xfrm>
        </p:spPr>
        <p:txBody>
          <a:bodyPr>
            <a:normAutofit lnSpcReduction="10000"/>
          </a:bodyPr>
          <a:lstStyle/>
          <a:p>
            <a:pPr>
              <a:spcAft>
                <a:spcPts val="1200"/>
              </a:spcAft>
              <a:buFont typeface="Courier New" panose="02070309020205020404" pitchFamily="49" charset="0"/>
              <a:buChar char="o"/>
            </a:pPr>
            <a:r>
              <a:rPr lang="it-IT" sz="2400" b="1" dirty="0" smtClean="0">
                <a:effectLst>
                  <a:outerShdw blurRad="38100" dist="38100" dir="2700000" algn="tl">
                    <a:srgbClr val="000000">
                      <a:alpha val="43137"/>
                    </a:srgbClr>
                  </a:outerShdw>
                </a:effectLst>
              </a:rPr>
              <a:t> </a:t>
            </a:r>
            <a:r>
              <a:rPr lang="it-IT" sz="2400" b="1" dirty="0" err="1">
                <a:solidFill>
                  <a:schemeClr val="bg1">
                    <a:lumMod val="65000"/>
                  </a:schemeClr>
                </a:solidFill>
              </a:rPr>
              <a:t>Principles</a:t>
            </a:r>
            <a:r>
              <a:rPr lang="it-IT" sz="2400" b="1" dirty="0">
                <a:solidFill>
                  <a:schemeClr val="bg1">
                    <a:lumMod val="65000"/>
                  </a:schemeClr>
                </a:solidFill>
              </a:rPr>
              <a:t> of design of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systems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smtClean="0">
                <a:solidFill>
                  <a:schemeClr val="bg1">
                    <a:lumMod val="65000"/>
                  </a:schemeClr>
                </a:solidFill>
              </a:rPr>
              <a:t> </a:t>
            </a:r>
            <a:r>
              <a:rPr lang="it-IT" sz="2400" b="1" dirty="0">
                <a:solidFill>
                  <a:schemeClr val="bg1">
                    <a:lumMod val="65000"/>
                  </a:schemeClr>
                </a:solidFill>
              </a:rPr>
              <a:t>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theory</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a:solidFill>
                  <a:schemeClr val="bg1">
                    <a:lumMod val="65000"/>
                  </a:schemeClr>
                </a:solidFill>
              </a:rPr>
              <a:t> 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application</a:t>
            </a:r>
            <a:r>
              <a:rPr lang="it-IT" sz="2400" b="1" dirty="0">
                <a:solidFill>
                  <a:schemeClr val="bg1">
                    <a:lumMod val="65000"/>
                  </a:schemeClr>
                </a:solidFill>
              </a:rPr>
              <a:t> on case </a:t>
            </a:r>
            <a:r>
              <a:rPr lang="it-IT" sz="2400" b="1" dirty="0" err="1">
                <a:solidFill>
                  <a:schemeClr val="bg1">
                    <a:lumMod val="65000"/>
                  </a:schemeClr>
                </a:solidFill>
              </a:rPr>
              <a:t>studies</a:t>
            </a:r>
            <a:endParaRPr lang="it-IT" sz="2400" b="1" dirty="0">
              <a:solidFill>
                <a:schemeClr val="bg1">
                  <a:lumMod val="65000"/>
                </a:schemeClr>
              </a:solidFill>
            </a:endParaRPr>
          </a:p>
          <a:p>
            <a:pPr lvl="2">
              <a:spcAft>
                <a:spcPts val="1200"/>
              </a:spcAft>
              <a:buFont typeface="Arial" panose="020B0604020202020204" pitchFamily="34" charset="0"/>
              <a:buChar char="•"/>
            </a:pPr>
            <a:r>
              <a:rPr lang="it-IT" sz="2400" b="1" dirty="0">
                <a:effectLst>
                  <a:outerShdw blurRad="38100" dist="38100" dir="2700000" algn="tl">
                    <a:srgbClr val="000000">
                      <a:alpha val="43137"/>
                    </a:srgbClr>
                  </a:outerShdw>
                </a:effectLst>
              </a:rPr>
              <a:t>Memscon Project: </a:t>
            </a:r>
            <a:r>
              <a:rPr lang="it-IT" sz="2400" b="1" dirty="0" err="1">
                <a:effectLst>
                  <a:outerShdw blurRad="38100" dist="38100" dir="2700000" algn="tl">
                    <a:srgbClr val="000000">
                      <a:alpha val="43137"/>
                    </a:srgbClr>
                  </a:outerShdw>
                </a:effectLst>
              </a:rPr>
              <a:t>seismic</a:t>
            </a:r>
            <a:r>
              <a:rPr lang="it-IT" sz="2400" b="1" dirty="0">
                <a:effectLst>
                  <a:outerShdw blurRad="38100" dist="38100" dir="2700000" algn="tl">
                    <a:srgbClr val="000000">
                      <a:alpha val="43137"/>
                    </a:srgbClr>
                  </a:outerShdw>
                </a:effectLst>
              </a:rPr>
              <a:t> </a:t>
            </a:r>
            <a:r>
              <a:rPr lang="it-IT" sz="2400" b="1" dirty="0" err="1">
                <a:effectLst>
                  <a:outerShdw blurRad="38100" dist="38100" dir="2700000" algn="tl">
                    <a:srgbClr val="000000">
                      <a:alpha val="43137"/>
                    </a:srgbClr>
                  </a:outerShdw>
                </a:effectLst>
              </a:rPr>
              <a:t>monitoring</a:t>
            </a:r>
            <a:r>
              <a:rPr lang="it-IT" sz="2400" b="1" dirty="0">
                <a:effectLst>
                  <a:outerShdw blurRad="38100" dist="38100" dir="2700000" algn="tl">
                    <a:srgbClr val="000000">
                      <a:alpha val="43137"/>
                    </a:srgbClr>
                  </a:outerShdw>
                </a:effectLst>
              </a:rPr>
              <a:t> of RC </a:t>
            </a:r>
            <a:r>
              <a:rPr lang="it-IT" sz="2400" b="1" dirty="0" err="1">
                <a:effectLst>
                  <a:outerShdw blurRad="38100" dist="38100" dir="2700000" algn="tl">
                    <a:srgbClr val="000000">
                      <a:alpha val="43137"/>
                    </a:srgbClr>
                  </a:outerShdw>
                </a:effectLst>
              </a:rPr>
              <a:t>buildings</a:t>
            </a:r>
            <a:endParaRPr lang="it-IT" sz="2400" b="1" dirty="0">
              <a:effectLst>
                <a:outerShdw blurRad="38100" dist="38100" dir="2700000" algn="tl">
                  <a:srgbClr val="000000">
                    <a:alpha val="43137"/>
                  </a:srgbClr>
                </a:outerShdw>
              </a:effectLst>
            </a:endParaRPr>
          </a:p>
          <a:p>
            <a:pPr lvl="2">
              <a:spcAft>
                <a:spcPts val="1200"/>
              </a:spcAft>
              <a:buFont typeface="Arial" panose="020B0604020202020204" pitchFamily="34" charset="0"/>
              <a:buChar char="•"/>
            </a:pPr>
            <a:r>
              <a:rPr lang="it-IT" sz="2400" b="1" dirty="0">
                <a:solidFill>
                  <a:schemeClr val="bg1">
                    <a:lumMod val="65000"/>
                  </a:schemeClr>
                </a:solidFill>
              </a:rPr>
              <a:t>Area Project: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of </a:t>
            </a:r>
            <a:r>
              <a:rPr lang="it-IT" sz="2400" b="1" dirty="0" err="1">
                <a:solidFill>
                  <a:schemeClr val="bg1">
                    <a:lumMod val="65000"/>
                  </a:schemeClr>
                </a:solidFill>
              </a:rPr>
              <a:t>precast</a:t>
            </a:r>
            <a:r>
              <a:rPr lang="it-IT" sz="2400" b="1" dirty="0">
                <a:solidFill>
                  <a:schemeClr val="bg1">
                    <a:lumMod val="65000"/>
                  </a:schemeClr>
                </a:solidFill>
              </a:rPr>
              <a:t> industrial </a:t>
            </a:r>
            <a:r>
              <a:rPr lang="it-IT" sz="2400" b="1" dirty="0" err="1" smtClean="0">
                <a:solidFill>
                  <a:schemeClr val="bg1">
                    <a:lumMod val="65000"/>
                  </a:schemeClr>
                </a:solidFill>
              </a:rPr>
              <a:t>buildings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smtClean="0">
                <a:solidFill>
                  <a:schemeClr val="bg1">
                    <a:lumMod val="65000"/>
                  </a:schemeClr>
                </a:solidFill>
              </a:rPr>
              <a:t> I-</a:t>
            </a:r>
            <a:r>
              <a:rPr lang="it-IT" sz="2400" b="1" dirty="0" err="1" smtClean="0">
                <a:solidFill>
                  <a:schemeClr val="bg1">
                    <a:lumMod val="65000"/>
                  </a:schemeClr>
                </a:solidFill>
              </a:rPr>
              <a:t>Kubed</a:t>
            </a:r>
            <a:r>
              <a:rPr lang="it-IT" sz="2400" b="1" dirty="0" smtClean="0">
                <a:solidFill>
                  <a:schemeClr val="bg1">
                    <a:lumMod val="65000"/>
                  </a:schemeClr>
                </a:solidFill>
              </a:rPr>
              <a:t> </a:t>
            </a:r>
            <a:r>
              <a:rPr lang="it-IT" sz="2400" b="1" dirty="0">
                <a:solidFill>
                  <a:schemeClr val="bg1">
                    <a:lumMod val="65000"/>
                  </a:schemeClr>
                </a:solidFill>
              </a:rPr>
              <a:t>Project: 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from </a:t>
            </a:r>
            <a:r>
              <a:rPr lang="it-IT" sz="2400" b="1" dirty="0" err="1">
                <a:solidFill>
                  <a:schemeClr val="bg1">
                    <a:lumMod val="65000"/>
                  </a:schemeClr>
                </a:solidFill>
              </a:rPr>
              <a:t>acceleration</a:t>
            </a:r>
            <a:r>
              <a:rPr lang="it-IT" sz="2400" b="1" dirty="0">
                <a:solidFill>
                  <a:schemeClr val="bg1">
                    <a:lumMod val="65000"/>
                  </a:schemeClr>
                </a:solidFill>
              </a:rPr>
              <a:t> and tilt </a:t>
            </a:r>
            <a:r>
              <a:rPr lang="it-IT" sz="2400" b="1" dirty="0" err="1">
                <a:solidFill>
                  <a:schemeClr val="bg1">
                    <a:lumMod val="65000"/>
                  </a:schemeClr>
                </a:solidFill>
              </a:rPr>
              <a:t>measurements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200" b="1" dirty="0" smtClean="0"/>
              <a:t> </a:t>
            </a:r>
            <a:r>
              <a:rPr lang="it-IT" sz="2400" b="1" dirty="0" err="1">
                <a:solidFill>
                  <a:schemeClr val="bg1">
                    <a:lumMod val="65000"/>
                  </a:schemeClr>
                </a:solidFill>
              </a:rPr>
              <a:t>Conclusions</a:t>
            </a:r>
            <a:endParaRPr lang="it-IT" sz="2400" b="1" dirty="0">
              <a:solidFill>
                <a:schemeClr val="bg1">
                  <a:lumMod val="65000"/>
                </a:schemeClr>
              </a:solidFill>
            </a:endParaRPr>
          </a:p>
          <a:p>
            <a:pPr marL="0" indent="0">
              <a:spcAft>
                <a:spcPts val="1200"/>
              </a:spcAft>
              <a:buNone/>
            </a:pPr>
            <a:endParaRPr lang="it-IT" sz="2400" b="1" dirty="0"/>
          </a:p>
        </p:txBody>
      </p:sp>
    </p:spTree>
    <p:extLst>
      <p:ext uri="{BB962C8B-B14F-4D97-AF65-F5344CB8AC3E}">
        <p14:creationId xmlns:p14="http://schemas.microsoft.com/office/powerpoint/2010/main" val="422340976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endParaRPr lang="it-IT"/>
          </a:p>
        </p:txBody>
      </p:sp>
      <p:pic>
        <p:nvPicPr>
          <p:cNvPr id="4" name="Picture 2" descr="europa_h"/>
          <p:cNvPicPr>
            <a:picLocks noChangeAspect="1" noChangeArrowheads="1"/>
          </p:cNvPicPr>
          <p:nvPr/>
        </p:nvPicPr>
        <p:blipFill>
          <a:blip r:embed="rId3">
            <a:extLst>
              <a:ext uri="{28A0092B-C50C-407E-A947-70E740481C1C}">
                <a14:useLocalDpi xmlns:a14="http://schemas.microsoft.com/office/drawing/2010/main" val="0"/>
              </a:ext>
            </a:extLst>
          </a:blip>
          <a:srcRect t="39005" r="17834"/>
          <a:stretch>
            <a:fillRect/>
          </a:stretch>
        </p:blipFill>
        <p:spPr bwMode="auto">
          <a:xfrm>
            <a:off x="2232025" y="2060575"/>
            <a:ext cx="3313113"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2388" y="5589588"/>
            <a:ext cx="12954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27650" y="5300663"/>
            <a:ext cx="11525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csv"/>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700" y="1454150"/>
            <a:ext cx="122396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Har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24638" y="5300663"/>
            <a:ext cx="939800" cy="98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imec"/>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52525" y="2420938"/>
            <a:ext cx="11049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logo-imecnl"/>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44688" y="1401763"/>
            <a:ext cx="12954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Memscap"/>
          <p:cNvPicPr>
            <a:picLocks noChangeAspect="1" noChangeArrowheads="1"/>
          </p:cNvPicPr>
          <p:nvPr/>
        </p:nvPicPr>
        <p:blipFill>
          <a:blip r:embed="rId10">
            <a:extLst>
              <a:ext uri="{28A0092B-C50C-407E-A947-70E740481C1C}">
                <a14:useLocalDpi xmlns:a14="http://schemas.microsoft.com/office/drawing/2010/main" val="0"/>
              </a:ext>
            </a:extLst>
          </a:blip>
          <a:srcRect l="15227" r="14091" b="20865"/>
          <a:stretch>
            <a:fillRect/>
          </a:stretch>
        </p:blipFill>
        <p:spPr bwMode="auto">
          <a:xfrm>
            <a:off x="174625" y="4170363"/>
            <a:ext cx="1481138"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Risa"/>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32250" y="1341438"/>
            <a:ext cx="936625"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SITEX%20LOGO_%20jpg%20[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45138" y="3644900"/>
            <a:ext cx="1366837"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descr="logoepisey-300x114"/>
          <p:cNvPicPr>
            <a:picLocks noChangeAspect="1" noChangeArrowheads="1"/>
          </p:cNvPicPr>
          <p:nvPr/>
        </p:nvPicPr>
        <p:blipFill>
          <a:blip r:embed="rId13">
            <a:extLst>
              <a:ext uri="{28A0092B-C50C-407E-A947-70E740481C1C}">
                <a14:useLocalDpi xmlns:a14="http://schemas.microsoft.com/office/drawing/2010/main" val="0"/>
              </a:ext>
            </a:extLst>
          </a:blip>
          <a:srcRect l="39871" r="38516"/>
          <a:stretch>
            <a:fillRect/>
          </a:stretch>
        </p:blipFill>
        <p:spPr bwMode="auto">
          <a:xfrm>
            <a:off x="4176713" y="5272088"/>
            <a:ext cx="1079500"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a:spLocks noChangeArrowheads="1"/>
          </p:cNvSpPr>
          <p:nvPr/>
        </p:nvSpPr>
        <p:spPr bwMode="auto">
          <a:xfrm>
            <a:off x="4032250" y="5157788"/>
            <a:ext cx="3635375" cy="1222375"/>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latin typeface="Arial" panose="020B0604020202020204" pitchFamily="34" charset="0"/>
            </a:endParaRPr>
          </a:p>
        </p:txBody>
      </p:sp>
      <p:sp>
        <p:nvSpPr>
          <p:cNvPr id="16" name="Line 15"/>
          <p:cNvSpPr>
            <a:spLocks noChangeShapeType="1"/>
          </p:cNvSpPr>
          <p:nvPr/>
        </p:nvSpPr>
        <p:spPr bwMode="auto">
          <a:xfrm>
            <a:off x="4752975" y="4579938"/>
            <a:ext cx="215900" cy="504825"/>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pic>
        <p:nvPicPr>
          <p:cNvPr id="17" name="Picture 16" descr="UniTN"/>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84325" y="4868863"/>
            <a:ext cx="1049338" cy="104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Line 17"/>
          <p:cNvSpPr>
            <a:spLocks noChangeShapeType="1"/>
          </p:cNvSpPr>
          <p:nvPr/>
        </p:nvSpPr>
        <p:spPr bwMode="auto">
          <a:xfrm flipH="1">
            <a:off x="2447925" y="3860800"/>
            <a:ext cx="1439863" cy="1152525"/>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9" name="Line 18"/>
          <p:cNvSpPr>
            <a:spLocks noChangeShapeType="1"/>
          </p:cNvSpPr>
          <p:nvPr/>
        </p:nvSpPr>
        <p:spPr bwMode="auto">
          <a:xfrm flipH="1">
            <a:off x="3311525" y="4224338"/>
            <a:ext cx="669925" cy="136525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 name="Line 19"/>
          <p:cNvSpPr>
            <a:spLocks noChangeShapeType="1"/>
          </p:cNvSpPr>
          <p:nvPr/>
        </p:nvSpPr>
        <p:spPr bwMode="auto">
          <a:xfrm flipH="1" flipV="1">
            <a:off x="1944688" y="2924175"/>
            <a:ext cx="1439862" cy="433388"/>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1" name="Line 20"/>
          <p:cNvSpPr>
            <a:spLocks noChangeShapeType="1"/>
          </p:cNvSpPr>
          <p:nvPr/>
        </p:nvSpPr>
        <p:spPr bwMode="auto">
          <a:xfrm flipH="1" flipV="1">
            <a:off x="2949575" y="2276475"/>
            <a:ext cx="568325" cy="811213"/>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2" name="Line 21"/>
          <p:cNvSpPr>
            <a:spLocks noChangeShapeType="1"/>
          </p:cNvSpPr>
          <p:nvPr/>
        </p:nvSpPr>
        <p:spPr bwMode="auto">
          <a:xfrm flipV="1">
            <a:off x="4032250" y="1916113"/>
            <a:ext cx="360363" cy="1154112"/>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3" name="Line 22"/>
          <p:cNvSpPr>
            <a:spLocks noChangeShapeType="1"/>
          </p:cNvSpPr>
          <p:nvPr/>
        </p:nvSpPr>
        <p:spPr bwMode="auto">
          <a:xfrm flipH="1">
            <a:off x="1295400" y="3933825"/>
            <a:ext cx="2232025" cy="6477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4" name="Line 23"/>
          <p:cNvSpPr>
            <a:spLocks noChangeShapeType="1"/>
          </p:cNvSpPr>
          <p:nvPr/>
        </p:nvSpPr>
        <p:spPr bwMode="auto">
          <a:xfrm>
            <a:off x="4967288" y="3933825"/>
            <a:ext cx="684212" cy="287338"/>
          </a:xfrm>
          <a:prstGeom prst="line">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5" name="Oval 25"/>
          <p:cNvSpPr>
            <a:spLocks noChangeArrowheads="1"/>
          </p:cNvSpPr>
          <p:nvPr/>
        </p:nvSpPr>
        <p:spPr bwMode="auto">
          <a:xfrm>
            <a:off x="4686300" y="4505325"/>
            <a:ext cx="117475" cy="127000"/>
          </a:xfrm>
          <a:prstGeom prst="ellipse">
            <a:avLst/>
          </a:prstGeom>
          <a:solidFill>
            <a:schemeClr val="bg1"/>
          </a:solidFill>
          <a:ln w="381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latin typeface="Arial" panose="020B0604020202020204" pitchFamily="34" charset="0"/>
            </a:endParaRPr>
          </a:p>
        </p:txBody>
      </p:sp>
      <p:sp>
        <p:nvSpPr>
          <p:cNvPr id="26" name="Oval 26"/>
          <p:cNvSpPr>
            <a:spLocks noChangeArrowheads="1"/>
          </p:cNvSpPr>
          <p:nvPr/>
        </p:nvSpPr>
        <p:spPr bwMode="auto">
          <a:xfrm>
            <a:off x="3821113" y="3786188"/>
            <a:ext cx="117475" cy="127000"/>
          </a:xfrm>
          <a:prstGeom prst="ellipse">
            <a:avLst/>
          </a:prstGeom>
          <a:solidFill>
            <a:schemeClr val="bg1"/>
          </a:solidFill>
          <a:ln w="381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latin typeface="Arial" panose="020B0604020202020204" pitchFamily="34" charset="0"/>
            </a:endParaRPr>
          </a:p>
        </p:txBody>
      </p:sp>
      <p:sp>
        <p:nvSpPr>
          <p:cNvPr id="27" name="Oval 27"/>
          <p:cNvSpPr>
            <a:spLocks noChangeArrowheads="1"/>
          </p:cNvSpPr>
          <p:nvPr/>
        </p:nvSpPr>
        <p:spPr bwMode="auto">
          <a:xfrm>
            <a:off x="3914775" y="4149725"/>
            <a:ext cx="117475" cy="127000"/>
          </a:xfrm>
          <a:prstGeom prst="ellipse">
            <a:avLst/>
          </a:prstGeom>
          <a:solidFill>
            <a:schemeClr val="bg1"/>
          </a:solidFill>
          <a:ln w="381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latin typeface="Arial" panose="020B0604020202020204" pitchFamily="34" charset="0"/>
            </a:endParaRPr>
          </a:p>
        </p:txBody>
      </p:sp>
      <p:sp>
        <p:nvSpPr>
          <p:cNvPr id="28" name="Oval 28"/>
          <p:cNvSpPr>
            <a:spLocks noChangeArrowheads="1"/>
          </p:cNvSpPr>
          <p:nvPr/>
        </p:nvSpPr>
        <p:spPr bwMode="auto">
          <a:xfrm>
            <a:off x="3338513" y="3284538"/>
            <a:ext cx="117475" cy="127000"/>
          </a:xfrm>
          <a:prstGeom prst="ellipse">
            <a:avLst/>
          </a:prstGeom>
          <a:solidFill>
            <a:schemeClr val="bg1"/>
          </a:solidFill>
          <a:ln w="381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latin typeface="Arial" panose="020B0604020202020204" pitchFamily="34" charset="0"/>
            </a:endParaRPr>
          </a:p>
        </p:txBody>
      </p:sp>
      <p:sp>
        <p:nvSpPr>
          <p:cNvPr id="29" name="Oval 29"/>
          <p:cNvSpPr>
            <a:spLocks noChangeArrowheads="1"/>
          </p:cNvSpPr>
          <p:nvPr/>
        </p:nvSpPr>
        <p:spPr bwMode="auto">
          <a:xfrm>
            <a:off x="3455988" y="3068638"/>
            <a:ext cx="117475" cy="127000"/>
          </a:xfrm>
          <a:prstGeom prst="ellipse">
            <a:avLst/>
          </a:prstGeom>
          <a:solidFill>
            <a:schemeClr val="bg1"/>
          </a:solidFill>
          <a:ln w="381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latin typeface="Arial" panose="020B0604020202020204" pitchFamily="34" charset="0"/>
            </a:endParaRPr>
          </a:p>
        </p:txBody>
      </p:sp>
      <p:sp>
        <p:nvSpPr>
          <p:cNvPr id="30" name="Oval 30"/>
          <p:cNvSpPr>
            <a:spLocks noChangeArrowheads="1"/>
          </p:cNvSpPr>
          <p:nvPr/>
        </p:nvSpPr>
        <p:spPr bwMode="auto">
          <a:xfrm>
            <a:off x="3986213" y="3014663"/>
            <a:ext cx="117475" cy="127000"/>
          </a:xfrm>
          <a:prstGeom prst="ellipse">
            <a:avLst/>
          </a:prstGeom>
          <a:solidFill>
            <a:schemeClr val="bg1"/>
          </a:solidFill>
          <a:ln w="381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latin typeface="Arial" panose="020B0604020202020204" pitchFamily="34" charset="0"/>
            </a:endParaRPr>
          </a:p>
        </p:txBody>
      </p:sp>
      <p:sp>
        <p:nvSpPr>
          <p:cNvPr id="31" name="Oval 31"/>
          <p:cNvSpPr>
            <a:spLocks noChangeArrowheads="1"/>
          </p:cNvSpPr>
          <p:nvPr/>
        </p:nvSpPr>
        <p:spPr bwMode="auto">
          <a:xfrm>
            <a:off x="3449638" y="3887788"/>
            <a:ext cx="117475" cy="127000"/>
          </a:xfrm>
          <a:prstGeom prst="ellipse">
            <a:avLst/>
          </a:prstGeom>
          <a:solidFill>
            <a:schemeClr val="bg1"/>
          </a:solidFill>
          <a:ln w="381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latin typeface="Arial" panose="020B0604020202020204" pitchFamily="34" charset="0"/>
            </a:endParaRPr>
          </a:p>
        </p:txBody>
      </p:sp>
      <p:sp>
        <p:nvSpPr>
          <p:cNvPr id="32" name="Oval 32"/>
          <p:cNvSpPr>
            <a:spLocks noChangeArrowheads="1"/>
          </p:cNvSpPr>
          <p:nvPr/>
        </p:nvSpPr>
        <p:spPr bwMode="auto">
          <a:xfrm>
            <a:off x="4922838" y="3878263"/>
            <a:ext cx="117475" cy="127000"/>
          </a:xfrm>
          <a:prstGeom prst="ellipse">
            <a:avLst/>
          </a:prstGeom>
          <a:solidFill>
            <a:schemeClr val="bg1"/>
          </a:solidFill>
          <a:ln w="381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latin typeface="Arial" panose="020B0604020202020204" pitchFamily="34" charset="0"/>
            </a:endParaRPr>
          </a:p>
        </p:txBody>
      </p:sp>
      <p:sp>
        <p:nvSpPr>
          <p:cNvPr id="33" name="Oval 33"/>
          <p:cNvSpPr>
            <a:spLocks noChangeArrowheads="1"/>
          </p:cNvSpPr>
          <p:nvPr/>
        </p:nvSpPr>
        <p:spPr bwMode="auto">
          <a:xfrm>
            <a:off x="4741863" y="4437063"/>
            <a:ext cx="117475" cy="127000"/>
          </a:xfrm>
          <a:prstGeom prst="ellipse">
            <a:avLst/>
          </a:prstGeom>
          <a:solidFill>
            <a:schemeClr val="bg1"/>
          </a:solidFill>
          <a:ln w="381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latin typeface="Arial" panose="020B0604020202020204" pitchFamily="34" charset="0"/>
            </a:endParaRPr>
          </a:p>
        </p:txBody>
      </p:sp>
      <p:sp>
        <p:nvSpPr>
          <p:cNvPr id="34" name="Oval 34"/>
          <p:cNvSpPr>
            <a:spLocks noChangeArrowheads="1"/>
          </p:cNvSpPr>
          <p:nvPr/>
        </p:nvSpPr>
        <p:spPr bwMode="auto">
          <a:xfrm>
            <a:off x="4787900" y="4365625"/>
            <a:ext cx="117475" cy="127000"/>
          </a:xfrm>
          <a:prstGeom prst="ellipse">
            <a:avLst/>
          </a:prstGeom>
          <a:solidFill>
            <a:schemeClr val="bg1"/>
          </a:solidFill>
          <a:ln w="381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latin typeface="Arial" panose="020B0604020202020204" pitchFamily="34" charset="0"/>
            </a:endParaRPr>
          </a:p>
        </p:txBody>
      </p:sp>
      <p:sp>
        <p:nvSpPr>
          <p:cNvPr id="35" name="Oval 35"/>
          <p:cNvSpPr>
            <a:spLocks noChangeArrowheads="1"/>
          </p:cNvSpPr>
          <p:nvPr/>
        </p:nvSpPr>
        <p:spPr bwMode="auto">
          <a:xfrm>
            <a:off x="3517900" y="2997200"/>
            <a:ext cx="117475" cy="127000"/>
          </a:xfrm>
          <a:prstGeom prst="ellipse">
            <a:avLst/>
          </a:prstGeom>
          <a:solidFill>
            <a:schemeClr val="bg1"/>
          </a:solidFill>
          <a:ln w="38100">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latin typeface="Arial" panose="020B0604020202020204" pitchFamily="34" charset="0"/>
            </a:endParaRPr>
          </a:p>
        </p:txBody>
      </p:sp>
      <p:sp>
        <p:nvSpPr>
          <p:cNvPr id="36" name="Text Box 36"/>
          <p:cNvSpPr txBox="1">
            <a:spLocks noChangeArrowheads="1"/>
          </p:cNvSpPr>
          <p:nvPr/>
        </p:nvSpPr>
        <p:spPr bwMode="auto">
          <a:xfrm>
            <a:off x="5651500" y="1414463"/>
            <a:ext cx="316865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l" eaLnBrk="1" hangingPunct="1"/>
            <a:r>
              <a:rPr lang="en-US" altLang="it-IT" sz="1800" dirty="0">
                <a:latin typeface="Arial" panose="020B0604020202020204" pitchFamily="34" charset="0"/>
              </a:rPr>
              <a:t>11 partners from 7 countries</a:t>
            </a:r>
          </a:p>
          <a:p>
            <a:pPr algn="l" eaLnBrk="1" hangingPunct="1"/>
            <a:endParaRPr lang="en-US" altLang="it-IT" sz="1800" dirty="0">
              <a:latin typeface="Arial" panose="020B0604020202020204" pitchFamily="34" charset="0"/>
            </a:endParaRPr>
          </a:p>
          <a:p>
            <a:pPr algn="l" eaLnBrk="1" hangingPunct="1">
              <a:buFontTx/>
              <a:buChar char="-"/>
            </a:pPr>
            <a:r>
              <a:rPr lang="en-US" altLang="it-IT" sz="1800" dirty="0">
                <a:latin typeface="Arial" panose="020B0604020202020204" pitchFamily="34" charset="0"/>
              </a:rPr>
              <a:t> Universities</a:t>
            </a:r>
          </a:p>
          <a:p>
            <a:pPr algn="l" eaLnBrk="1" hangingPunct="1">
              <a:buFontTx/>
              <a:buChar char="-"/>
            </a:pPr>
            <a:r>
              <a:rPr lang="en-US" altLang="it-IT" sz="1800" dirty="0" smtClean="0">
                <a:latin typeface="Arial" panose="020B0604020202020204" pitchFamily="34" charset="0"/>
              </a:rPr>
              <a:t> Companies</a:t>
            </a:r>
            <a:endParaRPr lang="en-US" altLang="it-IT" sz="1800" dirty="0">
              <a:latin typeface="Arial" panose="020B0604020202020204" pitchFamily="34" charset="0"/>
            </a:endParaRPr>
          </a:p>
          <a:p>
            <a:pPr algn="l" eaLnBrk="1" hangingPunct="1">
              <a:buFontTx/>
              <a:buChar char="-"/>
            </a:pPr>
            <a:r>
              <a:rPr lang="en-US" altLang="it-IT" sz="1800" dirty="0">
                <a:latin typeface="Arial" panose="020B0604020202020204" pitchFamily="34" charset="0"/>
              </a:rPr>
              <a:t> Consultants</a:t>
            </a:r>
          </a:p>
        </p:txBody>
      </p:sp>
      <p:sp>
        <p:nvSpPr>
          <p:cNvPr id="37" name="Titolo 1"/>
          <p:cNvSpPr txBox="1">
            <a:spLocks/>
          </p:cNvSpPr>
          <p:nvPr/>
        </p:nvSpPr>
        <p:spPr>
          <a:xfrm>
            <a:off x="88625" y="249513"/>
            <a:ext cx="9647656" cy="739941"/>
          </a:xfrm>
          <a:prstGeom prst="rect">
            <a:avLst/>
          </a:prstGeom>
        </p:spPr>
        <p:txBody>
          <a:bodyPr>
            <a:no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it-IT" dirty="0" smtClean="0"/>
              <a:t>MEMSCON PROJECT</a:t>
            </a:r>
            <a:endParaRPr lang="it-IT" dirty="0"/>
          </a:p>
        </p:txBody>
      </p:sp>
    </p:spTree>
    <p:extLst>
      <p:ext uri="{BB962C8B-B14F-4D97-AF65-F5344CB8AC3E}">
        <p14:creationId xmlns:p14="http://schemas.microsoft.com/office/powerpoint/2010/main" val="16962223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7"/>
          <p:cNvSpPr>
            <a:spLocks noChangeArrowheads="1"/>
          </p:cNvSpPr>
          <p:nvPr/>
        </p:nvSpPr>
        <p:spPr bwMode="auto">
          <a:xfrm>
            <a:off x="395288" y="1199835"/>
            <a:ext cx="8280400" cy="144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l" eaLnBrk="1" hangingPunct="1">
              <a:spcBef>
                <a:spcPct val="40000"/>
              </a:spcBef>
            </a:pPr>
            <a:r>
              <a:rPr lang="it-IT" altLang="it-IT" sz="2000" b="1" dirty="0" smtClean="0">
                <a:solidFill>
                  <a:srgbClr val="003366"/>
                </a:solidFill>
                <a:latin typeface="+mn-lt"/>
              </a:rPr>
              <a:t>AIM</a:t>
            </a:r>
            <a:endParaRPr lang="en-US" altLang="it-IT" sz="2000" b="1" dirty="0">
              <a:solidFill>
                <a:srgbClr val="003366"/>
              </a:solidFill>
              <a:latin typeface="+mn-lt"/>
            </a:endParaRPr>
          </a:p>
          <a:p>
            <a:pPr algn="just" eaLnBrk="1" hangingPunct="1">
              <a:spcBef>
                <a:spcPct val="40000"/>
              </a:spcBef>
              <a:spcAft>
                <a:spcPts val="600"/>
              </a:spcAft>
            </a:pPr>
            <a:r>
              <a:rPr lang="en-US" altLang="it-IT" sz="2000" dirty="0" smtClean="0">
                <a:solidFill>
                  <a:srgbClr val="003366"/>
                </a:solidFill>
                <a:latin typeface="+mn-lt"/>
              </a:rPr>
              <a:t>Development </a:t>
            </a:r>
            <a:r>
              <a:rPr lang="en-US" altLang="it-IT" sz="2000" dirty="0">
                <a:solidFill>
                  <a:srgbClr val="003366"/>
                </a:solidFill>
                <a:latin typeface="+mn-lt"/>
              </a:rPr>
              <a:t>of a </a:t>
            </a:r>
            <a:r>
              <a:rPr lang="en-US" altLang="it-IT" sz="2000" b="1" dirty="0">
                <a:solidFill>
                  <a:srgbClr val="C00000"/>
                </a:solidFill>
                <a:latin typeface="+mn-lt"/>
              </a:rPr>
              <a:t>reliable</a:t>
            </a:r>
            <a:r>
              <a:rPr lang="en-US" altLang="it-IT" sz="2000" dirty="0">
                <a:solidFill>
                  <a:srgbClr val="003366"/>
                </a:solidFill>
                <a:latin typeface="+mn-lt"/>
              </a:rPr>
              <a:t> and </a:t>
            </a:r>
            <a:r>
              <a:rPr lang="en-US" altLang="it-IT" sz="2000" b="1" dirty="0">
                <a:solidFill>
                  <a:srgbClr val="C00000"/>
                </a:solidFill>
                <a:latin typeface="+mn-lt"/>
              </a:rPr>
              <a:t>cost-effective</a:t>
            </a:r>
            <a:r>
              <a:rPr lang="en-US" altLang="it-IT" sz="2000" dirty="0">
                <a:solidFill>
                  <a:srgbClr val="003366"/>
                </a:solidFill>
                <a:latin typeface="+mn-lt"/>
              </a:rPr>
              <a:t> </a:t>
            </a:r>
            <a:r>
              <a:rPr lang="en-US" altLang="it-IT" sz="2000" b="1" dirty="0">
                <a:solidFill>
                  <a:srgbClr val="C00000"/>
                </a:solidFill>
                <a:latin typeface="+mn-lt"/>
              </a:rPr>
              <a:t>monitoring system </a:t>
            </a:r>
            <a:r>
              <a:rPr lang="en-US" altLang="it-IT" sz="2000" dirty="0">
                <a:solidFill>
                  <a:srgbClr val="003366"/>
                </a:solidFill>
                <a:latin typeface="+mn-lt"/>
              </a:rPr>
              <a:t>to be integrated in </a:t>
            </a:r>
            <a:r>
              <a:rPr lang="en-US" altLang="it-IT" sz="2000" dirty="0">
                <a:solidFill>
                  <a:schemeClr val="tx2"/>
                </a:solidFill>
                <a:latin typeface="+mn-lt"/>
              </a:rPr>
              <a:t>new</a:t>
            </a:r>
            <a:r>
              <a:rPr lang="en-US" altLang="it-IT" sz="2000" b="1" dirty="0">
                <a:solidFill>
                  <a:schemeClr val="tx2"/>
                </a:solidFill>
                <a:latin typeface="+mn-lt"/>
              </a:rPr>
              <a:t> </a:t>
            </a:r>
            <a:r>
              <a:rPr lang="en-US" altLang="it-IT" sz="2000" b="1" dirty="0" smtClean="0">
                <a:solidFill>
                  <a:srgbClr val="C00000"/>
                </a:solidFill>
                <a:latin typeface="+mn-lt"/>
              </a:rPr>
              <a:t>RC </a:t>
            </a:r>
            <a:r>
              <a:rPr lang="en-US" altLang="it-IT" sz="2000" b="1" dirty="0">
                <a:solidFill>
                  <a:srgbClr val="C00000"/>
                </a:solidFill>
                <a:latin typeface="+mn-lt"/>
              </a:rPr>
              <a:t>buildings </a:t>
            </a:r>
            <a:r>
              <a:rPr lang="en-US" altLang="it-IT" sz="2000" dirty="0">
                <a:solidFill>
                  <a:srgbClr val="003366"/>
                </a:solidFill>
                <a:latin typeface="+mn-lt"/>
              </a:rPr>
              <a:t>for their protection against </a:t>
            </a:r>
            <a:r>
              <a:rPr lang="en-US" altLang="it-IT" sz="2000" b="1" dirty="0" smtClean="0">
                <a:solidFill>
                  <a:srgbClr val="C00000"/>
                </a:solidFill>
                <a:latin typeface="+mn-lt"/>
              </a:rPr>
              <a:t>earthquake</a:t>
            </a:r>
            <a:r>
              <a:rPr lang="en-US" altLang="it-IT" sz="2000" dirty="0" smtClean="0">
                <a:solidFill>
                  <a:srgbClr val="003366"/>
                </a:solidFill>
                <a:latin typeface="+mn-lt"/>
              </a:rPr>
              <a:t> and </a:t>
            </a:r>
            <a:r>
              <a:rPr lang="en-US" altLang="it-IT" sz="2000" dirty="0">
                <a:solidFill>
                  <a:srgbClr val="003366"/>
                </a:solidFill>
                <a:latin typeface="+mn-lt"/>
              </a:rPr>
              <a:t>settlement. </a:t>
            </a:r>
          </a:p>
        </p:txBody>
      </p:sp>
      <p:sp>
        <p:nvSpPr>
          <p:cNvPr id="6" name="Rectangle 38"/>
          <p:cNvSpPr>
            <a:spLocks noChangeArrowheads="1"/>
          </p:cNvSpPr>
          <p:nvPr/>
        </p:nvSpPr>
        <p:spPr bwMode="auto">
          <a:xfrm>
            <a:off x="395288" y="3287653"/>
            <a:ext cx="8353425"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l" eaLnBrk="1" hangingPunct="1">
              <a:spcBef>
                <a:spcPct val="40000"/>
              </a:spcBef>
            </a:pPr>
            <a:r>
              <a:rPr lang="en-GB" altLang="it-IT" sz="2000" b="1" dirty="0">
                <a:solidFill>
                  <a:srgbClr val="003366"/>
                </a:solidFill>
                <a:latin typeface="+mn-lt"/>
              </a:rPr>
              <a:t>OBJECTIVES</a:t>
            </a:r>
          </a:p>
          <a:p>
            <a:pPr algn="l" eaLnBrk="1" hangingPunct="1">
              <a:spcBef>
                <a:spcPct val="40000"/>
              </a:spcBef>
            </a:pPr>
            <a:r>
              <a:rPr lang="en-GB" altLang="it-IT" sz="2000" dirty="0" smtClean="0">
                <a:solidFill>
                  <a:srgbClr val="003366"/>
                </a:solidFill>
                <a:latin typeface="+mn-lt"/>
              </a:rPr>
              <a:t>(</a:t>
            </a:r>
            <a:r>
              <a:rPr lang="en-GB" altLang="it-IT" sz="2000" dirty="0" err="1" smtClean="0">
                <a:solidFill>
                  <a:srgbClr val="003366"/>
                </a:solidFill>
                <a:latin typeface="+mn-lt"/>
              </a:rPr>
              <a:t>i</a:t>
            </a:r>
            <a:r>
              <a:rPr lang="en-GB" altLang="it-IT" sz="2000" dirty="0" smtClean="0">
                <a:solidFill>
                  <a:srgbClr val="003366"/>
                </a:solidFill>
                <a:latin typeface="+mn-lt"/>
              </a:rPr>
              <a:t>) development </a:t>
            </a:r>
            <a:r>
              <a:rPr lang="en-GB" altLang="it-IT" sz="2000" dirty="0">
                <a:solidFill>
                  <a:srgbClr val="003366"/>
                </a:solidFill>
                <a:latin typeface="+mn-lt"/>
              </a:rPr>
              <a:t>of a </a:t>
            </a:r>
            <a:r>
              <a:rPr lang="en-GB" altLang="it-IT" sz="2000" b="1" dirty="0">
                <a:solidFill>
                  <a:srgbClr val="C00000"/>
                </a:solidFill>
                <a:latin typeface="+mn-lt"/>
              </a:rPr>
              <a:t>wireless MEMS</a:t>
            </a:r>
            <a:r>
              <a:rPr lang="en-GB" altLang="it-IT" sz="2000" dirty="0">
                <a:solidFill>
                  <a:srgbClr val="003366"/>
                </a:solidFill>
                <a:latin typeface="+mn-lt"/>
              </a:rPr>
              <a:t> </a:t>
            </a:r>
            <a:r>
              <a:rPr lang="en-GB" altLang="it-IT" sz="2000" b="1" dirty="0" smtClean="0">
                <a:solidFill>
                  <a:srgbClr val="C00000"/>
                </a:solidFill>
                <a:latin typeface="+mn-lt"/>
              </a:rPr>
              <a:t>sensor </a:t>
            </a:r>
            <a:r>
              <a:rPr lang="en-GB" altLang="it-IT" sz="2000" b="1" dirty="0">
                <a:solidFill>
                  <a:srgbClr val="C00000"/>
                </a:solidFill>
                <a:latin typeface="+mn-lt"/>
              </a:rPr>
              <a:t>network</a:t>
            </a:r>
            <a:r>
              <a:rPr lang="en-GB" altLang="it-IT" sz="2000" dirty="0">
                <a:solidFill>
                  <a:srgbClr val="003366"/>
                </a:solidFill>
                <a:latin typeface="+mn-lt"/>
              </a:rPr>
              <a:t>, including creation of new dedicated </a:t>
            </a:r>
            <a:r>
              <a:rPr lang="en-GB" altLang="it-IT" sz="2000" dirty="0" smtClean="0">
                <a:solidFill>
                  <a:srgbClr val="003366"/>
                </a:solidFill>
                <a:latin typeface="+mn-lt"/>
              </a:rPr>
              <a:t>instruments </a:t>
            </a:r>
            <a:r>
              <a:rPr lang="en-GB" altLang="it-IT" sz="2000" b="1" dirty="0">
                <a:solidFill>
                  <a:srgbClr val="C00000"/>
                </a:solidFill>
                <a:latin typeface="+mn-lt"/>
              </a:rPr>
              <a:t>for strain </a:t>
            </a:r>
            <a:r>
              <a:rPr lang="en-GB" altLang="it-IT" sz="2000" dirty="0">
                <a:solidFill>
                  <a:srgbClr val="003366"/>
                </a:solidFill>
                <a:latin typeface="+mn-lt"/>
              </a:rPr>
              <a:t>and </a:t>
            </a:r>
            <a:r>
              <a:rPr lang="en-GB" altLang="it-IT" sz="2000" b="1" dirty="0">
                <a:solidFill>
                  <a:srgbClr val="C00000"/>
                </a:solidFill>
                <a:latin typeface="+mn-lt"/>
              </a:rPr>
              <a:t>acceleration</a:t>
            </a:r>
            <a:r>
              <a:rPr lang="en-GB" altLang="it-IT" sz="2000" dirty="0">
                <a:solidFill>
                  <a:srgbClr val="003366"/>
                </a:solidFill>
                <a:latin typeface="+mn-lt"/>
              </a:rPr>
              <a:t> measurement</a:t>
            </a:r>
            <a:r>
              <a:rPr lang="en-GB" altLang="zh-CN" sz="2000" dirty="0">
                <a:solidFill>
                  <a:srgbClr val="003366"/>
                </a:solidFill>
                <a:latin typeface="+mn-lt"/>
              </a:rPr>
              <a:t>. </a:t>
            </a:r>
            <a:endParaRPr lang="en-GB" altLang="it-IT" sz="2000" dirty="0">
              <a:solidFill>
                <a:srgbClr val="003366"/>
              </a:solidFill>
              <a:latin typeface="+mn-lt"/>
            </a:endParaRPr>
          </a:p>
          <a:p>
            <a:pPr algn="l" eaLnBrk="1" hangingPunct="1">
              <a:spcBef>
                <a:spcPct val="40000"/>
              </a:spcBef>
            </a:pPr>
            <a:r>
              <a:rPr lang="en-GB" altLang="it-IT" sz="2000" dirty="0">
                <a:solidFill>
                  <a:srgbClr val="003366"/>
                </a:solidFill>
                <a:latin typeface="+mn-lt"/>
              </a:rPr>
              <a:t>(ii) development of a </a:t>
            </a:r>
            <a:r>
              <a:rPr lang="en-GB" altLang="it-IT" sz="2000" b="1" dirty="0">
                <a:solidFill>
                  <a:srgbClr val="C00000"/>
                </a:solidFill>
                <a:latin typeface="+mn-lt"/>
              </a:rPr>
              <a:t>Decision Support System (DSS) </a:t>
            </a:r>
            <a:r>
              <a:rPr lang="en-GB" altLang="it-IT" sz="2000" dirty="0">
                <a:solidFill>
                  <a:srgbClr val="003366"/>
                </a:solidFill>
                <a:latin typeface="+mn-lt"/>
              </a:rPr>
              <a:t>for remote data processing, </a:t>
            </a:r>
            <a:r>
              <a:rPr lang="en-GB" altLang="it-IT" sz="2000" b="1" dirty="0">
                <a:solidFill>
                  <a:srgbClr val="003366"/>
                </a:solidFill>
                <a:latin typeface="+mn-lt"/>
              </a:rPr>
              <a:t>structure condition assessment </a:t>
            </a:r>
            <a:r>
              <a:rPr lang="en-GB" altLang="it-IT" sz="2000" dirty="0">
                <a:solidFill>
                  <a:srgbClr val="003366"/>
                </a:solidFill>
                <a:latin typeface="+mn-lt"/>
              </a:rPr>
              <a:t>and for </a:t>
            </a:r>
            <a:r>
              <a:rPr lang="en-GB" altLang="it-IT" sz="2000" b="1" dirty="0">
                <a:solidFill>
                  <a:srgbClr val="003366"/>
                </a:solidFill>
                <a:latin typeface="+mn-lt"/>
              </a:rPr>
              <a:t>maintenance planning</a:t>
            </a:r>
            <a:r>
              <a:rPr lang="en-GB" altLang="it-IT" sz="2000" dirty="0" smtClean="0">
                <a:solidFill>
                  <a:srgbClr val="003366"/>
                </a:solidFill>
                <a:latin typeface="+mn-lt"/>
              </a:rPr>
              <a:t>.</a:t>
            </a:r>
          </a:p>
          <a:p>
            <a:pPr algn="l" eaLnBrk="1" hangingPunct="1">
              <a:spcBef>
                <a:spcPct val="40000"/>
              </a:spcBef>
            </a:pPr>
            <a:endParaRPr lang="en-GB" altLang="it-IT" sz="2000" b="1" dirty="0">
              <a:latin typeface="+mj-lt"/>
            </a:endParaRPr>
          </a:p>
        </p:txBody>
      </p:sp>
      <p:sp>
        <p:nvSpPr>
          <p:cNvPr id="7" name="Titolo 1"/>
          <p:cNvSpPr txBox="1">
            <a:spLocks/>
          </p:cNvSpPr>
          <p:nvPr/>
        </p:nvSpPr>
        <p:spPr>
          <a:xfrm>
            <a:off x="88625" y="249513"/>
            <a:ext cx="9647656" cy="739941"/>
          </a:xfrm>
          <a:prstGeom prst="rect">
            <a:avLst/>
          </a:prstGeom>
        </p:spPr>
        <p:txBody>
          <a:bodyPr>
            <a:no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it-IT" dirty="0" smtClean="0"/>
              <a:t>MEMSCON PROJECT</a:t>
            </a:r>
            <a:endParaRPr lang="it-IT" dirty="0"/>
          </a:p>
        </p:txBody>
      </p:sp>
    </p:spTree>
    <p:extLst>
      <p:ext uri="{BB962C8B-B14F-4D97-AF65-F5344CB8AC3E}">
        <p14:creationId xmlns:p14="http://schemas.microsoft.com/office/powerpoint/2010/main" val="10445680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System </a:t>
            </a:r>
            <a:r>
              <a:rPr lang="it-IT" dirty="0" err="1" smtClean="0"/>
              <a:t>architecture</a:t>
            </a:r>
            <a:endParaRPr lang="it-IT" dirty="0"/>
          </a:p>
        </p:txBody>
      </p:sp>
      <p:sp>
        <p:nvSpPr>
          <p:cNvPr id="68" name="Rectangle 5"/>
          <p:cNvSpPr>
            <a:spLocks noChangeArrowheads="1"/>
          </p:cNvSpPr>
          <p:nvPr/>
        </p:nvSpPr>
        <p:spPr bwMode="auto">
          <a:xfrm>
            <a:off x="381000" y="1333497"/>
            <a:ext cx="8175625" cy="2141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l" eaLnBrk="1" hangingPunct="1">
              <a:spcBef>
                <a:spcPct val="20000"/>
              </a:spcBef>
            </a:pPr>
            <a:r>
              <a:rPr lang="en-US" altLang="it-IT" sz="2000" dirty="0">
                <a:solidFill>
                  <a:srgbClr val="003366"/>
                </a:solidFill>
                <a:latin typeface="+mn-lt"/>
              </a:rPr>
              <a:t>The system includes a </a:t>
            </a:r>
            <a:r>
              <a:rPr lang="en-US" altLang="it-IT" sz="2000" b="1" dirty="0">
                <a:solidFill>
                  <a:srgbClr val="C00000"/>
                </a:solidFill>
                <a:latin typeface="+mn-lt"/>
              </a:rPr>
              <a:t>wireless network </a:t>
            </a:r>
            <a:r>
              <a:rPr lang="en-US" altLang="it-IT" sz="2000" dirty="0">
                <a:solidFill>
                  <a:srgbClr val="003366"/>
                </a:solidFill>
                <a:latin typeface="+mn-lt"/>
              </a:rPr>
              <a:t>within the building and a </a:t>
            </a:r>
            <a:r>
              <a:rPr lang="en-US" altLang="it-IT" sz="2000" b="1" dirty="0">
                <a:solidFill>
                  <a:srgbClr val="C00000"/>
                </a:solidFill>
                <a:latin typeface="+mn-lt"/>
              </a:rPr>
              <a:t>base station </a:t>
            </a:r>
            <a:r>
              <a:rPr lang="en-US" altLang="it-IT" sz="2000" dirty="0">
                <a:solidFill>
                  <a:srgbClr val="003366"/>
                </a:solidFill>
                <a:latin typeface="+mn-lt"/>
              </a:rPr>
              <a:t>linking the building to a remote </a:t>
            </a:r>
            <a:r>
              <a:rPr lang="en-US" altLang="it-IT" sz="2000" dirty="0" smtClean="0">
                <a:solidFill>
                  <a:srgbClr val="003366"/>
                </a:solidFill>
                <a:latin typeface="+mn-lt"/>
              </a:rPr>
              <a:t>data interpreter. </a:t>
            </a:r>
            <a:endParaRPr lang="en-US" altLang="it-IT" sz="2000" dirty="0">
              <a:solidFill>
                <a:srgbClr val="003366"/>
              </a:solidFill>
              <a:latin typeface="+mn-lt"/>
            </a:endParaRPr>
          </a:p>
          <a:p>
            <a:pPr algn="l" eaLnBrk="1" hangingPunct="1">
              <a:spcBef>
                <a:spcPct val="20000"/>
              </a:spcBef>
            </a:pPr>
            <a:r>
              <a:rPr lang="en-US" altLang="it-IT" sz="2000" b="1" dirty="0">
                <a:solidFill>
                  <a:srgbClr val="C00000"/>
                </a:solidFill>
                <a:latin typeface="+mn-lt"/>
              </a:rPr>
              <a:t>Strain measurements </a:t>
            </a:r>
            <a:r>
              <a:rPr lang="en-US" altLang="it-IT" sz="2000" dirty="0">
                <a:solidFill>
                  <a:srgbClr val="003366"/>
                </a:solidFill>
                <a:latin typeface="+mn-lt"/>
              </a:rPr>
              <a:t>are collected at the </a:t>
            </a:r>
            <a:r>
              <a:rPr lang="en-US" altLang="it-IT" sz="2000" b="1" dirty="0">
                <a:solidFill>
                  <a:srgbClr val="C00000"/>
                </a:solidFill>
                <a:latin typeface="+mn-lt"/>
              </a:rPr>
              <a:t>lowest level </a:t>
            </a:r>
            <a:r>
              <a:rPr lang="en-US" altLang="it-IT" sz="2000" dirty="0">
                <a:solidFill>
                  <a:srgbClr val="003366"/>
                </a:solidFill>
                <a:latin typeface="+mn-lt"/>
              </a:rPr>
              <a:t>of the building, to </a:t>
            </a:r>
            <a:r>
              <a:rPr lang="en-US" altLang="it-IT" sz="2000" b="1" dirty="0">
                <a:solidFill>
                  <a:srgbClr val="003366"/>
                </a:solidFill>
                <a:latin typeface="+mn-lt"/>
              </a:rPr>
              <a:t>estimate the vertical column loads </a:t>
            </a:r>
            <a:r>
              <a:rPr lang="en-US" altLang="it-IT" sz="2000" dirty="0">
                <a:solidFill>
                  <a:srgbClr val="003366"/>
                </a:solidFill>
                <a:latin typeface="+mn-lt"/>
              </a:rPr>
              <a:t>and any variation due to settlement;</a:t>
            </a:r>
          </a:p>
          <a:p>
            <a:pPr algn="l" eaLnBrk="1" hangingPunct="1">
              <a:spcBef>
                <a:spcPct val="20000"/>
              </a:spcBef>
            </a:pPr>
            <a:r>
              <a:rPr lang="en-US" altLang="it-IT" sz="2000" dirty="0">
                <a:solidFill>
                  <a:srgbClr val="003366"/>
                </a:solidFill>
                <a:latin typeface="+mn-lt"/>
              </a:rPr>
              <a:t>Horizontal </a:t>
            </a:r>
            <a:r>
              <a:rPr lang="en-US" altLang="it-IT" sz="2000" b="1" dirty="0">
                <a:solidFill>
                  <a:srgbClr val="C00000"/>
                </a:solidFill>
                <a:latin typeface="+mn-lt"/>
              </a:rPr>
              <a:t>acceleration</a:t>
            </a:r>
            <a:r>
              <a:rPr lang="en-US" altLang="it-IT" sz="2000" dirty="0">
                <a:solidFill>
                  <a:srgbClr val="003366"/>
                </a:solidFill>
                <a:latin typeface="+mn-lt"/>
              </a:rPr>
              <a:t> is measured by dedicated nodes at </a:t>
            </a:r>
            <a:r>
              <a:rPr lang="en-US" altLang="it-IT" sz="2000" b="1" dirty="0">
                <a:solidFill>
                  <a:srgbClr val="C00000"/>
                </a:solidFill>
                <a:latin typeface="+mn-lt"/>
              </a:rPr>
              <a:t>each level </a:t>
            </a:r>
            <a:r>
              <a:rPr lang="en-US" altLang="it-IT" sz="2000" dirty="0">
                <a:solidFill>
                  <a:srgbClr val="003366"/>
                </a:solidFill>
                <a:latin typeface="+mn-lt"/>
              </a:rPr>
              <a:t>during an earthquake, allowing analysis of the seismic response of the whole structure. </a:t>
            </a:r>
          </a:p>
        </p:txBody>
      </p:sp>
      <p:pic>
        <p:nvPicPr>
          <p:cNvPr id="6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3107" y="3552149"/>
            <a:ext cx="6399213" cy="284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22652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MEMSCON WIRELESS ACCELEROMETER</a:t>
            </a:r>
            <a:endParaRPr lang="it-IT" dirty="0"/>
          </a:p>
        </p:txBody>
      </p:sp>
      <p:grpSp>
        <p:nvGrpSpPr>
          <p:cNvPr id="11" name="Gruppo 10"/>
          <p:cNvGrpSpPr/>
          <p:nvPr/>
        </p:nvGrpSpPr>
        <p:grpSpPr>
          <a:xfrm>
            <a:off x="4572000" y="1671638"/>
            <a:ext cx="4291013" cy="3217863"/>
            <a:chOff x="4688114" y="1876425"/>
            <a:chExt cx="4291013" cy="3217863"/>
          </a:xfrm>
        </p:grpSpPr>
        <p:pic>
          <p:nvPicPr>
            <p:cNvPr id="3" name="Picture 2" descr="K:\Memscon\Foto presentazione\Foto sensori\IMG_154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8114" y="1876425"/>
              <a:ext cx="4291013" cy="321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Line 7"/>
            <p:cNvSpPr>
              <a:spLocks noChangeShapeType="1"/>
            </p:cNvSpPr>
            <p:nvPr/>
          </p:nvSpPr>
          <p:spPr bwMode="auto">
            <a:xfrm flipV="1">
              <a:off x="6553200" y="4114800"/>
              <a:ext cx="2133600" cy="0"/>
            </a:xfrm>
            <a:prstGeom prst="line">
              <a:avLst/>
            </a:prstGeom>
            <a:noFill/>
            <a:ln w="5080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5" name="Line 7"/>
            <p:cNvSpPr>
              <a:spLocks noChangeShapeType="1"/>
            </p:cNvSpPr>
            <p:nvPr/>
          </p:nvSpPr>
          <p:spPr bwMode="auto">
            <a:xfrm>
              <a:off x="6553200" y="4114800"/>
              <a:ext cx="11113" cy="914400"/>
            </a:xfrm>
            <a:prstGeom prst="line">
              <a:avLst/>
            </a:prstGeom>
            <a:noFill/>
            <a:ln w="5080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6" name="Line 7"/>
            <p:cNvSpPr>
              <a:spLocks noChangeShapeType="1"/>
            </p:cNvSpPr>
            <p:nvPr/>
          </p:nvSpPr>
          <p:spPr bwMode="auto">
            <a:xfrm flipV="1">
              <a:off x="6553200" y="2982913"/>
              <a:ext cx="0" cy="1136650"/>
            </a:xfrm>
            <a:prstGeom prst="line">
              <a:avLst/>
            </a:prstGeom>
            <a:noFill/>
            <a:ln w="5080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 name="Text Box 8"/>
            <p:cNvSpPr txBox="1">
              <a:spLocks noChangeArrowheads="1"/>
            </p:cNvSpPr>
            <p:nvPr/>
          </p:nvSpPr>
          <p:spPr bwMode="auto">
            <a:xfrm>
              <a:off x="8397875" y="4202113"/>
              <a:ext cx="288925"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spcBef>
                  <a:spcPct val="50000"/>
                </a:spcBef>
              </a:pPr>
              <a:r>
                <a:rPr lang="it-IT" altLang="it-IT" sz="1800" b="1">
                  <a:solidFill>
                    <a:srgbClr val="CC0000"/>
                  </a:solidFill>
                  <a:latin typeface="Arial" panose="020B0604020202020204" pitchFamily="34" charset="0"/>
                </a:rPr>
                <a:t>X</a:t>
              </a:r>
              <a:endParaRPr lang="en-US" altLang="it-IT" sz="1800" b="1">
                <a:solidFill>
                  <a:srgbClr val="CC0000"/>
                </a:solidFill>
                <a:latin typeface="Arial" panose="020B0604020202020204" pitchFamily="34" charset="0"/>
              </a:endParaRPr>
            </a:p>
          </p:txBody>
        </p:sp>
        <p:sp>
          <p:nvSpPr>
            <p:cNvPr id="8" name="Text Box 8"/>
            <p:cNvSpPr txBox="1">
              <a:spLocks noChangeArrowheads="1"/>
            </p:cNvSpPr>
            <p:nvPr/>
          </p:nvSpPr>
          <p:spPr bwMode="auto">
            <a:xfrm>
              <a:off x="6111875" y="4724400"/>
              <a:ext cx="288925"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spcBef>
                  <a:spcPct val="50000"/>
                </a:spcBef>
              </a:pPr>
              <a:r>
                <a:rPr lang="it-IT" altLang="it-IT" sz="1800" b="1">
                  <a:solidFill>
                    <a:srgbClr val="CC0000"/>
                  </a:solidFill>
                  <a:latin typeface="Arial" panose="020B0604020202020204" pitchFamily="34" charset="0"/>
                </a:rPr>
                <a:t>Y</a:t>
              </a:r>
              <a:endParaRPr lang="en-US" altLang="it-IT" sz="1800" b="1">
                <a:solidFill>
                  <a:srgbClr val="CC0000"/>
                </a:solidFill>
                <a:latin typeface="Arial" panose="020B0604020202020204" pitchFamily="34" charset="0"/>
              </a:endParaRPr>
            </a:p>
          </p:txBody>
        </p:sp>
        <p:sp>
          <p:nvSpPr>
            <p:cNvPr id="9" name="Text Box 8"/>
            <p:cNvSpPr txBox="1">
              <a:spLocks noChangeArrowheads="1"/>
            </p:cNvSpPr>
            <p:nvPr/>
          </p:nvSpPr>
          <p:spPr bwMode="auto">
            <a:xfrm>
              <a:off x="6132513" y="2982913"/>
              <a:ext cx="288925"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spcBef>
                  <a:spcPct val="50000"/>
                </a:spcBef>
              </a:pPr>
              <a:r>
                <a:rPr lang="it-IT" altLang="it-IT" sz="1800" b="1">
                  <a:solidFill>
                    <a:srgbClr val="CC0000"/>
                  </a:solidFill>
                  <a:latin typeface="Arial" panose="020B0604020202020204" pitchFamily="34" charset="0"/>
                </a:rPr>
                <a:t>Z</a:t>
              </a:r>
              <a:endParaRPr lang="en-US" altLang="it-IT" sz="1800" b="1">
                <a:solidFill>
                  <a:srgbClr val="CC0000"/>
                </a:solidFill>
                <a:latin typeface="Arial" panose="020B0604020202020204" pitchFamily="34" charset="0"/>
              </a:endParaRPr>
            </a:p>
          </p:txBody>
        </p:sp>
      </p:grpSp>
      <p:sp>
        <p:nvSpPr>
          <p:cNvPr id="10" name="Text Box 3"/>
          <p:cNvSpPr txBox="1">
            <a:spLocks noChangeArrowheads="1"/>
          </p:cNvSpPr>
          <p:nvPr/>
        </p:nvSpPr>
        <p:spPr bwMode="auto">
          <a:xfrm>
            <a:off x="436563" y="1671638"/>
            <a:ext cx="3862388"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r" eaLnBrk="0" hangingPunct="0">
              <a:tabLst>
                <a:tab pos="803275" algn="l"/>
              </a:tabLst>
              <a:defRPr sz="1200">
                <a:solidFill>
                  <a:schemeClr val="tx1"/>
                </a:solidFill>
                <a:latin typeface="Arial Black" panose="020B0A04020102020204" pitchFamily="34" charset="0"/>
              </a:defRPr>
            </a:lvl1pPr>
            <a:lvl2pPr marL="742950" indent="-285750" algn="r" eaLnBrk="0" hangingPunct="0">
              <a:tabLst>
                <a:tab pos="803275" algn="l"/>
              </a:tabLst>
              <a:defRPr sz="1200">
                <a:solidFill>
                  <a:schemeClr val="tx1"/>
                </a:solidFill>
                <a:latin typeface="Arial Black" panose="020B0A04020102020204" pitchFamily="34" charset="0"/>
              </a:defRPr>
            </a:lvl2pPr>
            <a:lvl3pPr marL="1143000" indent="-228600" algn="r" eaLnBrk="0" hangingPunct="0">
              <a:tabLst>
                <a:tab pos="803275" algn="l"/>
              </a:tabLst>
              <a:defRPr sz="1200">
                <a:solidFill>
                  <a:schemeClr val="tx1"/>
                </a:solidFill>
                <a:latin typeface="Arial Black" panose="020B0A04020102020204" pitchFamily="34" charset="0"/>
              </a:defRPr>
            </a:lvl3pPr>
            <a:lvl4pPr marL="1600200" indent="-228600" algn="r" eaLnBrk="0" hangingPunct="0">
              <a:tabLst>
                <a:tab pos="803275" algn="l"/>
              </a:tabLst>
              <a:defRPr sz="1200">
                <a:solidFill>
                  <a:schemeClr val="tx1"/>
                </a:solidFill>
                <a:latin typeface="Arial Black" panose="020B0A04020102020204" pitchFamily="34" charset="0"/>
              </a:defRPr>
            </a:lvl4pPr>
            <a:lvl5pPr marL="2057400" indent="-228600" algn="r" eaLnBrk="0" hangingPunct="0">
              <a:tabLst>
                <a:tab pos="803275" algn="l"/>
              </a:tabLst>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tabLst>
                <a:tab pos="803275" algn="l"/>
              </a:tabLs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tabLst>
                <a:tab pos="803275" algn="l"/>
              </a:tabLs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tabLst>
                <a:tab pos="803275" algn="l"/>
              </a:tabLs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tabLst>
                <a:tab pos="803275" algn="l"/>
              </a:tabLst>
              <a:defRPr sz="1200">
                <a:solidFill>
                  <a:schemeClr val="tx1"/>
                </a:solidFill>
                <a:latin typeface="Arial Black" panose="020B0A04020102020204" pitchFamily="34" charset="0"/>
              </a:defRPr>
            </a:lvl9pPr>
          </a:lstStyle>
          <a:p>
            <a:pPr algn="l" eaLnBrk="1" hangingPunct="1">
              <a:spcBef>
                <a:spcPct val="80000"/>
              </a:spcBef>
            </a:pPr>
            <a:r>
              <a:rPr lang="en-US" altLang="it-IT" sz="2000" b="1" dirty="0" smtClean="0">
                <a:solidFill>
                  <a:schemeClr val="tx2"/>
                </a:solidFill>
                <a:latin typeface="+mn-lt"/>
              </a:rPr>
              <a:t>SPECIFICATIONS</a:t>
            </a:r>
          </a:p>
          <a:p>
            <a:pPr algn="l" eaLnBrk="1" hangingPunct="1">
              <a:spcBef>
                <a:spcPct val="80000"/>
              </a:spcBef>
            </a:pPr>
            <a:r>
              <a:rPr lang="en-US" altLang="it-IT" sz="2000" b="1" dirty="0" smtClean="0">
                <a:solidFill>
                  <a:srgbClr val="C00000"/>
                </a:solidFill>
                <a:latin typeface="+mn-lt"/>
              </a:rPr>
              <a:t>Tri-axial</a:t>
            </a:r>
            <a:r>
              <a:rPr lang="en-US" altLang="it-IT" sz="2000" dirty="0" smtClean="0">
                <a:solidFill>
                  <a:srgbClr val="003366"/>
                </a:solidFill>
                <a:latin typeface="+mn-lt"/>
              </a:rPr>
              <a:t> </a:t>
            </a:r>
            <a:r>
              <a:rPr lang="en-US" altLang="it-IT" sz="2000" dirty="0">
                <a:solidFill>
                  <a:srgbClr val="003366"/>
                </a:solidFill>
                <a:latin typeface="+mn-lt"/>
              </a:rPr>
              <a:t>MEMS capacitive accelerometer</a:t>
            </a:r>
          </a:p>
          <a:p>
            <a:pPr algn="l" eaLnBrk="1" hangingPunct="1">
              <a:spcBef>
                <a:spcPct val="80000"/>
              </a:spcBef>
            </a:pPr>
            <a:r>
              <a:rPr lang="it-IT" altLang="it-IT" sz="2000" dirty="0" err="1">
                <a:solidFill>
                  <a:srgbClr val="003366"/>
                </a:solidFill>
                <a:latin typeface="+mn-lt"/>
              </a:rPr>
              <a:t>Sampling</a:t>
            </a:r>
            <a:r>
              <a:rPr lang="it-IT" altLang="it-IT" sz="2000" dirty="0">
                <a:solidFill>
                  <a:srgbClr val="003366"/>
                </a:solidFill>
                <a:latin typeface="+mn-lt"/>
              </a:rPr>
              <a:t> rate: </a:t>
            </a:r>
            <a:r>
              <a:rPr lang="it-IT" altLang="it-IT" sz="2000" b="1" dirty="0">
                <a:solidFill>
                  <a:srgbClr val="C00000"/>
                </a:solidFill>
                <a:latin typeface="+mn-lt"/>
              </a:rPr>
              <a:t>200Hz</a:t>
            </a:r>
          </a:p>
          <a:p>
            <a:pPr algn="l" eaLnBrk="1" hangingPunct="1">
              <a:spcBef>
                <a:spcPct val="80000"/>
              </a:spcBef>
            </a:pPr>
            <a:r>
              <a:rPr lang="it-IT" altLang="it-IT" sz="2000" dirty="0" err="1">
                <a:solidFill>
                  <a:srgbClr val="003366"/>
                </a:solidFill>
                <a:latin typeface="+mn-lt"/>
              </a:rPr>
              <a:t>Resolution</a:t>
            </a:r>
            <a:r>
              <a:rPr lang="it-IT" altLang="it-IT" sz="2000" dirty="0">
                <a:solidFill>
                  <a:srgbClr val="003366"/>
                </a:solidFill>
                <a:latin typeface="+mn-lt"/>
              </a:rPr>
              <a:t>: </a:t>
            </a:r>
            <a:r>
              <a:rPr lang="it-IT" altLang="it-IT" sz="2000" b="1" dirty="0">
                <a:solidFill>
                  <a:srgbClr val="C00000"/>
                </a:solidFill>
                <a:latin typeface="+mn-lt"/>
              </a:rPr>
              <a:t>16bit</a:t>
            </a:r>
            <a:r>
              <a:rPr lang="it-IT" altLang="it-IT" sz="2000" dirty="0">
                <a:solidFill>
                  <a:srgbClr val="003366"/>
                </a:solidFill>
                <a:latin typeface="+mn-lt"/>
              </a:rPr>
              <a:t> </a:t>
            </a:r>
          </a:p>
          <a:p>
            <a:pPr algn="l" eaLnBrk="1" hangingPunct="1">
              <a:spcBef>
                <a:spcPct val="80000"/>
              </a:spcBef>
            </a:pPr>
            <a:r>
              <a:rPr lang="it-IT" altLang="it-IT" sz="2000" dirty="0" err="1">
                <a:solidFill>
                  <a:srgbClr val="003366"/>
                </a:solidFill>
                <a:latin typeface="+mn-lt"/>
              </a:rPr>
              <a:t>Range</a:t>
            </a:r>
            <a:r>
              <a:rPr lang="it-IT" altLang="it-IT" sz="2000" dirty="0">
                <a:solidFill>
                  <a:srgbClr val="003366"/>
                </a:solidFill>
                <a:latin typeface="+mn-lt"/>
              </a:rPr>
              <a:t>: from -</a:t>
            </a:r>
            <a:r>
              <a:rPr lang="it-IT" altLang="it-IT" sz="2000" b="1" dirty="0">
                <a:solidFill>
                  <a:srgbClr val="C00000"/>
                </a:solidFill>
                <a:latin typeface="+mn-lt"/>
              </a:rPr>
              <a:t>2g</a:t>
            </a:r>
            <a:r>
              <a:rPr lang="it-IT" altLang="it-IT" sz="2000" dirty="0">
                <a:solidFill>
                  <a:srgbClr val="003366"/>
                </a:solidFill>
                <a:latin typeface="+mn-lt"/>
              </a:rPr>
              <a:t> to +</a:t>
            </a:r>
            <a:r>
              <a:rPr lang="it-IT" altLang="it-IT" sz="2000" b="1" dirty="0">
                <a:solidFill>
                  <a:srgbClr val="C00000"/>
                </a:solidFill>
                <a:latin typeface="+mn-lt"/>
              </a:rPr>
              <a:t>2g</a:t>
            </a:r>
            <a:r>
              <a:rPr lang="it-IT" altLang="it-IT" sz="2000" dirty="0">
                <a:solidFill>
                  <a:srgbClr val="003366"/>
                </a:solidFill>
                <a:latin typeface="+mn-lt"/>
              </a:rPr>
              <a:t>                                                                       	(from -20m/s2 to +20m/s2)</a:t>
            </a:r>
          </a:p>
          <a:p>
            <a:pPr algn="l" eaLnBrk="1" hangingPunct="1">
              <a:spcBef>
                <a:spcPct val="80000"/>
              </a:spcBef>
            </a:pPr>
            <a:r>
              <a:rPr lang="it-IT" altLang="it-IT" sz="2000" dirty="0" err="1" smtClean="0">
                <a:solidFill>
                  <a:srgbClr val="003366"/>
                </a:solidFill>
                <a:latin typeface="+mn-lt"/>
              </a:rPr>
              <a:t>Sensitivity</a:t>
            </a:r>
            <a:r>
              <a:rPr lang="it-IT" altLang="it-IT" sz="2000" dirty="0" smtClean="0">
                <a:solidFill>
                  <a:srgbClr val="003366"/>
                </a:solidFill>
                <a:latin typeface="+mn-lt"/>
              </a:rPr>
              <a:t>: </a:t>
            </a:r>
            <a:r>
              <a:rPr lang="it-IT" altLang="it-IT" sz="2000" b="1" dirty="0" smtClean="0">
                <a:solidFill>
                  <a:srgbClr val="C00000"/>
                </a:solidFill>
                <a:latin typeface="+mn-lt"/>
              </a:rPr>
              <a:t>170-300 </a:t>
            </a:r>
            <a:r>
              <a:rPr lang="it-IT" altLang="it-IT" sz="2000" b="1" dirty="0" err="1" smtClean="0">
                <a:solidFill>
                  <a:srgbClr val="C00000"/>
                </a:solidFill>
                <a:latin typeface="+mn-lt"/>
              </a:rPr>
              <a:t>mV</a:t>
            </a:r>
            <a:r>
              <a:rPr lang="it-IT" altLang="it-IT" sz="2000" b="1" dirty="0" smtClean="0">
                <a:solidFill>
                  <a:srgbClr val="C00000"/>
                </a:solidFill>
                <a:latin typeface="+mn-lt"/>
              </a:rPr>
              <a:t>/g</a:t>
            </a:r>
            <a:endParaRPr lang="it-IT" altLang="it-IT" sz="2000" b="1" dirty="0">
              <a:solidFill>
                <a:srgbClr val="C00000"/>
              </a:solidFill>
              <a:latin typeface="+mn-lt"/>
            </a:endParaRPr>
          </a:p>
        </p:txBody>
      </p:sp>
    </p:spTree>
    <p:extLst>
      <p:ext uri="{BB962C8B-B14F-4D97-AF65-F5344CB8AC3E}">
        <p14:creationId xmlns:p14="http://schemas.microsoft.com/office/powerpoint/2010/main" val="37062221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OBJECTIVES</a:t>
            </a:r>
            <a:endParaRPr lang="it-IT" dirty="0"/>
          </a:p>
        </p:txBody>
      </p:sp>
      <p:sp>
        <p:nvSpPr>
          <p:cNvPr id="4" name="Segnaposto contenuto 2"/>
          <p:cNvSpPr txBox="1">
            <a:spLocks/>
          </p:cNvSpPr>
          <p:nvPr/>
        </p:nvSpPr>
        <p:spPr>
          <a:xfrm>
            <a:off x="0" y="994584"/>
            <a:ext cx="8864600" cy="5030733"/>
          </a:xfrm>
          <a:prstGeom prst="rect">
            <a:avLst/>
          </a:prstGeom>
        </p:spPr>
        <p:txBody>
          <a:bodyPr/>
          <a:lstStyle>
            <a:lvl1pPr marL="342900" indent="-342900" algn="l" rtl="0" eaLnBrk="0" fontAlgn="base" hangingPunct="0">
              <a:spcBef>
                <a:spcPct val="20000"/>
              </a:spcBef>
              <a:spcAft>
                <a:spcPct val="0"/>
              </a:spcAft>
              <a:buFont typeface="Wingdings" pitchFamily="2" charset="2"/>
              <a:buChar char="§"/>
              <a:defRPr sz="2800">
                <a:solidFill>
                  <a:srgbClr val="0033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sz="2400">
                <a:solidFill>
                  <a:srgbClr val="003366"/>
                </a:solidFill>
                <a:latin typeface="+mn-lt"/>
              </a:defRPr>
            </a:lvl2pPr>
            <a:lvl3pPr marL="1143000" indent="-228600" algn="l" rtl="0" eaLnBrk="0" fontAlgn="base" hangingPunct="0">
              <a:spcBef>
                <a:spcPct val="20000"/>
              </a:spcBef>
              <a:spcAft>
                <a:spcPct val="0"/>
              </a:spcAft>
              <a:buFont typeface="Wingdings" pitchFamily="2" charset="2"/>
              <a:buChar char="§"/>
              <a:defRPr sz="2000">
                <a:solidFill>
                  <a:srgbClr val="003366"/>
                </a:solidFill>
                <a:latin typeface="+mn-lt"/>
              </a:defRPr>
            </a:lvl3pPr>
            <a:lvl4pPr marL="1600200" indent="-228600" algn="l" rtl="0" eaLnBrk="0" fontAlgn="base" hangingPunct="0">
              <a:spcBef>
                <a:spcPct val="20000"/>
              </a:spcBef>
              <a:spcAft>
                <a:spcPct val="0"/>
              </a:spcAft>
              <a:buFont typeface="Wingdings" pitchFamily="2" charset="2"/>
              <a:buChar char="§"/>
              <a:defRPr>
                <a:solidFill>
                  <a:srgbClr val="003366"/>
                </a:solidFill>
                <a:latin typeface="+mn-lt"/>
              </a:defRPr>
            </a:lvl4pPr>
            <a:lvl5pPr marL="2057400" indent="-228600" algn="l" rtl="0" eaLnBrk="0" fontAlgn="base" hangingPunct="0">
              <a:spcBef>
                <a:spcPct val="20000"/>
              </a:spcBef>
              <a:spcAft>
                <a:spcPct val="0"/>
              </a:spcAft>
              <a:buFont typeface="Wingdings" pitchFamily="2" charset="2"/>
              <a:buChar char="§"/>
              <a:defRPr>
                <a:solidFill>
                  <a:srgbClr val="003366"/>
                </a:solidFill>
                <a:latin typeface="+mn-lt"/>
              </a:defRPr>
            </a:lvl5pPr>
            <a:lvl6pPr marL="2514600" indent="-228600" algn="l" rtl="0" fontAlgn="base">
              <a:spcBef>
                <a:spcPct val="20000"/>
              </a:spcBef>
              <a:spcAft>
                <a:spcPct val="0"/>
              </a:spcAft>
              <a:buFont typeface="Wingdings" pitchFamily="2" charset="2"/>
              <a:buChar char="§"/>
              <a:defRPr>
                <a:solidFill>
                  <a:srgbClr val="003366"/>
                </a:solidFill>
                <a:latin typeface="+mn-lt"/>
              </a:defRPr>
            </a:lvl6pPr>
            <a:lvl7pPr marL="2971800" indent="-228600" algn="l" rtl="0" fontAlgn="base">
              <a:spcBef>
                <a:spcPct val="20000"/>
              </a:spcBef>
              <a:spcAft>
                <a:spcPct val="0"/>
              </a:spcAft>
              <a:buFont typeface="Wingdings" pitchFamily="2" charset="2"/>
              <a:buChar char="§"/>
              <a:defRPr>
                <a:solidFill>
                  <a:srgbClr val="003366"/>
                </a:solidFill>
                <a:latin typeface="+mn-lt"/>
              </a:defRPr>
            </a:lvl7pPr>
            <a:lvl8pPr marL="3429000" indent="-228600" algn="l" rtl="0" fontAlgn="base">
              <a:spcBef>
                <a:spcPct val="20000"/>
              </a:spcBef>
              <a:spcAft>
                <a:spcPct val="0"/>
              </a:spcAft>
              <a:buFont typeface="Wingdings" pitchFamily="2" charset="2"/>
              <a:buChar char="§"/>
              <a:defRPr>
                <a:solidFill>
                  <a:srgbClr val="003366"/>
                </a:solidFill>
                <a:latin typeface="+mn-lt"/>
              </a:defRPr>
            </a:lvl8pPr>
            <a:lvl9pPr marL="3886200" indent="-228600" algn="l" rtl="0" fontAlgn="base">
              <a:spcBef>
                <a:spcPct val="20000"/>
              </a:spcBef>
              <a:spcAft>
                <a:spcPct val="0"/>
              </a:spcAft>
              <a:buFont typeface="Wingdings" pitchFamily="2" charset="2"/>
              <a:buChar char="§"/>
              <a:defRPr>
                <a:solidFill>
                  <a:srgbClr val="003366"/>
                </a:solidFill>
                <a:latin typeface="+mn-lt"/>
              </a:defRPr>
            </a:lvl9pPr>
          </a:lstStyle>
          <a:p>
            <a:pPr>
              <a:defRPr/>
            </a:pPr>
            <a:endParaRPr lang="it-IT" sz="1600" dirty="0" smtClean="0">
              <a:cs typeface="Arial" charset="0"/>
            </a:endParaRPr>
          </a:p>
          <a:p>
            <a:pPr>
              <a:defRPr/>
            </a:pPr>
            <a:endParaRPr lang="it-IT" sz="1600" dirty="0" smtClean="0">
              <a:cs typeface="Arial" charset="0"/>
            </a:endParaRPr>
          </a:p>
          <a:p>
            <a:pPr>
              <a:defRPr/>
            </a:pPr>
            <a:r>
              <a:rPr lang="it-IT" sz="2400" dirty="0" err="1" smtClean="0">
                <a:cs typeface="Arial" charset="0"/>
              </a:rPr>
              <a:t>Provide</a:t>
            </a:r>
            <a:r>
              <a:rPr lang="it-IT" sz="2400" dirty="0" smtClean="0">
                <a:cs typeface="Arial" charset="0"/>
              </a:rPr>
              <a:t> </a:t>
            </a:r>
            <a:r>
              <a:rPr lang="it-IT" sz="2400" dirty="0" smtClean="0">
                <a:cs typeface="Arial" charset="0"/>
              </a:rPr>
              <a:t>a </a:t>
            </a:r>
            <a:r>
              <a:rPr lang="it-IT" sz="2400" dirty="0" err="1" smtClean="0">
                <a:cs typeface="Arial" charset="0"/>
              </a:rPr>
              <a:t>framework</a:t>
            </a:r>
            <a:r>
              <a:rPr lang="it-IT" sz="2400" dirty="0" smtClean="0">
                <a:cs typeface="Arial" charset="0"/>
              </a:rPr>
              <a:t> for the design of </a:t>
            </a:r>
            <a:r>
              <a:rPr lang="it-IT" sz="2400" dirty="0" err="1" smtClean="0">
                <a:cs typeface="Arial" charset="0"/>
              </a:rPr>
              <a:t>seismic</a:t>
            </a:r>
            <a:r>
              <a:rPr lang="it-IT" sz="2400" dirty="0" smtClean="0">
                <a:cs typeface="Arial" charset="0"/>
              </a:rPr>
              <a:t> </a:t>
            </a:r>
            <a:r>
              <a:rPr lang="it-IT" sz="2400" dirty="0" err="1" smtClean="0">
                <a:cs typeface="Arial" charset="0"/>
              </a:rPr>
              <a:t>monitoring</a:t>
            </a:r>
            <a:r>
              <a:rPr lang="it-IT" sz="2400" dirty="0" smtClean="0">
                <a:cs typeface="Arial" charset="0"/>
              </a:rPr>
              <a:t> </a:t>
            </a:r>
            <a:r>
              <a:rPr lang="it-IT" sz="2400" dirty="0" err="1" smtClean="0">
                <a:cs typeface="Arial" charset="0"/>
              </a:rPr>
              <a:t>system</a:t>
            </a:r>
            <a:r>
              <a:rPr lang="it-IT" sz="2400" dirty="0" err="1" smtClean="0">
                <a:cs typeface="Arial" charset="0"/>
              </a:rPr>
              <a:t>s</a:t>
            </a:r>
            <a:r>
              <a:rPr lang="it-IT" sz="2400" dirty="0" smtClean="0">
                <a:cs typeface="Arial" charset="0"/>
              </a:rPr>
              <a:t> </a:t>
            </a:r>
            <a:r>
              <a:rPr lang="it-IT" sz="2400" dirty="0" smtClean="0">
                <a:cs typeface="Arial" charset="0"/>
              </a:rPr>
              <a:t>and the </a:t>
            </a:r>
            <a:r>
              <a:rPr lang="it-IT" sz="2400" dirty="0" err="1" smtClean="0">
                <a:cs typeface="Arial" charset="0"/>
              </a:rPr>
              <a:t>evaluation</a:t>
            </a:r>
            <a:r>
              <a:rPr lang="it-IT" sz="2400" dirty="0" smtClean="0">
                <a:cs typeface="Arial" charset="0"/>
              </a:rPr>
              <a:t> of </a:t>
            </a:r>
            <a:r>
              <a:rPr lang="it-IT" sz="2400" dirty="0" err="1" smtClean="0">
                <a:cs typeface="Arial" charset="0"/>
              </a:rPr>
              <a:t>their</a:t>
            </a:r>
            <a:r>
              <a:rPr lang="it-IT" sz="2400" dirty="0" smtClean="0">
                <a:cs typeface="Arial" charset="0"/>
              </a:rPr>
              <a:t> performance;</a:t>
            </a:r>
            <a:endParaRPr lang="it-IT" sz="2400" dirty="0" smtClean="0">
              <a:cs typeface="Arial" charset="0"/>
            </a:endParaRPr>
          </a:p>
          <a:p>
            <a:pPr>
              <a:defRPr/>
            </a:pPr>
            <a:endParaRPr lang="it-IT" sz="2200" dirty="0" smtClean="0">
              <a:cs typeface="Arial" charset="0"/>
            </a:endParaRPr>
          </a:p>
          <a:p>
            <a:pPr>
              <a:defRPr/>
            </a:pPr>
            <a:endParaRPr lang="it-IT" sz="2200" dirty="0">
              <a:cs typeface="Arial" charset="0"/>
            </a:endParaRPr>
          </a:p>
          <a:p>
            <a:pPr>
              <a:defRPr/>
            </a:pPr>
            <a:r>
              <a:rPr lang="it-IT" sz="2400" dirty="0" err="1" smtClean="0">
                <a:cs typeface="Arial" charset="0"/>
              </a:rPr>
              <a:t>Evaluate</a:t>
            </a:r>
            <a:r>
              <a:rPr lang="it-IT" sz="2400" dirty="0" smtClean="0">
                <a:cs typeface="Arial" charset="0"/>
              </a:rPr>
              <a:t> the performance of </a:t>
            </a:r>
            <a:r>
              <a:rPr lang="it-IT" sz="2400" dirty="0" err="1" smtClean="0">
                <a:cs typeface="Arial" charset="0"/>
              </a:rPr>
              <a:t>monitoring</a:t>
            </a:r>
            <a:r>
              <a:rPr lang="it-IT" sz="2400" dirty="0" smtClean="0">
                <a:cs typeface="Arial" charset="0"/>
              </a:rPr>
              <a:t> </a:t>
            </a:r>
            <a:r>
              <a:rPr lang="it-IT" sz="2400" dirty="0" err="1" smtClean="0">
                <a:cs typeface="Arial" charset="0"/>
              </a:rPr>
              <a:t>systems</a:t>
            </a:r>
            <a:r>
              <a:rPr lang="it-IT" sz="2400" dirty="0" smtClean="0">
                <a:cs typeface="Arial" charset="0"/>
              </a:rPr>
              <a:t> </a:t>
            </a:r>
            <a:r>
              <a:rPr lang="it-IT" sz="2400" dirty="0" err="1" smtClean="0">
                <a:cs typeface="Arial" charset="0"/>
              </a:rPr>
              <a:t>based</a:t>
            </a:r>
            <a:r>
              <a:rPr lang="it-IT" sz="2400" dirty="0" smtClean="0">
                <a:cs typeface="Arial" charset="0"/>
              </a:rPr>
              <a:t> on Interstory </a:t>
            </a:r>
            <a:r>
              <a:rPr lang="it-IT" sz="2400" dirty="0" err="1" smtClean="0">
                <a:cs typeface="Arial" charset="0"/>
              </a:rPr>
              <a:t>Drift</a:t>
            </a:r>
            <a:r>
              <a:rPr lang="it-IT" sz="2400" dirty="0" smtClean="0">
                <a:cs typeface="Arial" charset="0"/>
              </a:rPr>
              <a:t> Ratio;</a:t>
            </a:r>
            <a:endParaRPr lang="it-IT" sz="2400" dirty="0">
              <a:cs typeface="Arial" charset="0"/>
            </a:endParaRPr>
          </a:p>
          <a:p>
            <a:pPr>
              <a:defRPr/>
            </a:pPr>
            <a:endParaRPr lang="it-IT" sz="2200" b="0" dirty="0" smtClean="0">
              <a:cs typeface="Arial" charset="0"/>
            </a:endParaRPr>
          </a:p>
          <a:p>
            <a:pPr>
              <a:defRPr/>
            </a:pPr>
            <a:endParaRPr lang="it-IT" sz="2200" b="0" dirty="0">
              <a:cs typeface="Arial" charset="0"/>
            </a:endParaRPr>
          </a:p>
          <a:p>
            <a:pPr>
              <a:defRPr/>
            </a:pPr>
            <a:r>
              <a:rPr lang="it-IT" sz="2400" dirty="0" err="1">
                <a:cs typeface="Arial" charset="0"/>
              </a:rPr>
              <a:t>Develop</a:t>
            </a:r>
            <a:r>
              <a:rPr lang="it-IT" sz="2400" dirty="0">
                <a:cs typeface="Arial" charset="0"/>
              </a:rPr>
              <a:t> a </a:t>
            </a:r>
            <a:r>
              <a:rPr lang="it-IT" sz="2400" dirty="0" smtClean="0">
                <a:cs typeface="Arial" charset="0"/>
              </a:rPr>
              <a:t>new </a:t>
            </a:r>
            <a:r>
              <a:rPr lang="it-IT" sz="2400" dirty="0" err="1" smtClean="0">
                <a:cs typeface="Arial" charset="0"/>
              </a:rPr>
              <a:t>product</a:t>
            </a:r>
            <a:r>
              <a:rPr lang="it-IT" sz="2400" dirty="0" smtClean="0">
                <a:cs typeface="Arial" charset="0"/>
              </a:rPr>
              <a:t> for </a:t>
            </a:r>
            <a:r>
              <a:rPr lang="it-IT" sz="2400" dirty="0" err="1" smtClean="0">
                <a:cs typeface="Arial" charset="0"/>
              </a:rPr>
              <a:t>seismic</a:t>
            </a:r>
            <a:r>
              <a:rPr lang="it-IT" sz="2400" dirty="0" smtClean="0">
                <a:cs typeface="Arial" charset="0"/>
              </a:rPr>
              <a:t> </a:t>
            </a:r>
            <a:r>
              <a:rPr lang="it-IT" sz="2400" dirty="0" err="1" smtClean="0">
                <a:cs typeface="Arial" charset="0"/>
              </a:rPr>
              <a:t>monitoring</a:t>
            </a:r>
            <a:r>
              <a:rPr lang="it-IT" sz="2400" dirty="0" smtClean="0">
                <a:cs typeface="Arial" charset="0"/>
              </a:rPr>
              <a:t> of RC </a:t>
            </a:r>
            <a:r>
              <a:rPr lang="it-IT" sz="2400" dirty="0" err="1" smtClean="0">
                <a:cs typeface="Arial" charset="0"/>
              </a:rPr>
              <a:t>buildings</a:t>
            </a:r>
            <a:r>
              <a:rPr lang="it-IT" sz="2400" dirty="0" smtClean="0">
                <a:cs typeface="Arial" charset="0"/>
              </a:rPr>
              <a:t> </a:t>
            </a:r>
            <a:r>
              <a:rPr lang="it-IT" sz="2400" dirty="0" err="1" smtClean="0">
                <a:cs typeface="Arial" charset="0"/>
              </a:rPr>
              <a:t>expanding</a:t>
            </a:r>
            <a:r>
              <a:rPr lang="it-IT" sz="2400" dirty="0" smtClean="0">
                <a:cs typeface="Arial" charset="0"/>
              </a:rPr>
              <a:t> </a:t>
            </a:r>
            <a:r>
              <a:rPr lang="it-IT" sz="2400" dirty="0" err="1" smtClean="0">
                <a:cs typeface="Arial" charset="0"/>
              </a:rPr>
              <a:t>range</a:t>
            </a:r>
            <a:r>
              <a:rPr lang="it-IT" sz="2400" dirty="0" smtClean="0">
                <a:cs typeface="Arial" charset="0"/>
              </a:rPr>
              <a:t> of </a:t>
            </a:r>
            <a:r>
              <a:rPr lang="it-IT" sz="2400" dirty="0" err="1" smtClean="0">
                <a:cs typeface="Arial" charset="0"/>
              </a:rPr>
              <a:t>applicability</a:t>
            </a:r>
            <a:r>
              <a:rPr lang="it-IT" sz="2400" dirty="0" smtClean="0">
                <a:cs typeface="Arial" charset="0"/>
              </a:rPr>
              <a:t> of the common </a:t>
            </a:r>
            <a:r>
              <a:rPr lang="it-IT" sz="2400" dirty="0" err="1" smtClean="0">
                <a:cs typeface="Arial" charset="0"/>
              </a:rPr>
              <a:t>approach</a:t>
            </a:r>
            <a:endParaRPr lang="it-IT" sz="2000" b="0" dirty="0">
              <a:cs typeface="Arial" charset="0"/>
            </a:endParaRPr>
          </a:p>
          <a:p>
            <a:pPr marL="0" indent="0">
              <a:buNone/>
              <a:defRPr/>
            </a:pPr>
            <a:endParaRPr lang="it-IT" sz="2000" b="0" dirty="0">
              <a:cs typeface="Arial" charset="0"/>
            </a:endParaRPr>
          </a:p>
        </p:txBody>
      </p:sp>
    </p:spTree>
    <p:extLst>
      <p:ext uri="{BB962C8B-B14F-4D97-AF65-F5344CB8AC3E}">
        <p14:creationId xmlns:p14="http://schemas.microsoft.com/office/powerpoint/2010/main" val="22880350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MEMSCON MONITORING STRATEGY</a:t>
            </a:r>
            <a:endParaRPr lang="it-IT" dirty="0"/>
          </a:p>
        </p:txBody>
      </p:sp>
      <mc:AlternateContent xmlns:mc="http://schemas.openxmlformats.org/markup-compatibility/2006">
        <mc:Choice xmlns:a14="http://schemas.microsoft.com/office/drawing/2010/main" Requires="a14">
          <p:sp>
            <p:nvSpPr>
              <p:cNvPr id="8" name="CasellaDiTesto 7"/>
              <p:cNvSpPr txBox="1"/>
              <p:nvPr/>
            </p:nvSpPr>
            <p:spPr>
              <a:xfrm>
                <a:off x="2542712" y="5110972"/>
                <a:ext cx="2150969" cy="56509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it-IT" sz="1400" b="0" i="1" smtClean="0">
                          <a:latin typeface="Cambria Math" panose="02040503050406030204" pitchFamily="18" charset="0"/>
                        </a:rPr>
                        <m:t>𝐷</m:t>
                      </m:r>
                      <m:r>
                        <a:rPr lang="it-IT" sz="1400" b="0" i="1" smtClean="0">
                          <a:latin typeface="Cambria Math" panose="02040503050406030204" pitchFamily="18" charset="0"/>
                        </a:rPr>
                        <m:t>=</m:t>
                      </m:r>
                      <m:f>
                        <m:fPr>
                          <m:ctrlPr>
                            <a:rPr lang="it-IT" sz="1400" b="0" i="1" smtClean="0">
                              <a:latin typeface="Cambria Math" panose="02040503050406030204" pitchFamily="18" charset="0"/>
                            </a:rPr>
                          </m:ctrlPr>
                        </m:fPr>
                        <m:num>
                          <m:sSub>
                            <m:sSubPr>
                              <m:ctrlPr>
                                <a:rPr lang="it-IT" sz="1400" b="0" i="1" smtClean="0">
                                  <a:latin typeface="Cambria Math" panose="02040503050406030204" pitchFamily="18" charset="0"/>
                                </a:rPr>
                              </m:ctrlPr>
                            </m:sSubPr>
                            <m:e>
                              <m:r>
                                <a:rPr lang="it-IT" sz="1400" b="0" i="1" smtClean="0">
                                  <a:latin typeface="Cambria Math" panose="02040503050406030204" pitchFamily="18" charset="0"/>
                                </a:rPr>
                                <m:t>𝑑</m:t>
                              </m:r>
                            </m:e>
                            <m:sub>
                              <m:r>
                                <a:rPr lang="it-IT" sz="1400" b="0" i="1" smtClean="0">
                                  <a:latin typeface="Cambria Math" panose="02040503050406030204" pitchFamily="18" charset="0"/>
                                </a:rPr>
                                <m:t>𝑚𝑎𝑥</m:t>
                              </m:r>
                            </m:sub>
                          </m:sSub>
                        </m:num>
                        <m:den>
                          <m:r>
                            <a:rPr lang="it-IT" sz="1400" b="0" i="1" smtClean="0">
                              <a:latin typeface="Cambria Math" panose="02040503050406030204" pitchFamily="18" charset="0"/>
                            </a:rPr>
                            <m:t>𝑑𝑢</m:t>
                          </m:r>
                        </m:den>
                      </m:f>
                      <m:r>
                        <a:rPr lang="it-IT" sz="1400" b="0" i="1" smtClean="0">
                          <a:latin typeface="Cambria Math" panose="02040503050406030204" pitchFamily="18" charset="0"/>
                        </a:rPr>
                        <m:t>+</m:t>
                      </m:r>
                      <m:f>
                        <m:fPr>
                          <m:ctrlPr>
                            <a:rPr lang="it-IT" sz="1400" b="0" i="1" smtClean="0">
                              <a:latin typeface="Cambria Math" panose="02040503050406030204" pitchFamily="18" charset="0"/>
                            </a:rPr>
                          </m:ctrlPr>
                        </m:fPr>
                        <m:num>
                          <m:r>
                            <a:rPr lang="it-IT" sz="1400" b="0" i="1" smtClean="0">
                              <a:latin typeface="Cambria Math" panose="02040503050406030204" pitchFamily="18" charset="0"/>
                            </a:rPr>
                            <m:t>𝛽</m:t>
                          </m:r>
                        </m:num>
                        <m:den>
                          <m:sSub>
                            <m:sSubPr>
                              <m:ctrlPr>
                                <a:rPr lang="it-IT" sz="1400" b="0" i="1" smtClean="0">
                                  <a:latin typeface="Cambria Math" panose="02040503050406030204" pitchFamily="18" charset="0"/>
                                </a:rPr>
                              </m:ctrlPr>
                            </m:sSubPr>
                            <m:e>
                              <m:r>
                                <a:rPr lang="it-IT" sz="1400" b="0" i="1" smtClean="0">
                                  <a:latin typeface="Cambria Math" panose="02040503050406030204" pitchFamily="18" charset="0"/>
                                </a:rPr>
                                <m:t>𝑓</m:t>
                              </m:r>
                            </m:e>
                            <m:sub>
                              <m:r>
                                <a:rPr lang="it-IT" sz="1400" b="0" i="1" smtClean="0">
                                  <a:latin typeface="Cambria Math" panose="02040503050406030204" pitchFamily="18" charset="0"/>
                                </a:rPr>
                                <m:t>𝑦</m:t>
                              </m:r>
                            </m:sub>
                          </m:sSub>
                          <m:sSub>
                            <m:sSubPr>
                              <m:ctrlPr>
                                <a:rPr lang="it-IT" sz="1400" b="0" i="1" smtClean="0">
                                  <a:latin typeface="Cambria Math" panose="02040503050406030204" pitchFamily="18" charset="0"/>
                                </a:rPr>
                              </m:ctrlPr>
                            </m:sSubPr>
                            <m:e>
                              <m:r>
                                <a:rPr lang="it-IT" sz="1400" b="0" i="1" smtClean="0">
                                  <a:latin typeface="Cambria Math" panose="02040503050406030204" pitchFamily="18" charset="0"/>
                                </a:rPr>
                                <m:t>𝑑</m:t>
                              </m:r>
                            </m:e>
                            <m:sub>
                              <m:r>
                                <a:rPr lang="it-IT" sz="1400" b="0" i="1" smtClean="0">
                                  <a:latin typeface="Cambria Math" panose="02040503050406030204" pitchFamily="18" charset="0"/>
                                </a:rPr>
                                <m:t>𝑢</m:t>
                              </m:r>
                            </m:sub>
                          </m:sSub>
                        </m:den>
                      </m:f>
                      <m:nary>
                        <m:naryPr>
                          <m:limLoc m:val="undOvr"/>
                          <m:subHide m:val="on"/>
                          <m:supHide m:val="on"/>
                          <m:ctrlPr>
                            <a:rPr lang="it-IT" sz="1400" b="0" i="1" smtClean="0">
                              <a:latin typeface="Cambria Math" panose="02040503050406030204" pitchFamily="18" charset="0"/>
                            </a:rPr>
                          </m:ctrlPr>
                        </m:naryPr>
                        <m:sub/>
                        <m:sup/>
                        <m:e>
                          <m:r>
                            <a:rPr lang="it-IT" sz="1400" b="0" i="1" smtClean="0">
                              <a:latin typeface="Cambria Math" panose="02040503050406030204" pitchFamily="18" charset="0"/>
                            </a:rPr>
                            <m:t>𝑑</m:t>
                          </m:r>
                          <m:sSub>
                            <m:sSubPr>
                              <m:ctrlPr>
                                <a:rPr lang="it-IT" sz="1400" b="0" i="1" smtClean="0">
                                  <a:latin typeface="Cambria Math" panose="02040503050406030204" pitchFamily="18" charset="0"/>
                                </a:rPr>
                              </m:ctrlPr>
                            </m:sSubPr>
                            <m:e>
                              <m:r>
                                <a:rPr lang="it-IT" sz="1400" b="0" i="1" smtClean="0">
                                  <a:latin typeface="Cambria Math" panose="02040503050406030204" pitchFamily="18" charset="0"/>
                                </a:rPr>
                                <m:t>𝐸</m:t>
                              </m:r>
                            </m:e>
                            <m:sub>
                              <m:r>
                                <a:rPr lang="it-IT" sz="1400" b="0" i="1" smtClean="0">
                                  <a:latin typeface="Cambria Math" panose="02040503050406030204" pitchFamily="18" charset="0"/>
                                </a:rPr>
                                <m:t>h</m:t>
                              </m:r>
                            </m:sub>
                          </m:sSub>
                        </m:e>
                      </m:nary>
                    </m:oMath>
                  </m:oMathPara>
                </a14:m>
                <a:endParaRPr lang="it-IT" sz="1400" dirty="0"/>
              </a:p>
            </p:txBody>
          </p:sp>
        </mc:Choice>
        <mc:Fallback>
          <p:sp>
            <p:nvSpPr>
              <p:cNvPr id="8" name="CasellaDiTesto 7"/>
              <p:cNvSpPr txBox="1">
                <a:spLocks noRot="1" noChangeAspect="1" noMove="1" noResize="1" noEditPoints="1" noAdjustHandles="1" noChangeArrowheads="1" noChangeShapeType="1" noTextEdit="1"/>
              </p:cNvSpPr>
              <p:nvPr/>
            </p:nvSpPr>
            <p:spPr>
              <a:xfrm>
                <a:off x="2542712" y="5110972"/>
                <a:ext cx="2150969" cy="565091"/>
              </a:xfrm>
              <a:prstGeom prst="rect">
                <a:avLst/>
              </a:prstGeom>
              <a:blipFill rotWithShape="0">
                <a:blip r:embed="rId3"/>
                <a:stretch>
                  <a:fillRect/>
                </a:stretch>
              </a:blipFill>
            </p:spPr>
            <p:txBody>
              <a:bodyPr/>
              <a:lstStyle/>
              <a:p>
                <a:r>
                  <a:rPr lang="it-IT">
                    <a:noFill/>
                  </a:rPr>
                  <a:t> </a:t>
                </a:r>
              </a:p>
            </p:txBody>
          </p:sp>
        </mc:Fallback>
      </mc:AlternateContent>
      <p:grpSp>
        <p:nvGrpSpPr>
          <p:cNvPr id="5" name="Gruppo 4"/>
          <p:cNvGrpSpPr/>
          <p:nvPr/>
        </p:nvGrpSpPr>
        <p:grpSpPr>
          <a:xfrm>
            <a:off x="519848" y="1991133"/>
            <a:ext cx="8031232" cy="566999"/>
            <a:chOff x="460968" y="2099603"/>
            <a:chExt cx="8031232" cy="566999"/>
          </a:xfrm>
        </p:grpSpPr>
        <p:sp>
          <p:nvSpPr>
            <p:cNvPr id="6" name="Rettangolo 5"/>
            <p:cNvSpPr/>
            <p:nvPr/>
          </p:nvSpPr>
          <p:spPr>
            <a:xfrm>
              <a:off x="460968" y="2099603"/>
              <a:ext cx="1214736" cy="566998"/>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ACCELERATION MEASUREMENTS</a:t>
              </a:r>
              <a:endParaRPr lang="it-IT" sz="1100" b="1" dirty="0"/>
            </a:p>
          </p:txBody>
        </p:sp>
        <p:sp>
          <p:nvSpPr>
            <p:cNvPr id="7" name="Rettangolo 6"/>
            <p:cNvSpPr/>
            <p:nvPr/>
          </p:nvSpPr>
          <p:spPr>
            <a:xfrm>
              <a:off x="1850150" y="2099603"/>
              <a:ext cx="1107301" cy="56699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SIGNAL PROCESSING</a:t>
              </a:r>
            </a:p>
          </p:txBody>
        </p:sp>
        <p:sp>
          <p:nvSpPr>
            <p:cNvPr id="9" name="Rettangolo 8"/>
            <p:cNvSpPr/>
            <p:nvPr/>
          </p:nvSpPr>
          <p:spPr>
            <a:xfrm>
              <a:off x="3131897" y="2105416"/>
              <a:ext cx="1286904" cy="5611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DISPLACEMENT</a:t>
              </a:r>
            </a:p>
            <a:p>
              <a:pPr algn="ctr"/>
              <a:r>
                <a:rPr lang="it-IT" sz="1000" b="1" dirty="0" smtClean="0"/>
                <a:t>(DOUBLE INTEGRATION)</a:t>
              </a:r>
            </a:p>
          </p:txBody>
        </p:sp>
        <p:sp>
          <p:nvSpPr>
            <p:cNvPr id="11" name="Rettangolo 10"/>
            <p:cNvSpPr/>
            <p:nvPr/>
          </p:nvSpPr>
          <p:spPr>
            <a:xfrm>
              <a:off x="4593247" y="2105415"/>
              <a:ext cx="1589524" cy="5611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STOREY DISPLACEMENT</a:t>
              </a:r>
            </a:p>
          </p:txBody>
        </p:sp>
        <p:sp>
          <p:nvSpPr>
            <p:cNvPr id="12" name="Rettangolo 11"/>
            <p:cNvSpPr/>
            <p:nvPr/>
          </p:nvSpPr>
          <p:spPr>
            <a:xfrm>
              <a:off x="6357217" y="2105416"/>
              <a:ext cx="981649" cy="56118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IDR CALCULATION</a:t>
              </a:r>
            </a:p>
            <a:p>
              <a:pPr algn="ctr"/>
              <a:endParaRPr lang="it-IT" sz="1000" b="1" dirty="0"/>
            </a:p>
          </p:txBody>
        </p:sp>
        <p:cxnSp>
          <p:nvCxnSpPr>
            <p:cNvPr id="13" name="Connettore 2 12"/>
            <p:cNvCxnSpPr/>
            <p:nvPr/>
          </p:nvCxnSpPr>
          <p:spPr>
            <a:xfrm rot="16200000">
              <a:off x="1770111" y="2302717"/>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ttangolo 13"/>
            <p:cNvSpPr/>
            <p:nvPr/>
          </p:nvSpPr>
          <p:spPr>
            <a:xfrm>
              <a:off x="7510551" y="2105416"/>
              <a:ext cx="981649" cy="561185"/>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IDR CALCULATION</a:t>
              </a:r>
            </a:p>
            <a:p>
              <a:pPr algn="ctr"/>
              <a:endParaRPr lang="it-IT" sz="1000" b="1" dirty="0"/>
            </a:p>
          </p:txBody>
        </p:sp>
        <p:sp>
          <p:nvSpPr>
            <p:cNvPr id="15" name="Rettangolo 14"/>
            <p:cNvSpPr/>
            <p:nvPr/>
          </p:nvSpPr>
          <p:spPr>
            <a:xfrm>
              <a:off x="7510551" y="2099603"/>
              <a:ext cx="981649" cy="561185"/>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IDR</a:t>
              </a:r>
            </a:p>
          </p:txBody>
        </p:sp>
        <p:cxnSp>
          <p:nvCxnSpPr>
            <p:cNvPr id="16" name="Connettore 2 15"/>
            <p:cNvCxnSpPr/>
            <p:nvPr/>
          </p:nvCxnSpPr>
          <p:spPr>
            <a:xfrm rot="16200000">
              <a:off x="3065451" y="2302717"/>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rot="16200000">
              <a:off x="4526801" y="2304063"/>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rot="16200000">
              <a:off x="6290771" y="2304063"/>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rot="16200000">
              <a:off x="7440029" y="2290893"/>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Rectangle 5"/>
          <p:cNvSpPr>
            <a:spLocks noChangeArrowheads="1"/>
          </p:cNvSpPr>
          <p:nvPr/>
        </p:nvSpPr>
        <p:spPr bwMode="auto">
          <a:xfrm>
            <a:off x="389868" y="1303737"/>
            <a:ext cx="81756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l" eaLnBrk="1" hangingPunct="1">
              <a:spcBef>
                <a:spcPct val="20000"/>
              </a:spcBef>
            </a:pPr>
            <a:r>
              <a:rPr lang="en-US" altLang="it-IT" sz="2000" dirty="0" smtClean="0">
                <a:solidFill>
                  <a:srgbClr val="003366"/>
                </a:solidFill>
                <a:latin typeface="+mn-lt"/>
              </a:rPr>
              <a:t>1) State variable = </a:t>
            </a:r>
            <a:r>
              <a:rPr lang="en-US" altLang="it-IT" sz="2000" b="1" dirty="0" smtClean="0">
                <a:solidFill>
                  <a:srgbClr val="C00000"/>
                </a:solidFill>
                <a:latin typeface="+mn-lt"/>
              </a:rPr>
              <a:t>Interstory Drift Ratio</a:t>
            </a:r>
            <a:endParaRPr lang="en-US" altLang="it-IT" sz="2000" b="1" dirty="0">
              <a:solidFill>
                <a:srgbClr val="C00000"/>
              </a:solidFill>
              <a:latin typeface="+mn-lt"/>
            </a:endParaRPr>
          </a:p>
        </p:txBody>
      </p:sp>
      <p:sp>
        <p:nvSpPr>
          <p:cNvPr id="21" name="Rectangle 5"/>
          <p:cNvSpPr>
            <a:spLocks noChangeArrowheads="1"/>
          </p:cNvSpPr>
          <p:nvPr/>
        </p:nvSpPr>
        <p:spPr bwMode="auto">
          <a:xfrm>
            <a:off x="389868" y="2888823"/>
            <a:ext cx="81756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l" eaLnBrk="1" hangingPunct="1">
              <a:spcBef>
                <a:spcPct val="20000"/>
              </a:spcBef>
            </a:pPr>
            <a:r>
              <a:rPr lang="en-US" altLang="it-IT" sz="2000" dirty="0" smtClean="0">
                <a:solidFill>
                  <a:srgbClr val="003366"/>
                </a:solidFill>
                <a:latin typeface="+mn-lt"/>
              </a:rPr>
              <a:t>2) State variable = </a:t>
            </a:r>
            <a:r>
              <a:rPr lang="en-US" altLang="it-IT" sz="2000" b="1" dirty="0" smtClean="0">
                <a:solidFill>
                  <a:srgbClr val="C00000"/>
                </a:solidFill>
                <a:latin typeface="+mn-lt"/>
              </a:rPr>
              <a:t>Park &amp; </a:t>
            </a:r>
            <a:r>
              <a:rPr lang="en-US" altLang="it-IT" sz="2000" b="1" dirty="0" err="1" smtClean="0">
                <a:solidFill>
                  <a:srgbClr val="C00000"/>
                </a:solidFill>
                <a:latin typeface="+mn-lt"/>
              </a:rPr>
              <a:t>Ang</a:t>
            </a:r>
            <a:r>
              <a:rPr lang="en-US" altLang="it-IT" sz="2000" b="1" dirty="0" smtClean="0">
                <a:solidFill>
                  <a:srgbClr val="C00000"/>
                </a:solidFill>
                <a:latin typeface="+mn-lt"/>
              </a:rPr>
              <a:t> </a:t>
            </a:r>
            <a:r>
              <a:rPr lang="en-US" altLang="it-IT" sz="2000" b="1" dirty="0">
                <a:solidFill>
                  <a:srgbClr val="C00000"/>
                </a:solidFill>
                <a:latin typeface="+mn-lt"/>
              </a:rPr>
              <a:t>Index </a:t>
            </a:r>
            <a:r>
              <a:rPr lang="en-US" altLang="it-IT" sz="2000" dirty="0">
                <a:solidFill>
                  <a:srgbClr val="003366"/>
                </a:solidFill>
                <a:latin typeface="+mn-lt"/>
              </a:rPr>
              <a:t>(Park, Y J, and A H S Ang. </a:t>
            </a:r>
            <a:r>
              <a:rPr lang="en-US" altLang="it-IT" sz="2000" dirty="0" smtClean="0">
                <a:solidFill>
                  <a:srgbClr val="003366"/>
                </a:solidFill>
                <a:latin typeface="+mn-lt"/>
              </a:rPr>
              <a:t>1985)</a:t>
            </a:r>
            <a:endParaRPr lang="en-US" altLang="it-IT" sz="2000" dirty="0">
              <a:solidFill>
                <a:srgbClr val="003366"/>
              </a:solidFill>
              <a:latin typeface="+mn-lt"/>
            </a:endParaRPr>
          </a:p>
        </p:txBody>
      </p:sp>
      <p:grpSp>
        <p:nvGrpSpPr>
          <p:cNvPr id="22" name="Gruppo 21"/>
          <p:cNvGrpSpPr/>
          <p:nvPr/>
        </p:nvGrpSpPr>
        <p:grpSpPr>
          <a:xfrm>
            <a:off x="512282" y="3619624"/>
            <a:ext cx="8031232" cy="566999"/>
            <a:chOff x="460968" y="2099603"/>
            <a:chExt cx="8031232" cy="566999"/>
          </a:xfrm>
        </p:grpSpPr>
        <p:sp>
          <p:nvSpPr>
            <p:cNvPr id="23" name="Rettangolo 22"/>
            <p:cNvSpPr/>
            <p:nvPr/>
          </p:nvSpPr>
          <p:spPr>
            <a:xfrm>
              <a:off x="460968" y="2099603"/>
              <a:ext cx="1214736" cy="566998"/>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ACCELERATION MEASUREMENTS</a:t>
              </a:r>
              <a:endParaRPr lang="it-IT" sz="1100" b="1" dirty="0"/>
            </a:p>
          </p:txBody>
        </p:sp>
        <p:sp>
          <p:nvSpPr>
            <p:cNvPr id="24" name="Rettangolo 23"/>
            <p:cNvSpPr/>
            <p:nvPr/>
          </p:nvSpPr>
          <p:spPr>
            <a:xfrm>
              <a:off x="1850150" y="2099603"/>
              <a:ext cx="1107301" cy="56699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SIGNAL PROCESSING</a:t>
              </a:r>
            </a:p>
          </p:txBody>
        </p:sp>
        <p:sp>
          <p:nvSpPr>
            <p:cNvPr id="25" name="Rettangolo 24"/>
            <p:cNvSpPr/>
            <p:nvPr/>
          </p:nvSpPr>
          <p:spPr>
            <a:xfrm>
              <a:off x="3131897" y="2105416"/>
              <a:ext cx="1286904" cy="5611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DISPLACEMENT</a:t>
              </a:r>
            </a:p>
            <a:p>
              <a:pPr algn="ctr"/>
              <a:r>
                <a:rPr lang="it-IT" sz="1000" b="1" dirty="0" smtClean="0"/>
                <a:t>(DOUBLE INTEGRATION)</a:t>
              </a:r>
            </a:p>
          </p:txBody>
        </p:sp>
        <p:sp>
          <p:nvSpPr>
            <p:cNvPr id="26" name="Rettangolo 25"/>
            <p:cNvSpPr/>
            <p:nvPr/>
          </p:nvSpPr>
          <p:spPr>
            <a:xfrm>
              <a:off x="4593247" y="2105415"/>
              <a:ext cx="1589524" cy="5611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STOREY DISPLACEMENT</a:t>
              </a:r>
            </a:p>
          </p:txBody>
        </p:sp>
        <p:sp>
          <p:nvSpPr>
            <p:cNvPr id="27" name="Rettangolo 26"/>
            <p:cNvSpPr/>
            <p:nvPr/>
          </p:nvSpPr>
          <p:spPr>
            <a:xfrm>
              <a:off x="6357217" y="2105416"/>
              <a:ext cx="981649" cy="56118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POST-EVENT REMOTE NON LINEAR ANALYSIS</a:t>
              </a:r>
            </a:p>
          </p:txBody>
        </p:sp>
        <p:cxnSp>
          <p:nvCxnSpPr>
            <p:cNvPr id="28" name="Connettore 2 27"/>
            <p:cNvCxnSpPr/>
            <p:nvPr/>
          </p:nvCxnSpPr>
          <p:spPr>
            <a:xfrm rot="16200000">
              <a:off x="1770111" y="2302717"/>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Rettangolo 28"/>
            <p:cNvSpPr/>
            <p:nvPr/>
          </p:nvSpPr>
          <p:spPr>
            <a:xfrm>
              <a:off x="7510551" y="2105416"/>
              <a:ext cx="981649" cy="561185"/>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IDR CALCULATION</a:t>
              </a:r>
            </a:p>
            <a:p>
              <a:pPr algn="ctr"/>
              <a:endParaRPr lang="it-IT" sz="1000" b="1" dirty="0"/>
            </a:p>
          </p:txBody>
        </p:sp>
        <p:sp>
          <p:nvSpPr>
            <p:cNvPr id="30" name="Rettangolo 29"/>
            <p:cNvSpPr/>
            <p:nvPr/>
          </p:nvSpPr>
          <p:spPr>
            <a:xfrm>
              <a:off x="7510551" y="2099603"/>
              <a:ext cx="981649" cy="561185"/>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000" b="1" dirty="0" smtClean="0"/>
                <a:t>D</a:t>
              </a:r>
            </a:p>
          </p:txBody>
        </p:sp>
        <p:cxnSp>
          <p:nvCxnSpPr>
            <p:cNvPr id="31" name="Connettore 2 30"/>
            <p:cNvCxnSpPr/>
            <p:nvPr/>
          </p:nvCxnSpPr>
          <p:spPr>
            <a:xfrm rot="16200000">
              <a:off x="3065451" y="2302717"/>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rot="16200000">
              <a:off x="4526801" y="2304063"/>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rot="16200000">
              <a:off x="6290771" y="2304063"/>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ttore 2 33"/>
            <p:cNvCxnSpPr/>
            <p:nvPr/>
          </p:nvCxnSpPr>
          <p:spPr>
            <a:xfrm rot="16200000">
              <a:off x="7440029" y="2290893"/>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35" name="Immagine 34"/>
          <p:cNvPicPr>
            <a:picLocks noChangeAspect="1"/>
          </p:cNvPicPr>
          <p:nvPr/>
        </p:nvPicPr>
        <p:blipFill rotWithShape="1">
          <a:blip r:embed="rId4"/>
          <a:srcRect l="28607" r="27970"/>
          <a:stretch/>
        </p:blipFill>
        <p:spPr>
          <a:xfrm>
            <a:off x="4806751" y="4610413"/>
            <a:ext cx="2590995" cy="1601701"/>
          </a:xfrm>
          <a:prstGeom prst="rect">
            <a:avLst/>
          </a:prstGeom>
        </p:spPr>
      </p:pic>
    </p:spTree>
    <p:extLst>
      <p:ext uri="{BB962C8B-B14F-4D97-AF65-F5344CB8AC3E}">
        <p14:creationId xmlns:p14="http://schemas.microsoft.com/office/powerpoint/2010/main" val="373344060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TEST on full-scale 3d frame</a:t>
            </a:r>
            <a:endParaRPr lang="it-IT" dirty="0"/>
          </a:p>
        </p:txBody>
      </p:sp>
      <p:pic>
        <p:nvPicPr>
          <p:cNvPr id="3" name="Picture 2" descr="K:\Memscon\Foto presentazione\Foto prov\IMG_1535.JPG"/>
          <p:cNvPicPr>
            <a:picLocks noChangeAspect="1" noChangeArrowheads="1"/>
          </p:cNvPicPr>
          <p:nvPr/>
        </p:nvPicPr>
        <p:blipFill>
          <a:blip r:embed="rId3">
            <a:extLst>
              <a:ext uri="{28A0092B-C50C-407E-A947-70E740481C1C}">
                <a14:useLocalDpi xmlns:a14="http://schemas.microsoft.com/office/drawing/2010/main" val="0"/>
              </a:ext>
            </a:extLst>
          </a:blip>
          <a:srcRect l="36250" t="25056" r="17813" b="19167"/>
          <a:stretch>
            <a:fillRect/>
          </a:stretch>
        </p:blipFill>
        <p:spPr bwMode="auto">
          <a:xfrm>
            <a:off x="3721100" y="1562100"/>
            <a:ext cx="5118100" cy="466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9"/>
          <p:cNvSpPr>
            <a:spLocks noChangeArrowheads="1"/>
          </p:cNvSpPr>
          <p:nvPr/>
        </p:nvSpPr>
        <p:spPr bwMode="auto">
          <a:xfrm>
            <a:off x="159657" y="1562100"/>
            <a:ext cx="3439886"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l" eaLnBrk="1" hangingPunct="1">
              <a:spcBef>
                <a:spcPct val="50000"/>
              </a:spcBef>
            </a:pPr>
            <a:r>
              <a:rPr lang="en-GB" altLang="it-IT" sz="2000" b="1" dirty="0">
                <a:solidFill>
                  <a:srgbClr val="003366"/>
                </a:solidFill>
                <a:latin typeface="+mn-lt"/>
                <a:cs typeface="Arial" panose="020B0604020202020204" pitchFamily="34" charset="0"/>
              </a:rPr>
              <a:t>AIM:</a:t>
            </a:r>
          </a:p>
          <a:p>
            <a:pPr algn="l" eaLnBrk="1" hangingPunct="1">
              <a:spcBef>
                <a:spcPct val="50000"/>
              </a:spcBef>
            </a:pPr>
            <a:r>
              <a:rPr lang="en-US" altLang="it-IT" sz="2000" dirty="0">
                <a:solidFill>
                  <a:srgbClr val="003366"/>
                </a:solidFill>
                <a:latin typeface="+mn-lt"/>
                <a:cs typeface="Arial" panose="020B0604020202020204" pitchFamily="34" charset="0"/>
              </a:rPr>
              <a:t>To assess the reliability of the whole Memscon system performing different tests on a </a:t>
            </a:r>
            <a:r>
              <a:rPr lang="en-US" altLang="it-IT" sz="2000" b="1" dirty="0">
                <a:solidFill>
                  <a:srgbClr val="003366"/>
                </a:solidFill>
                <a:latin typeface="+mn-lt"/>
                <a:cs typeface="Arial" panose="020B0604020202020204" pitchFamily="34" charset="0"/>
              </a:rPr>
              <a:t>3D</a:t>
            </a:r>
            <a:r>
              <a:rPr lang="en-US" altLang="it-IT" sz="2000" dirty="0">
                <a:solidFill>
                  <a:srgbClr val="003366"/>
                </a:solidFill>
                <a:latin typeface="+mn-lt"/>
                <a:cs typeface="Arial" panose="020B0604020202020204" pitchFamily="34" charset="0"/>
              </a:rPr>
              <a:t> concrete </a:t>
            </a:r>
            <a:r>
              <a:rPr lang="en-US" altLang="it-IT" sz="2000" b="1" dirty="0" smtClean="0">
                <a:solidFill>
                  <a:srgbClr val="003366"/>
                </a:solidFill>
                <a:latin typeface="+mn-lt"/>
                <a:cs typeface="Arial" panose="020B0604020202020204" pitchFamily="34" charset="0"/>
              </a:rPr>
              <a:t>frame</a:t>
            </a:r>
          </a:p>
          <a:p>
            <a:pPr algn="l" eaLnBrk="1" hangingPunct="1">
              <a:spcBef>
                <a:spcPct val="50000"/>
              </a:spcBef>
            </a:pPr>
            <a:endParaRPr lang="en-US" altLang="it-IT" sz="2000" b="1" dirty="0" smtClean="0">
              <a:solidFill>
                <a:srgbClr val="003366"/>
              </a:solidFill>
              <a:latin typeface="+mn-lt"/>
              <a:cs typeface="Arial" panose="020B0604020202020204" pitchFamily="34" charset="0"/>
            </a:endParaRPr>
          </a:p>
          <a:p>
            <a:pPr algn="l" eaLnBrk="1" hangingPunct="1">
              <a:spcBef>
                <a:spcPct val="50000"/>
              </a:spcBef>
            </a:pPr>
            <a:r>
              <a:rPr lang="en-US" altLang="it-IT" sz="2000" b="1" dirty="0" smtClean="0">
                <a:solidFill>
                  <a:srgbClr val="003366"/>
                </a:solidFill>
                <a:latin typeface="+mn-lt"/>
                <a:cs typeface="Arial" panose="020B0604020202020204" pitchFamily="34" charset="0"/>
              </a:rPr>
              <a:t>TEST EXECUTION</a:t>
            </a:r>
            <a:endParaRPr lang="en-US" altLang="it-IT" sz="2000" b="1" dirty="0" smtClean="0">
              <a:solidFill>
                <a:srgbClr val="003366"/>
              </a:solidFill>
              <a:latin typeface="+mn-lt"/>
              <a:cs typeface="Arial" panose="020B0604020202020204" pitchFamily="34" charset="0"/>
            </a:endParaRPr>
          </a:p>
          <a:p>
            <a:pPr marL="285750" indent="-285750" algn="l" eaLnBrk="1" hangingPunct="1">
              <a:spcBef>
                <a:spcPct val="50000"/>
              </a:spcBef>
              <a:buFont typeface="Arial" panose="020B0604020202020204" pitchFamily="34" charset="0"/>
              <a:buChar char="•"/>
            </a:pPr>
            <a:r>
              <a:rPr lang="en-US" altLang="it-IT" sz="2000" b="1" dirty="0" smtClean="0">
                <a:solidFill>
                  <a:srgbClr val="003366"/>
                </a:solidFill>
                <a:latin typeface="+mn-lt"/>
                <a:cs typeface="Arial" panose="020B0604020202020204" pitchFamily="34" charset="0"/>
              </a:rPr>
              <a:t>EQ-like </a:t>
            </a:r>
            <a:r>
              <a:rPr lang="en-US" altLang="it-IT" sz="2000" b="1" dirty="0" smtClean="0">
                <a:solidFill>
                  <a:srgbClr val="003366"/>
                </a:solidFill>
                <a:latin typeface="+mn-lt"/>
                <a:cs typeface="Arial" panose="020B0604020202020204" pitchFamily="34" charset="0"/>
              </a:rPr>
              <a:t>displacement </a:t>
            </a:r>
            <a:r>
              <a:rPr lang="en-US" altLang="it-IT" sz="2000" b="1" dirty="0" smtClean="0">
                <a:solidFill>
                  <a:srgbClr val="003366"/>
                </a:solidFill>
                <a:latin typeface="+mn-lt"/>
                <a:cs typeface="Arial" panose="020B0604020202020204" pitchFamily="34" charset="0"/>
              </a:rPr>
              <a:t>time histories at </a:t>
            </a:r>
            <a:r>
              <a:rPr lang="en-US" altLang="it-IT" sz="2000" b="1" dirty="0" smtClean="0">
                <a:solidFill>
                  <a:srgbClr val="003366"/>
                </a:solidFill>
                <a:latin typeface="+mn-lt"/>
                <a:cs typeface="Arial" panose="020B0604020202020204" pitchFamily="34" charset="0"/>
              </a:rPr>
              <a:t>the top</a:t>
            </a:r>
            <a:endParaRPr lang="en-US" altLang="it-IT" sz="2000" b="1" dirty="0">
              <a:solidFill>
                <a:srgbClr val="003366"/>
              </a:solidFill>
              <a:latin typeface="+mn-lt"/>
              <a:cs typeface="Arial" panose="020B0604020202020204" pitchFamily="34" charset="0"/>
            </a:endParaRPr>
          </a:p>
          <a:p>
            <a:pPr marL="285750" indent="-285750" algn="l" eaLnBrk="1" hangingPunct="1">
              <a:spcBef>
                <a:spcPct val="50000"/>
              </a:spcBef>
              <a:buFont typeface="Arial" panose="020B0604020202020204" pitchFamily="34" charset="0"/>
              <a:buChar char="•"/>
            </a:pPr>
            <a:r>
              <a:rPr lang="en-US" altLang="it-IT" sz="2000" b="1" dirty="0" smtClean="0">
                <a:solidFill>
                  <a:srgbClr val="003366"/>
                </a:solidFill>
                <a:latin typeface="+mn-lt"/>
                <a:cs typeface="Arial" panose="020B0604020202020204" pitchFamily="34" charset="0"/>
              </a:rPr>
              <a:t>Different amplitudes</a:t>
            </a:r>
          </a:p>
          <a:p>
            <a:pPr marL="285750" indent="-285750" algn="l" eaLnBrk="1" hangingPunct="1">
              <a:spcBef>
                <a:spcPct val="50000"/>
              </a:spcBef>
              <a:buFont typeface="Arial" panose="020B0604020202020204" pitchFamily="34" charset="0"/>
              <a:buChar char="•"/>
            </a:pPr>
            <a:r>
              <a:rPr lang="en-US" altLang="it-IT" sz="2000" b="1" dirty="0" smtClean="0">
                <a:solidFill>
                  <a:srgbClr val="003366"/>
                </a:solidFill>
                <a:latin typeface="+mn-lt"/>
                <a:cs typeface="Arial" panose="020B0604020202020204" pitchFamily="34" charset="0"/>
              </a:rPr>
              <a:t>Different levels of damage </a:t>
            </a:r>
            <a:endParaRPr lang="en-US" altLang="it-IT" sz="2000" dirty="0">
              <a:solidFill>
                <a:srgbClr val="003366"/>
              </a:solidFill>
              <a:latin typeface="+mn-lt"/>
              <a:cs typeface="Arial" panose="020B0604020202020204" pitchFamily="34" charset="0"/>
            </a:endParaRPr>
          </a:p>
        </p:txBody>
      </p:sp>
    </p:spTree>
    <p:extLst>
      <p:ext uri="{BB962C8B-B14F-4D97-AF65-F5344CB8AC3E}">
        <p14:creationId xmlns:p14="http://schemas.microsoft.com/office/powerpoint/2010/main" val="18012444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SPECIFICATIONS OF THE FRAME</a:t>
            </a:r>
            <a:endParaRPr lang="it-IT" dirty="0"/>
          </a:p>
        </p:txBody>
      </p:sp>
      <p:pic>
        <p:nvPicPr>
          <p:cNvPr id="57346" name="Immagine 2"/>
          <p:cNvPicPr>
            <a:picLocks noChangeAspect="1" noChangeArrowheads="1"/>
          </p:cNvPicPr>
          <p:nvPr/>
        </p:nvPicPr>
        <p:blipFill>
          <a:blip r:embed="rId3" cstate="print">
            <a:extLst>
              <a:ext uri="{28A0092B-C50C-407E-A947-70E740481C1C}">
                <a14:useLocalDpi xmlns:a14="http://schemas.microsoft.com/office/drawing/2010/main" val="0"/>
              </a:ext>
            </a:extLst>
          </a:blip>
          <a:srcRect l="14174" t="10065" r="50226" b="44717"/>
          <a:stretch>
            <a:fillRect/>
          </a:stretch>
        </p:blipFill>
        <p:spPr bwMode="auto">
          <a:xfrm>
            <a:off x="0" y="1250893"/>
            <a:ext cx="4528165"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47" name="Immagine 4"/>
          <p:cNvPicPr>
            <a:picLocks noChangeAspect="1" noChangeArrowheads="1"/>
          </p:cNvPicPr>
          <p:nvPr/>
        </p:nvPicPr>
        <p:blipFill>
          <a:blip r:embed="rId4" cstate="print">
            <a:extLst>
              <a:ext uri="{28A0092B-C50C-407E-A947-70E740481C1C}">
                <a14:useLocalDpi xmlns:a14="http://schemas.microsoft.com/office/drawing/2010/main" val="0"/>
              </a:ext>
            </a:extLst>
          </a:blip>
          <a:srcRect l="41978" t="14613" r="28004" b="48717"/>
          <a:stretch>
            <a:fillRect/>
          </a:stretch>
        </p:blipFill>
        <p:spPr bwMode="auto">
          <a:xfrm>
            <a:off x="4438650" y="1126202"/>
            <a:ext cx="4705350"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2060"/>
          <p:cNvPicPr>
            <a:picLocks noChangeAspect="1" noChangeArrowheads="1"/>
          </p:cNvPicPr>
          <p:nvPr/>
        </p:nvPicPr>
        <p:blipFill>
          <a:blip r:embed="rId5" cstate="print">
            <a:extLst>
              <a:ext uri="{28A0092B-C50C-407E-A947-70E740481C1C}">
                <a14:useLocalDpi xmlns:a14="http://schemas.microsoft.com/office/drawing/2010/main" val="0"/>
              </a:ext>
            </a:extLst>
          </a:blip>
          <a:srcRect l="39294" t="29791" r="26273" b="22769"/>
          <a:stretch>
            <a:fillRect/>
          </a:stretch>
        </p:blipFill>
        <p:spPr bwMode="auto">
          <a:xfrm>
            <a:off x="0" y="3793924"/>
            <a:ext cx="2946400"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magine 2062"/>
          <p:cNvPicPr>
            <a:picLocks noChangeAspect="1" noChangeArrowheads="1"/>
          </p:cNvPicPr>
          <p:nvPr/>
        </p:nvPicPr>
        <p:blipFill>
          <a:blip r:embed="rId6" cstate="print">
            <a:extLst>
              <a:ext uri="{28A0092B-C50C-407E-A947-70E740481C1C}">
                <a14:useLocalDpi xmlns:a14="http://schemas.microsoft.com/office/drawing/2010/main" val="0"/>
              </a:ext>
            </a:extLst>
          </a:blip>
          <a:srcRect l="30641" t="20308" r="31827" b="47385"/>
          <a:stretch>
            <a:fillRect/>
          </a:stretch>
        </p:blipFill>
        <p:spPr bwMode="auto">
          <a:xfrm>
            <a:off x="2554288" y="4640061"/>
            <a:ext cx="3211512"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magine 2063"/>
          <p:cNvPicPr>
            <a:picLocks noChangeAspect="1" noChangeArrowheads="1"/>
          </p:cNvPicPr>
          <p:nvPr/>
        </p:nvPicPr>
        <p:blipFill>
          <a:blip r:embed="rId7" cstate="print">
            <a:extLst>
              <a:ext uri="{28A0092B-C50C-407E-A947-70E740481C1C}">
                <a14:useLocalDpi xmlns:a14="http://schemas.microsoft.com/office/drawing/2010/main" val="0"/>
              </a:ext>
            </a:extLst>
          </a:blip>
          <a:srcRect l="24522" t="38083" r="36696" b="21846"/>
          <a:stretch>
            <a:fillRect/>
          </a:stretch>
        </p:blipFill>
        <p:spPr bwMode="auto">
          <a:xfrm>
            <a:off x="5537200" y="4068561"/>
            <a:ext cx="3317875" cy="193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642086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DYNAMIC TEST - SETUP</a:t>
            </a:r>
            <a:endParaRPr lang="it-IT" dirty="0"/>
          </a:p>
        </p:txBody>
      </p:sp>
      <p:pic>
        <p:nvPicPr>
          <p:cNvPr id="3" name="Immagine 5"/>
          <p:cNvPicPr>
            <a:picLocks noChangeAspect="1" noChangeArrowheads="1"/>
          </p:cNvPicPr>
          <p:nvPr/>
        </p:nvPicPr>
        <p:blipFill>
          <a:blip r:embed="rId3" cstate="print">
            <a:extLst>
              <a:ext uri="{28A0092B-C50C-407E-A947-70E740481C1C}">
                <a14:useLocalDpi xmlns:a14="http://schemas.microsoft.com/office/drawing/2010/main" val="0"/>
              </a:ext>
            </a:extLst>
          </a:blip>
          <a:srcRect l="19348" t="19148" r="48587" b="47899"/>
          <a:stretch>
            <a:fillRect/>
          </a:stretch>
        </p:blipFill>
        <p:spPr bwMode="auto">
          <a:xfrm>
            <a:off x="228600" y="1524000"/>
            <a:ext cx="5456238"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magine 6"/>
          <p:cNvPicPr>
            <a:picLocks noChangeAspect="1" noChangeArrowheads="1"/>
          </p:cNvPicPr>
          <p:nvPr/>
        </p:nvPicPr>
        <p:blipFill>
          <a:blip r:embed="rId3" cstate="print">
            <a:extLst>
              <a:ext uri="{28A0092B-C50C-407E-A947-70E740481C1C}">
                <a14:useLocalDpi xmlns:a14="http://schemas.microsoft.com/office/drawing/2010/main" val="0"/>
              </a:ext>
            </a:extLst>
          </a:blip>
          <a:srcRect l="19348" t="56908" r="47269" b="14946"/>
          <a:stretch>
            <a:fillRect/>
          </a:stretch>
        </p:blipFill>
        <p:spPr bwMode="auto">
          <a:xfrm>
            <a:off x="152400" y="4114800"/>
            <a:ext cx="5791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sellaDiTesto 9"/>
          <p:cNvSpPr txBox="1">
            <a:spLocks noChangeArrowheads="1"/>
          </p:cNvSpPr>
          <p:nvPr/>
        </p:nvSpPr>
        <p:spPr bwMode="auto">
          <a:xfrm>
            <a:off x="4572000" y="3009900"/>
            <a:ext cx="914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r>
              <a:rPr lang="en-US" altLang="it-IT" b="1" dirty="0">
                <a:solidFill>
                  <a:srgbClr val="C00000"/>
                </a:solidFill>
                <a:latin typeface="+mn-lt"/>
                <a:cs typeface="Arial" panose="020B0604020202020204" pitchFamily="34" charset="0"/>
              </a:rPr>
              <a:t>Vertical actuator</a:t>
            </a:r>
          </a:p>
        </p:txBody>
      </p:sp>
      <p:sp>
        <p:nvSpPr>
          <p:cNvPr id="6" name="CasellaDiTesto 9"/>
          <p:cNvSpPr txBox="1">
            <a:spLocks noChangeArrowheads="1"/>
          </p:cNvSpPr>
          <p:nvPr/>
        </p:nvSpPr>
        <p:spPr bwMode="auto">
          <a:xfrm>
            <a:off x="2209800" y="1465263"/>
            <a:ext cx="9906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r>
              <a:rPr lang="en-US" altLang="it-IT" b="1" dirty="0">
                <a:solidFill>
                  <a:srgbClr val="C00000"/>
                </a:solidFill>
                <a:latin typeface="+mn-lt"/>
                <a:cs typeface="Arial" panose="020B0604020202020204" pitchFamily="34" charset="0"/>
              </a:rPr>
              <a:t>Horizontal</a:t>
            </a:r>
          </a:p>
          <a:p>
            <a:pPr eaLnBrk="1" hangingPunct="1"/>
            <a:r>
              <a:rPr lang="en-US" altLang="it-IT" b="1" dirty="0">
                <a:solidFill>
                  <a:srgbClr val="C00000"/>
                </a:solidFill>
                <a:latin typeface="+mn-lt"/>
                <a:cs typeface="Arial" panose="020B0604020202020204" pitchFamily="34" charset="0"/>
              </a:rPr>
              <a:t>actuator</a:t>
            </a:r>
          </a:p>
        </p:txBody>
      </p:sp>
      <p:sp>
        <p:nvSpPr>
          <p:cNvPr id="7" name="CasellaDiTesto 9"/>
          <p:cNvSpPr txBox="1">
            <a:spLocks noChangeArrowheads="1"/>
          </p:cNvSpPr>
          <p:nvPr/>
        </p:nvSpPr>
        <p:spPr bwMode="auto">
          <a:xfrm>
            <a:off x="4572000" y="1030288"/>
            <a:ext cx="1524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r>
              <a:rPr lang="en-US" altLang="it-IT" b="1" dirty="0">
                <a:solidFill>
                  <a:srgbClr val="003366"/>
                </a:solidFill>
                <a:latin typeface="+mn-lt"/>
                <a:cs typeface="Arial" panose="020B0604020202020204" pitchFamily="34" charset="0"/>
              </a:rPr>
              <a:t>1 </a:t>
            </a:r>
            <a:r>
              <a:rPr lang="en-US" altLang="it-IT" b="1" dirty="0">
                <a:solidFill>
                  <a:srgbClr val="C00000"/>
                </a:solidFill>
                <a:latin typeface="+mn-lt"/>
                <a:cs typeface="Arial" panose="020B0604020202020204" pitchFamily="34" charset="0"/>
              </a:rPr>
              <a:t>Steel beam </a:t>
            </a:r>
            <a:r>
              <a:rPr lang="en-US" altLang="it-IT" b="1" dirty="0">
                <a:solidFill>
                  <a:srgbClr val="003366"/>
                </a:solidFill>
                <a:latin typeface="+mn-lt"/>
                <a:cs typeface="Arial" panose="020B0604020202020204" pitchFamily="34" charset="0"/>
              </a:rPr>
              <a:t>connected to the vertical actuator </a:t>
            </a:r>
          </a:p>
        </p:txBody>
      </p:sp>
      <p:pic>
        <p:nvPicPr>
          <p:cNvPr id="8" name="Immagine 16"/>
          <p:cNvPicPr>
            <a:picLocks noChangeAspect="1" noChangeArrowheads="1"/>
          </p:cNvPicPr>
          <p:nvPr/>
        </p:nvPicPr>
        <p:blipFill>
          <a:blip r:embed="rId3" cstate="print">
            <a:extLst>
              <a:ext uri="{28A0092B-C50C-407E-A947-70E740481C1C}">
                <a14:useLocalDpi xmlns:a14="http://schemas.microsoft.com/office/drawing/2010/main" val="0"/>
              </a:ext>
            </a:extLst>
          </a:blip>
          <a:srcRect l="50726" t="19148" r="37587" b="47899"/>
          <a:stretch>
            <a:fillRect/>
          </a:stretch>
        </p:blipFill>
        <p:spPr bwMode="auto">
          <a:xfrm>
            <a:off x="6553200" y="1524000"/>
            <a:ext cx="1989138"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asellaDiTesto 9"/>
          <p:cNvSpPr txBox="1">
            <a:spLocks noChangeArrowheads="1"/>
          </p:cNvSpPr>
          <p:nvPr/>
        </p:nvSpPr>
        <p:spPr bwMode="auto">
          <a:xfrm>
            <a:off x="4679157" y="1765300"/>
            <a:ext cx="1524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r>
              <a:rPr lang="en-US" altLang="it-IT" b="1" dirty="0">
                <a:solidFill>
                  <a:srgbClr val="003366"/>
                </a:solidFill>
                <a:latin typeface="+mn-lt"/>
                <a:cs typeface="Arial" panose="020B0604020202020204" pitchFamily="34" charset="0"/>
              </a:rPr>
              <a:t>2 </a:t>
            </a:r>
            <a:r>
              <a:rPr lang="en-US" altLang="it-IT" b="1" dirty="0">
                <a:solidFill>
                  <a:srgbClr val="C00000"/>
                </a:solidFill>
                <a:latin typeface="+mn-lt"/>
                <a:cs typeface="Arial" panose="020B0604020202020204" pitchFamily="34" charset="0"/>
              </a:rPr>
              <a:t>Steel beams </a:t>
            </a:r>
            <a:r>
              <a:rPr lang="en-US" altLang="it-IT" b="1" dirty="0">
                <a:solidFill>
                  <a:srgbClr val="003366"/>
                </a:solidFill>
                <a:latin typeface="+mn-lt"/>
                <a:cs typeface="Arial" panose="020B0604020202020204" pitchFamily="34" charset="0"/>
              </a:rPr>
              <a:t>supporting the beam above and supported by the </a:t>
            </a:r>
            <a:r>
              <a:rPr lang="en-US" altLang="it-IT" b="1" dirty="0" err="1">
                <a:solidFill>
                  <a:srgbClr val="003366"/>
                </a:solidFill>
                <a:latin typeface="+mn-lt"/>
                <a:cs typeface="Arial" panose="020B0604020202020204" pitchFamily="34" charset="0"/>
              </a:rPr>
              <a:t>r.c</a:t>
            </a:r>
            <a:r>
              <a:rPr lang="en-US" altLang="it-IT" b="1" dirty="0">
                <a:solidFill>
                  <a:srgbClr val="003366"/>
                </a:solidFill>
                <a:latin typeface="+mn-lt"/>
                <a:cs typeface="Arial" panose="020B0604020202020204" pitchFamily="34" charset="0"/>
              </a:rPr>
              <a:t>. columns </a:t>
            </a:r>
          </a:p>
        </p:txBody>
      </p:sp>
      <p:sp>
        <p:nvSpPr>
          <p:cNvPr id="10" name="CasellaDiTesto 9"/>
          <p:cNvSpPr txBox="1">
            <a:spLocks noChangeArrowheads="1"/>
          </p:cNvSpPr>
          <p:nvPr/>
        </p:nvSpPr>
        <p:spPr bwMode="auto">
          <a:xfrm>
            <a:off x="6019800" y="4114800"/>
            <a:ext cx="26670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r>
              <a:rPr lang="en-US" altLang="it-IT" sz="1400" b="1">
                <a:solidFill>
                  <a:srgbClr val="003366"/>
                </a:solidFill>
                <a:latin typeface="+mn-lt"/>
                <a:cs typeface="Arial" panose="020B0604020202020204" pitchFamily="34" charset="0"/>
              </a:rPr>
              <a:t>Vertical load is applied from below. The actuator is anchored to a steel beam above the slab. It is supported by 2 steel beams directly connected to the  frame columns. </a:t>
            </a:r>
          </a:p>
          <a:p>
            <a:pPr eaLnBrk="1" hangingPunct="1"/>
            <a:endParaRPr lang="en-US" altLang="it-IT" sz="1400" b="1">
              <a:solidFill>
                <a:srgbClr val="003366"/>
              </a:solidFill>
              <a:latin typeface="+mn-lt"/>
              <a:cs typeface="Arial" panose="020B0604020202020204" pitchFamily="34" charset="0"/>
            </a:endParaRPr>
          </a:p>
          <a:p>
            <a:pPr eaLnBrk="1" hangingPunct="1"/>
            <a:r>
              <a:rPr lang="en-US" altLang="it-IT" sz="1400" b="1">
                <a:solidFill>
                  <a:srgbClr val="003366"/>
                </a:solidFill>
                <a:latin typeface="+mn-lt"/>
                <a:cs typeface="Arial" panose="020B0604020202020204" pitchFamily="34" charset="0"/>
              </a:rPr>
              <a:t>Horizontal load is applied directly to the rigid slab.</a:t>
            </a:r>
          </a:p>
        </p:txBody>
      </p:sp>
      <p:cxnSp>
        <p:nvCxnSpPr>
          <p:cNvPr id="12" name="Connettore 2 11"/>
          <p:cNvCxnSpPr>
            <a:stCxn id="7" idx="3"/>
          </p:cNvCxnSpPr>
          <p:nvPr/>
        </p:nvCxnSpPr>
        <p:spPr>
          <a:xfrm>
            <a:off x="6096000" y="1353344"/>
            <a:ext cx="762000" cy="314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6203157" y="2072092"/>
            <a:ext cx="6548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flipH="1" flipV="1">
            <a:off x="3886002" y="3009901"/>
            <a:ext cx="793155" cy="1658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H="1">
            <a:off x="1752600" y="1696245"/>
            <a:ext cx="586880" cy="2635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757319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DYNAMIC TEST INSTRUMENTATION</a:t>
            </a:r>
            <a:endParaRPr lang="it-IT" dirty="0"/>
          </a:p>
        </p:txBody>
      </p:sp>
      <p:pic>
        <p:nvPicPr>
          <p:cNvPr id="80905"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3614" y="4209077"/>
            <a:ext cx="3625397" cy="170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6" name="Picture 10" descr="Descrizione: K:\Memscon\Foto presentazione\Foto prov\IMG_1503.JPG"/>
          <p:cNvPicPr>
            <a:picLocks noChangeAspect="1" noChangeArrowheads="1"/>
          </p:cNvPicPr>
          <p:nvPr/>
        </p:nvPicPr>
        <p:blipFill>
          <a:blip r:embed="rId4">
            <a:extLst>
              <a:ext uri="{28A0092B-C50C-407E-A947-70E740481C1C}">
                <a14:useLocalDpi xmlns:a14="http://schemas.microsoft.com/office/drawing/2010/main" val="0"/>
              </a:ext>
            </a:extLst>
          </a:blip>
          <a:srcRect l="21257" t="10321" r="-1343" b="8749"/>
          <a:stretch>
            <a:fillRect/>
          </a:stretch>
        </p:blipFill>
        <p:spPr bwMode="auto">
          <a:xfrm>
            <a:off x="4807404" y="1333500"/>
            <a:ext cx="266065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7"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9011" y="4083049"/>
            <a:ext cx="3549227" cy="1958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908"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t="22928"/>
          <a:stretch>
            <a:fillRect/>
          </a:stretch>
        </p:blipFill>
        <p:spPr bwMode="auto">
          <a:xfrm>
            <a:off x="247089" y="1311890"/>
            <a:ext cx="3800475" cy="2208212"/>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18" name="Ovale 17"/>
          <p:cNvSpPr/>
          <p:nvPr/>
        </p:nvSpPr>
        <p:spPr>
          <a:xfrm>
            <a:off x="1436795" y="1625600"/>
            <a:ext cx="203200" cy="203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Ovale 18"/>
          <p:cNvSpPr/>
          <p:nvPr/>
        </p:nvSpPr>
        <p:spPr>
          <a:xfrm>
            <a:off x="2565400" y="2776132"/>
            <a:ext cx="203200" cy="2032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bidirezionale orizzontale 5"/>
          <p:cNvSpPr/>
          <p:nvPr/>
        </p:nvSpPr>
        <p:spPr>
          <a:xfrm>
            <a:off x="1819910" y="2091511"/>
            <a:ext cx="759460" cy="33972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8742630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DYNAMIC TEST – SEQUENCE OF TESTS</a:t>
            </a:r>
            <a:endParaRPr lang="it-IT" dirty="0"/>
          </a:p>
        </p:txBody>
      </p:sp>
      <p:graphicFrame>
        <p:nvGraphicFramePr>
          <p:cNvPr id="3" name="Oggetto 6"/>
          <p:cNvGraphicFramePr>
            <a:graphicFrameLocks noChangeAspect="1"/>
          </p:cNvGraphicFramePr>
          <p:nvPr>
            <p:extLst>
              <p:ext uri="{D42A27DB-BD31-4B8C-83A1-F6EECF244321}">
                <p14:modId xmlns:p14="http://schemas.microsoft.com/office/powerpoint/2010/main" val="955528003"/>
              </p:ext>
            </p:extLst>
          </p:nvPr>
        </p:nvGraphicFramePr>
        <p:xfrm>
          <a:off x="-571500" y="2934961"/>
          <a:ext cx="9817100" cy="3581400"/>
        </p:xfrm>
        <a:graphic>
          <a:graphicData uri="http://schemas.openxmlformats.org/presentationml/2006/ole">
            <mc:AlternateContent xmlns:mc="http://schemas.openxmlformats.org/markup-compatibility/2006">
              <mc:Choice xmlns:v="urn:schemas-microsoft-com:vml" Requires="v">
                <p:oleObj spid="_x0000_s29784" name="Documento" r:id="rId4" imgW="6196576" imgH="2068975" progId="Word.Document.12">
                  <p:embed/>
                </p:oleObj>
              </mc:Choice>
              <mc:Fallback>
                <p:oleObj name="Documento" r:id="rId4" imgW="6196576" imgH="2068975" progId="Word.Document.12">
                  <p:embed/>
                  <p:pic>
                    <p:nvPicPr>
                      <p:cNvPr id="0" name=""/>
                      <p:cNvPicPr>
                        <a:picLocks noChangeAspect="1" noChangeArrowheads="1"/>
                      </p:cNvPicPr>
                      <p:nvPr/>
                    </p:nvPicPr>
                    <p:blipFill>
                      <a:blip r:embed="rId5"/>
                      <a:srcRect/>
                      <a:stretch>
                        <a:fillRect/>
                      </a:stretch>
                    </p:blipFill>
                    <p:spPr bwMode="auto">
                      <a:xfrm>
                        <a:off x="-571500" y="2934961"/>
                        <a:ext cx="9817100" cy="3581400"/>
                      </a:xfrm>
                      <a:prstGeom prst="rect">
                        <a:avLst/>
                      </a:prstGeom>
                      <a:noFill/>
                      <a:ln>
                        <a:noFill/>
                      </a:ln>
                      <a:extLst/>
                    </p:spPr>
                  </p:pic>
                </p:oleObj>
              </mc:Fallback>
            </mc:AlternateContent>
          </a:graphicData>
        </a:graphic>
      </p:graphicFrame>
      <p:pic>
        <p:nvPicPr>
          <p:cNvPr id="4" name="Immagin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32326" y="1196523"/>
            <a:ext cx="264795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82577" y="1196523"/>
            <a:ext cx="2715088" cy="173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asellaDiTesto 9"/>
          <p:cNvSpPr txBox="1">
            <a:spLocks noChangeArrowheads="1"/>
          </p:cNvSpPr>
          <p:nvPr/>
        </p:nvSpPr>
        <p:spPr bwMode="auto">
          <a:xfrm>
            <a:off x="6204095" y="5411442"/>
            <a:ext cx="26479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ctr" eaLnBrk="1" hangingPunct="1"/>
            <a:r>
              <a:rPr lang="en-US" altLang="it-IT" sz="1600" b="1" dirty="0" smtClean="0">
                <a:solidFill>
                  <a:srgbClr val="003366"/>
                </a:solidFill>
                <a:latin typeface="+mn-lt"/>
                <a:cs typeface="Arial" panose="020B0604020202020204" pitchFamily="34" charset="0"/>
              </a:rPr>
              <a:t>Also a </a:t>
            </a:r>
            <a:r>
              <a:rPr lang="en-US" altLang="it-IT" sz="1600" b="1" dirty="0" smtClean="0">
                <a:solidFill>
                  <a:srgbClr val="C00000"/>
                </a:solidFill>
                <a:latin typeface="+mn-lt"/>
                <a:cs typeface="Arial" panose="020B0604020202020204" pitchFamily="34" charset="0"/>
              </a:rPr>
              <a:t>static test</a:t>
            </a:r>
            <a:r>
              <a:rPr lang="en-US" altLang="it-IT" sz="1600" b="1" dirty="0" smtClean="0">
                <a:solidFill>
                  <a:srgbClr val="003366"/>
                </a:solidFill>
                <a:latin typeface="+mn-lt"/>
                <a:cs typeface="Arial" panose="020B0604020202020204" pitchFamily="34" charset="0"/>
              </a:rPr>
              <a:t> performed after each dynamic test</a:t>
            </a:r>
            <a:endParaRPr lang="en-US" altLang="it-IT" sz="1600" b="1" dirty="0">
              <a:solidFill>
                <a:srgbClr val="003366"/>
              </a:solidFill>
              <a:latin typeface="+mn-lt"/>
              <a:cs typeface="Arial" panose="020B0604020202020204" pitchFamily="34" charset="0"/>
            </a:endParaRPr>
          </a:p>
        </p:txBody>
      </p:sp>
      <p:sp>
        <p:nvSpPr>
          <p:cNvPr id="6" name="Rettangolo 5"/>
          <p:cNvSpPr/>
          <p:nvPr/>
        </p:nvSpPr>
        <p:spPr>
          <a:xfrm>
            <a:off x="2679701" y="4483100"/>
            <a:ext cx="3276600" cy="279400"/>
          </a:xfrm>
          <a:prstGeom prst="rect">
            <a:avLst/>
          </a:prstGeom>
          <a:solidFill>
            <a:srgbClr val="FFC000">
              <a:alpha val="3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6" name="Gruppo 15"/>
          <p:cNvGrpSpPr/>
          <p:nvPr/>
        </p:nvGrpSpPr>
        <p:grpSpPr>
          <a:xfrm>
            <a:off x="518882" y="1422811"/>
            <a:ext cx="1087927" cy="1281147"/>
            <a:chOff x="7259951" y="1476820"/>
            <a:chExt cx="1087927" cy="1281147"/>
          </a:xfrm>
        </p:grpSpPr>
        <mc:AlternateContent xmlns:mc="http://schemas.openxmlformats.org/markup-compatibility/2006" xmlns:a14="http://schemas.microsoft.com/office/drawing/2010/main">
          <mc:Choice Requires="a14">
            <p:sp>
              <p:nvSpPr>
                <p:cNvPr id="9" name="CasellaDiTesto 8"/>
                <p:cNvSpPr txBox="1"/>
                <p:nvPr/>
              </p:nvSpPr>
              <p:spPr>
                <a:xfrm>
                  <a:off x="7259951" y="2480968"/>
                  <a:ext cx="108792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panose="02040503050406030204" pitchFamily="18" charset="0"/>
                          </a:rPr>
                          <m:t>𝑓</m:t>
                        </m:r>
                        <m:r>
                          <a:rPr lang="it-IT" b="0" i="1" smtClean="0">
                            <a:latin typeface="Cambria Math" panose="02040503050406030204" pitchFamily="18" charset="0"/>
                          </a:rPr>
                          <m:t>=1.5</m:t>
                        </m:r>
                        <m:r>
                          <a:rPr lang="it-IT" b="0" i="1" smtClean="0">
                            <a:latin typeface="Cambria Math" panose="02040503050406030204" pitchFamily="18" charset="0"/>
                          </a:rPr>
                          <m:t>𝐻𝑧</m:t>
                        </m:r>
                      </m:oMath>
                    </m:oMathPara>
                  </a14:m>
                  <a:endParaRPr lang="it-IT" dirty="0"/>
                </a:p>
              </p:txBody>
            </p:sp>
          </mc:Choice>
          <mc:Fallback xmlns="">
            <p:sp>
              <p:nvSpPr>
                <p:cNvPr id="9" name="CasellaDiTesto 8"/>
                <p:cNvSpPr txBox="1">
                  <a:spLocks noRot="1" noChangeAspect="1" noMove="1" noResize="1" noEditPoints="1" noAdjustHandles="1" noChangeArrowheads="1" noChangeShapeType="1" noTextEdit="1"/>
                </p:cNvSpPr>
                <p:nvPr/>
              </p:nvSpPr>
              <p:spPr>
                <a:xfrm>
                  <a:off x="7259951" y="2480968"/>
                  <a:ext cx="1087927" cy="276999"/>
                </a:xfrm>
                <a:prstGeom prst="rect">
                  <a:avLst/>
                </a:prstGeom>
                <a:blipFill rotWithShape="0">
                  <a:blip r:embed="rId8"/>
                  <a:stretch>
                    <a:fillRect l="-6704" t="-2174" r="-3911" b="-32609"/>
                  </a:stretch>
                </a:blipFill>
              </p:spPr>
              <p:txBody>
                <a:bodyPr/>
                <a:lstStyle/>
                <a:p>
                  <a:r>
                    <a:rPr lang="it-IT">
                      <a:noFill/>
                    </a:rPr>
                    <a:t> </a:t>
                  </a:r>
                </a:p>
              </p:txBody>
            </p:sp>
          </mc:Fallback>
        </mc:AlternateContent>
        <p:grpSp>
          <p:nvGrpSpPr>
            <p:cNvPr id="10" name="Gruppo 9"/>
            <p:cNvGrpSpPr/>
            <p:nvPr/>
          </p:nvGrpSpPr>
          <p:grpSpPr>
            <a:xfrm>
              <a:off x="7682471" y="1476820"/>
              <a:ext cx="242888" cy="800100"/>
              <a:chOff x="1304131" y="4676775"/>
              <a:chExt cx="242888" cy="800100"/>
            </a:xfrm>
          </p:grpSpPr>
          <p:cxnSp>
            <p:nvCxnSpPr>
              <p:cNvPr id="11" name="Connettore 1 10"/>
              <p:cNvCxnSpPr/>
              <p:nvPr/>
            </p:nvCxnSpPr>
            <p:spPr>
              <a:xfrm>
                <a:off x="1425575" y="4886325"/>
                <a:ext cx="0" cy="5905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Ovale 11"/>
              <p:cNvSpPr/>
              <p:nvPr/>
            </p:nvSpPr>
            <p:spPr>
              <a:xfrm>
                <a:off x="1304131" y="4676775"/>
                <a:ext cx="242888" cy="23812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3" name="Connettore 1 12"/>
              <p:cNvCxnSpPr/>
              <p:nvPr/>
            </p:nvCxnSpPr>
            <p:spPr>
              <a:xfrm>
                <a:off x="1304131" y="5476875"/>
                <a:ext cx="2428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0525410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TEST IN ACTION</a:t>
            </a:r>
            <a:endParaRPr lang="it-IT" dirty="0"/>
          </a:p>
        </p:txBody>
      </p:sp>
      <p:pic>
        <p:nvPicPr>
          <p:cNvPr id="3" name="400fy">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548245" y="1269769"/>
            <a:ext cx="5829300" cy="4663440"/>
          </a:xfrm>
          <a:prstGeom prst="rect">
            <a:avLst/>
          </a:prstGeom>
        </p:spPr>
      </p:pic>
      <p:sp>
        <p:nvSpPr>
          <p:cNvPr id="4" name="CasellaDiTesto 3"/>
          <p:cNvSpPr txBox="1"/>
          <p:nvPr/>
        </p:nvSpPr>
        <p:spPr>
          <a:xfrm>
            <a:off x="7518398" y="1269769"/>
            <a:ext cx="1451429" cy="646331"/>
          </a:xfrm>
          <a:prstGeom prst="rect">
            <a:avLst/>
          </a:prstGeom>
          <a:noFill/>
        </p:spPr>
        <p:txBody>
          <a:bodyPr wrap="square" rtlCol="0">
            <a:spAutoFit/>
          </a:bodyPr>
          <a:lstStyle/>
          <a:p>
            <a:r>
              <a:rPr lang="it-IT" b="1" dirty="0" smtClean="0">
                <a:latin typeface="Symbol" panose="05050102010706020507" pitchFamily="18" charset="2"/>
              </a:rPr>
              <a:t>D</a:t>
            </a:r>
            <a:r>
              <a:rPr lang="it-IT" b="1" dirty="0" smtClean="0"/>
              <a:t> = 68 mm</a:t>
            </a:r>
          </a:p>
          <a:p>
            <a:r>
              <a:rPr lang="it-IT" b="1" dirty="0" smtClean="0"/>
              <a:t>PFA = 0.51 g</a:t>
            </a:r>
            <a:endParaRPr lang="it-IT" b="1" dirty="0"/>
          </a:p>
        </p:txBody>
      </p:sp>
    </p:spTree>
    <p:extLst>
      <p:ext uri="{BB962C8B-B14F-4D97-AF65-F5344CB8AC3E}">
        <p14:creationId xmlns:p14="http://schemas.microsoft.com/office/powerpoint/2010/main" val="806018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76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34848">
                <p:cTn id="7" repeatCount="indefinite"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OUTCOMES - OBSERVED DAMAGE</a:t>
            </a:r>
            <a:endParaRPr lang="it-IT" dirty="0"/>
          </a:p>
        </p:txBody>
      </p:sp>
      <p:pic>
        <p:nvPicPr>
          <p:cNvPr id="3" name="Immagine 2" descr="Descrizione: K:\Memscon\TELAIO3D\PROVE DINAMICHE - MEMSCON\Pictures\Damages at base of the columns\25%_fy C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5829" y="1429698"/>
            <a:ext cx="1626870" cy="1217295"/>
          </a:xfrm>
          <a:prstGeom prst="rect">
            <a:avLst/>
          </a:prstGeom>
          <a:noFill/>
          <a:ln>
            <a:noFill/>
          </a:ln>
        </p:spPr>
      </p:pic>
      <p:pic>
        <p:nvPicPr>
          <p:cNvPr id="4" name="Immagine 3" descr="Descrizione: K:\Memscon\TELAIO3D\PROVE DINAMICHE - MEMSCON\Pictures\Damages at base of the columns\75%_fy C4.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68407" y="1446026"/>
            <a:ext cx="1626870" cy="1217295"/>
          </a:xfrm>
          <a:prstGeom prst="rect">
            <a:avLst/>
          </a:prstGeom>
          <a:noFill/>
          <a:ln>
            <a:noFill/>
          </a:ln>
        </p:spPr>
      </p:pic>
      <p:pic>
        <p:nvPicPr>
          <p:cNvPr id="7" name="Immagine 6" descr="Descrizione: K:\Memscon\TELAIO3D\PROVE DINAMICHE - MEMSCON\Pictures\Damages at base of the columns\100%_fy C4.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67311" y="1462356"/>
            <a:ext cx="1626870" cy="1217295"/>
          </a:xfrm>
          <a:prstGeom prst="rect">
            <a:avLst/>
          </a:prstGeom>
          <a:noFill/>
          <a:ln>
            <a:noFill/>
          </a:ln>
        </p:spPr>
      </p:pic>
      <p:pic>
        <p:nvPicPr>
          <p:cNvPr id="8" name="Immagine 7" descr="Descrizione: K:\Memscon\TELAIO3D\PROVE DINAMICHE - MEMSCON\Pictures\Damages at base of the columns\300%_fy C4.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66220" y="1478689"/>
            <a:ext cx="1626870" cy="1217295"/>
          </a:xfrm>
          <a:prstGeom prst="rect">
            <a:avLst/>
          </a:prstGeom>
          <a:noFill/>
          <a:ln>
            <a:noFill/>
          </a:ln>
        </p:spPr>
      </p:pic>
      <p:pic>
        <p:nvPicPr>
          <p:cNvPr id="9" name="Immagine 8" descr="Descrizione: K:\Memscon\TELAIO3D\PROVE DINAMICHE - MEMSCON\Pictures\Damages at base of the columns\500%_fy C4.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67173" y="1487330"/>
            <a:ext cx="1626870" cy="1217295"/>
          </a:xfrm>
          <a:prstGeom prst="rect">
            <a:avLst/>
          </a:prstGeom>
          <a:noFill/>
          <a:ln>
            <a:noFill/>
          </a:ln>
        </p:spPr>
      </p:pic>
      <p:pic>
        <p:nvPicPr>
          <p:cNvPr id="10" name="Immagine 9"/>
          <p:cNvPicPr/>
          <p:nvPr/>
        </p:nvPicPr>
        <p:blipFill rotWithShape="1">
          <a:blip r:embed="rId8" cstate="print">
            <a:extLst>
              <a:ext uri="{28A0092B-C50C-407E-A947-70E740481C1C}">
                <a14:useLocalDpi xmlns:a14="http://schemas.microsoft.com/office/drawing/2010/main" val="0"/>
              </a:ext>
            </a:extLst>
          </a:blip>
          <a:srcRect r="28022"/>
          <a:stretch/>
        </p:blipFill>
        <p:spPr bwMode="auto">
          <a:xfrm>
            <a:off x="185829" y="3421386"/>
            <a:ext cx="3137008" cy="2439987"/>
          </a:xfrm>
          <a:prstGeom prst="rect">
            <a:avLst/>
          </a:prstGeom>
          <a:noFill/>
          <a:ln>
            <a:noFill/>
          </a:ln>
        </p:spPr>
      </p:pic>
      <p:sp>
        <p:nvSpPr>
          <p:cNvPr id="11" name="CasellaDiTesto 10"/>
          <p:cNvSpPr txBox="1"/>
          <p:nvPr/>
        </p:nvSpPr>
        <p:spPr>
          <a:xfrm>
            <a:off x="185829" y="2723521"/>
            <a:ext cx="1626870" cy="523220"/>
          </a:xfrm>
          <a:prstGeom prst="rect">
            <a:avLst/>
          </a:prstGeom>
          <a:noFill/>
          <a:ln>
            <a:solidFill>
              <a:schemeClr val="tx2"/>
            </a:solidFill>
          </a:ln>
        </p:spPr>
        <p:txBody>
          <a:bodyPr wrap="square" rtlCol="0">
            <a:spAutoFit/>
          </a:bodyPr>
          <a:lstStyle/>
          <a:p>
            <a:pPr algn="ctr"/>
            <a:r>
              <a:rPr lang="it-IT" sz="1400" dirty="0" smtClean="0">
                <a:solidFill>
                  <a:srgbClr val="003366"/>
                </a:solidFill>
              </a:rPr>
              <a:t>Cracking </a:t>
            </a:r>
            <a:r>
              <a:rPr lang="it-IT" sz="1400" dirty="0" err="1" smtClean="0">
                <a:solidFill>
                  <a:srgbClr val="003366"/>
                </a:solidFill>
              </a:rPr>
              <a:t>at</a:t>
            </a:r>
            <a:r>
              <a:rPr lang="it-IT" sz="1400" dirty="0" smtClean="0">
                <a:solidFill>
                  <a:srgbClr val="003366"/>
                </a:solidFill>
              </a:rPr>
              <a:t> the bottom of </a:t>
            </a:r>
            <a:r>
              <a:rPr lang="it-IT" sz="1400" dirty="0" err="1" smtClean="0">
                <a:solidFill>
                  <a:srgbClr val="003366"/>
                </a:solidFill>
              </a:rPr>
              <a:t>columns</a:t>
            </a:r>
            <a:endParaRPr lang="it-IT" sz="1400" dirty="0">
              <a:solidFill>
                <a:srgbClr val="003366"/>
              </a:solidFill>
            </a:endParaRPr>
          </a:p>
        </p:txBody>
      </p:sp>
      <p:sp>
        <p:nvSpPr>
          <p:cNvPr id="12" name="CasellaDiTesto 11"/>
          <p:cNvSpPr txBox="1"/>
          <p:nvPr/>
        </p:nvSpPr>
        <p:spPr>
          <a:xfrm>
            <a:off x="1968407" y="2723521"/>
            <a:ext cx="1626870" cy="523220"/>
          </a:xfrm>
          <a:prstGeom prst="rect">
            <a:avLst/>
          </a:prstGeom>
          <a:noFill/>
          <a:ln>
            <a:solidFill>
              <a:schemeClr val="tx2"/>
            </a:solidFill>
          </a:ln>
        </p:spPr>
        <p:txBody>
          <a:bodyPr wrap="square" rtlCol="0">
            <a:spAutoFit/>
          </a:bodyPr>
          <a:lstStyle/>
          <a:p>
            <a:pPr algn="ctr"/>
            <a:r>
              <a:rPr lang="it-IT" sz="1400" dirty="0" err="1" smtClean="0">
                <a:solidFill>
                  <a:srgbClr val="003366"/>
                </a:solidFill>
              </a:rPr>
              <a:t>Horizontal</a:t>
            </a:r>
            <a:r>
              <a:rPr lang="it-IT" sz="1400" dirty="0" smtClean="0">
                <a:solidFill>
                  <a:srgbClr val="003366"/>
                </a:solidFill>
              </a:rPr>
              <a:t> </a:t>
            </a:r>
            <a:r>
              <a:rPr lang="it-IT" sz="1400" dirty="0" err="1" smtClean="0">
                <a:solidFill>
                  <a:srgbClr val="003366"/>
                </a:solidFill>
              </a:rPr>
              <a:t>cracks</a:t>
            </a:r>
            <a:endParaRPr lang="it-IT" sz="1400" dirty="0">
              <a:solidFill>
                <a:srgbClr val="003366"/>
              </a:solidFill>
            </a:endParaRPr>
          </a:p>
          <a:p>
            <a:pPr algn="ctr"/>
            <a:r>
              <a:rPr lang="it-IT" sz="1400" dirty="0" smtClean="0">
                <a:solidFill>
                  <a:srgbClr val="003366"/>
                </a:solidFill>
              </a:rPr>
              <a:t>(</a:t>
            </a:r>
            <a:r>
              <a:rPr lang="it-IT" sz="1400" dirty="0" err="1" smtClean="0">
                <a:solidFill>
                  <a:srgbClr val="003366"/>
                </a:solidFill>
              </a:rPr>
              <a:t>stirrups</a:t>
            </a:r>
            <a:r>
              <a:rPr lang="it-IT" sz="1400" dirty="0" smtClean="0">
                <a:solidFill>
                  <a:srgbClr val="003366"/>
                </a:solidFill>
              </a:rPr>
              <a:t>)</a:t>
            </a:r>
            <a:endParaRPr lang="it-IT" sz="1400" dirty="0">
              <a:solidFill>
                <a:srgbClr val="003366"/>
              </a:solidFill>
            </a:endParaRPr>
          </a:p>
        </p:txBody>
      </p:sp>
      <p:sp>
        <p:nvSpPr>
          <p:cNvPr id="13" name="CasellaDiTesto 12"/>
          <p:cNvSpPr txBox="1"/>
          <p:nvPr/>
        </p:nvSpPr>
        <p:spPr>
          <a:xfrm>
            <a:off x="3767311" y="2723521"/>
            <a:ext cx="1626870" cy="523220"/>
          </a:xfrm>
          <a:prstGeom prst="rect">
            <a:avLst/>
          </a:prstGeom>
          <a:noFill/>
          <a:ln>
            <a:solidFill>
              <a:schemeClr val="tx2"/>
            </a:solidFill>
          </a:ln>
        </p:spPr>
        <p:txBody>
          <a:bodyPr wrap="square" rtlCol="0">
            <a:spAutoFit/>
          </a:bodyPr>
          <a:lstStyle/>
          <a:p>
            <a:pPr algn="ctr"/>
            <a:r>
              <a:rPr lang="it-IT" sz="1400" dirty="0" smtClean="0">
                <a:solidFill>
                  <a:srgbClr val="003366"/>
                </a:solidFill>
              </a:rPr>
              <a:t>Cracking </a:t>
            </a:r>
          </a:p>
          <a:p>
            <a:pPr algn="ctr"/>
            <a:r>
              <a:rPr lang="it-IT" sz="1400" dirty="0" err="1" smtClean="0">
                <a:solidFill>
                  <a:srgbClr val="003366"/>
                </a:solidFill>
              </a:rPr>
              <a:t>diffusion</a:t>
            </a:r>
            <a:endParaRPr lang="it-IT" sz="1400" dirty="0">
              <a:solidFill>
                <a:srgbClr val="003366"/>
              </a:solidFill>
            </a:endParaRPr>
          </a:p>
        </p:txBody>
      </p:sp>
      <p:sp>
        <p:nvSpPr>
          <p:cNvPr id="14" name="CasellaDiTesto 13"/>
          <p:cNvSpPr txBox="1"/>
          <p:nvPr/>
        </p:nvSpPr>
        <p:spPr>
          <a:xfrm>
            <a:off x="5566215" y="2723521"/>
            <a:ext cx="1626870" cy="523220"/>
          </a:xfrm>
          <a:prstGeom prst="rect">
            <a:avLst/>
          </a:prstGeom>
          <a:noFill/>
          <a:ln>
            <a:solidFill>
              <a:schemeClr val="tx2"/>
            </a:solidFill>
          </a:ln>
        </p:spPr>
        <p:txBody>
          <a:bodyPr wrap="square" rtlCol="0">
            <a:spAutoFit/>
          </a:bodyPr>
          <a:lstStyle/>
          <a:p>
            <a:pPr algn="ctr"/>
            <a:r>
              <a:rPr lang="it-IT" sz="1400" dirty="0" err="1" smtClean="0">
                <a:solidFill>
                  <a:srgbClr val="003366"/>
                </a:solidFill>
              </a:rPr>
              <a:t>Yielding</a:t>
            </a:r>
            <a:endParaRPr lang="it-IT" sz="1400" dirty="0" smtClean="0">
              <a:solidFill>
                <a:srgbClr val="003366"/>
              </a:solidFill>
            </a:endParaRPr>
          </a:p>
          <a:p>
            <a:pPr algn="ctr"/>
            <a:endParaRPr lang="it-IT" sz="1400" dirty="0">
              <a:solidFill>
                <a:srgbClr val="003366"/>
              </a:solidFill>
            </a:endParaRPr>
          </a:p>
        </p:txBody>
      </p:sp>
      <p:sp>
        <p:nvSpPr>
          <p:cNvPr id="15" name="CasellaDiTesto 14"/>
          <p:cNvSpPr txBox="1"/>
          <p:nvPr/>
        </p:nvSpPr>
        <p:spPr>
          <a:xfrm>
            <a:off x="7367173" y="2723521"/>
            <a:ext cx="1626870" cy="523220"/>
          </a:xfrm>
          <a:prstGeom prst="rect">
            <a:avLst/>
          </a:prstGeom>
          <a:noFill/>
          <a:ln>
            <a:solidFill>
              <a:schemeClr val="tx2"/>
            </a:solidFill>
          </a:ln>
        </p:spPr>
        <p:txBody>
          <a:bodyPr wrap="square" rtlCol="0">
            <a:spAutoFit/>
          </a:bodyPr>
          <a:lstStyle/>
          <a:p>
            <a:pPr algn="ctr"/>
            <a:r>
              <a:rPr lang="it-IT" sz="1400" dirty="0" err="1" smtClean="0">
                <a:solidFill>
                  <a:srgbClr val="003366"/>
                </a:solidFill>
              </a:rPr>
              <a:t>Spalling</a:t>
            </a:r>
            <a:r>
              <a:rPr lang="it-IT" sz="1400" dirty="0" smtClean="0">
                <a:solidFill>
                  <a:srgbClr val="003366"/>
                </a:solidFill>
              </a:rPr>
              <a:t> </a:t>
            </a:r>
            <a:r>
              <a:rPr lang="it-IT" sz="1400" dirty="0" err="1" smtClean="0">
                <a:solidFill>
                  <a:srgbClr val="003366"/>
                </a:solidFill>
              </a:rPr>
              <a:t>at</a:t>
            </a:r>
            <a:r>
              <a:rPr lang="it-IT" sz="1400" dirty="0" smtClean="0">
                <a:solidFill>
                  <a:srgbClr val="003366"/>
                </a:solidFill>
              </a:rPr>
              <a:t> the bottom</a:t>
            </a:r>
            <a:endParaRPr lang="it-IT" sz="1400" dirty="0">
              <a:solidFill>
                <a:srgbClr val="003366"/>
              </a:solidFill>
            </a:endParaRPr>
          </a:p>
        </p:txBody>
      </p:sp>
      <p:graphicFrame>
        <p:nvGraphicFramePr>
          <p:cNvPr id="16" name="Tabella 15"/>
          <p:cNvGraphicFramePr>
            <a:graphicFrameLocks noGrp="1"/>
          </p:cNvGraphicFramePr>
          <p:nvPr>
            <p:extLst>
              <p:ext uri="{D42A27DB-BD31-4B8C-83A1-F6EECF244321}">
                <p14:modId xmlns:p14="http://schemas.microsoft.com/office/powerpoint/2010/main" val="1469219153"/>
              </p:ext>
            </p:extLst>
          </p:nvPr>
        </p:nvGraphicFramePr>
        <p:xfrm>
          <a:off x="3767311" y="3607410"/>
          <a:ext cx="4868985" cy="1297305"/>
        </p:xfrm>
        <a:graphic>
          <a:graphicData uri="http://schemas.openxmlformats.org/drawingml/2006/table">
            <a:tbl>
              <a:tblPr firstRow="1" firstCol="1" bandRow="1">
                <a:tableStyleId>{5C22544A-7EE6-4342-B048-85BDC9FD1C3A}</a:tableStyleId>
              </a:tblPr>
              <a:tblGrid>
                <a:gridCol w="975309"/>
                <a:gridCol w="696133"/>
                <a:gridCol w="726714"/>
                <a:gridCol w="799386"/>
                <a:gridCol w="799386"/>
                <a:gridCol w="872057"/>
              </a:tblGrid>
              <a:tr h="190500">
                <a:tc rowSpan="2">
                  <a:txBody>
                    <a:bodyPr/>
                    <a:lstStyle/>
                    <a:p>
                      <a:pPr indent="223520" algn="ctr">
                        <a:spcAft>
                          <a:spcPts val="0"/>
                        </a:spcAft>
                        <a:tabLst>
                          <a:tab pos="223520" algn="l"/>
                          <a:tab pos="5481320" algn="r"/>
                        </a:tabLst>
                      </a:pPr>
                      <a:endParaRPr lang="el-GR" sz="1100" dirty="0">
                        <a:solidFill>
                          <a:schemeClr val="tx1"/>
                        </a:solidFill>
                        <a:effectLst/>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5">
                  <a:txBody>
                    <a:bodyPr/>
                    <a:lstStyle/>
                    <a:p>
                      <a:pPr indent="223520" algn="ctr">
                        <a:spcAft>
                          <a:spcPts val="0"/>
                        </a:spcAft>
                        <a:tabLst>
                          <a:tab pos="223520" algn="l"/>
                          <a:tab pos="5481320" algn="r"/>
                        </a:tabLst>
                      </a:pPr>
                      <a:r>
                        <a:rPr lang="it-IT" sz="1100" dirty="0" smtClean="0">
                          <a:solidFill>
                            <a:schemeClr val="tx1"/>
                          </a:solidFill>
                          <a:effectLst/>
                          <a:latin typeface="Tw Cen MT" panose="020B0602020104020603" pitchFamily="34" charset="0"/>
                        </a:rPr>
                        <a:t>Park</a:t>
                      </a:r>
                      <a:r>
                        <a:rPr lang="it-IT" sz="1100" baseline="0" dirty="0" smtClean="0">
                          <a:solidFill>
                            <a:schemeClr val="tx1"/>
                          </a:solidFill>
                          <a:effectLst/>
                          <a:latin typeface="Tw Cen MT" panose="020B0602020104020603" pitchFamily="34" charset="0"/>
                        </a:rPr>
                        <a:t> &amp; </a:t>
                      </a:r>
                      <a:r>
                        <a:rPr lang="it-IT" sz="1100" baseline="0" dirty="0" err="1" smtClean="0">
                          <a:solidFill>
                            <a:schemeClr val="tx1"/>
                          </a:solidFill>
                          <a:effectLst/>
                          <a:latin typeface="Tw Cen MT" panose="020B0602020104020603" pitchFamily="34" charset="0"/>
                        </a:rPr>
                        <a:t>Ang</a:t>
                      </a:r>
                      <a:r>
                        <a:rPr lang="it-IT" sz="1100" baseline="0" dirty="0" smtClean="0">
                          <a:solidFill>
                            <a:schemeClr val="tx1"/>
                          </a:solidFill>
                          <a:effectLst/>
                          <a:latin typeface="Tw Cen MT" panose="020B0602020104020603" pitchFamily="34" charset="0"/>
                        </a:rPr>
                        <a:t> </a:t>
                      </a:r>
                      <a:r>
                        <a:rPr lang="it-IT" sz="1100" baseline="0" dirty="0" err="1" smtClean="0">
                          <a:solidFill>
                            <a:schemeClr val="tx1"/>
                          </a:solidFill>
                          <a:effectLst/>
                          <a:latin typeface="Tw Cen MT" panose="020B0602020104020603" pitchFamily="34" charset="0"/>
                        </a:rPr>
                        <a:t>Damage</a:t>
                      </a:r>
                      <a:r>
                        <a:rPr lang="el-GR" sz="1100" dirty="0" smtClean="0">
                          <a:solidFill>
                            <a:schemeClr val="tx1"/>
                          </a:solidFill>
                          <a:effectLst/>
                        </a:rPr>
                        <a:t> </a:t>
                      </a:r>
                      <a:r>
                        <a:rPr lang="el-GR" sz="1100" dirty="0">
                          <a:solidFill>
                            <a:schemeClr val="tx1"/>
                          </a:solidFill>
                          <a:effectLst/>
                        </a:rPr>
                        <a:t>Index</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00025">
                <a:tc vMerge="1">
                  <a:txBody>
                    <a:bodyPr/>
                    <a:lstStyle/>
                    <a:p>
                      <a:endParaRPr lang="en-US"/>
                    </a:p>
                  </a:txBody>
                  <a:tcPr/>
                </a:tc>
                <a:tc>
                  <a:txBody>
                    <a:bodyPr/>
                    <a:lstStyle/>
                    <a:p>
                      <a:pPr indent="223520" algn="ctr">
                        <a:spcAft>
                          <a:spcPts val="0"/>
                        </a:spcAft>
                        <a:tabLst>
                          <a:tab pos="223520" algn="l"/>
                          <a:tab pos="5481320" algn="r"/>
                        </a:tabLst>
                      </a:pPr>
                      <a:r>
                        <a:rPr lang="it-IT" sz="1100" dirty="0" smtClean="0">
                          <a:solidFill>
                            <a:schemeClr val="tx1"/>
                          </a:solidFill>
                          <a:effectLst/>
                          <a:latin typeface="Tw Cen MT" panose="020B0602020104020603" pitchFamily="34" charset="0"/>
                        </a:rPr>
                        <a:t>3D</a:t>
                      </a:r>
                      <a:r>
                        <a:rPr lang="it-IT" sz="1100" baseline="0" dirty="0" smtClean="0">
                          <a:solidFill>
                            <a:schemeClr val="tx1"/>
                          </a:solidFill>
                          <a:effectLst/>
                          <a:latin typeface="Tw Cen MT" panose="020B0602020104020603" pitchFamily="34" charset="0"/>
                        </a:rPr>
                        <a:t> fra</a:t>
                      </a:r>
                      <a:r>
                        <a:rPr lang="it-IT" sz="1100" dirty="0" smtClean="0">
                          <a:solidFill>
                            <a:schemeClr val="tx1"/>
                          </a:solidFill>
                          <a:effectLst/>
                          <a:latin typeface="Tw Cen MT" panose="020B0602020104020603" pitchFamily="34" charset="0"/>
                        </a:rPr>
                        <a:t>me</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223520" algn="ctr">
                        <a:spcAft>
                          <a:spcPts val="0"/>
                        </a:spcAft>
                        <a:tabLst>
                          <a:tab pos="223520" algn="l"/>
                          <a:tab pos="5481320" algn="r"/>
                        </a:tabLst>
                      </a:pPr>
                      <a:r>
                        <a:rPr lang="it-IT" sz="1100" dirty="0" smtClean="0">
                          <a:solidFill>
                            <a:schemeClr val="tx1"/>
                          </a:solidFill>
                          <a:effectLst/>
                          <a:latin typeface="Tw Cen MT" panose="020B0602020104020603" pitchFamily="34" charset="0"/>
                        </a:rPr>
                        <a:t>C1</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it-IT" sz="1100" dirty="0" smtClean="0">
                          <a:solidFill>
                            <a:schemeClr val="tx1"/>
                          </a:solidFill>
                          <a:effectLst/>
                          <a:latin typeface="Tw Cen MT" panose="020B0602020104020603" pitchFamily="34" charset="0"/>
                        </a:rPr>
                        <a:t>C2</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it-IT" sz="1100" dirty="0" smtClean="0">
                          <a:solidFill>
                            <a:schemeClr val="tx1"/>
                          </a:solidFill>
                          <a:effectLst/>
                          <a:latin typeface="Tw Cen MT" panose="020B0602020104020603" pitchFamily="34" charset="0"/>
                        </a:rPr>
                        <a:t>C3</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it-IT" sz="1100" dirty="0" smtClean="0">
                          <a:solidFill>
                            <a:schemeClr val="tx1"/>
                          </a:solidFill>
                          <a:effectLst/>
                          <a:latin typeface="Tw Cen MT" panose="020B0602020104020603" pitchFamily="34" charset="0"/>
                        </a:rPr>
                        <a:t>C4</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90500">
                <a:tc>
                  <a:txBody>
                    <a:bodyPr/>
                    <a:lstStyle/>
                    <a:p>
                      <a:pPr indent="223520" algn="ctr">
                        <a:spcAft>
                          <a:spcPts val="0"/>
                        </a:spcAft>
                        <a:tabLst>
                          <a:tab pos="223520" algn="l"/>
                          <a:tab pos="5481320" algn="r"/>
                        </a:tabLst>
                      </a:pPr>
                      <a:r>
                        <a:rPr lang="el-GR" sz="1100">
                          <a:solidFill>
                            <a:schemeClr val="tx1"/>
                          </a:solidFill>
                          <a:effectLst/>
                        </a:rPr>
                        <a:t>crack</a:t>
                      </a:r>
                      <a:endParaRPr lang="it-IT" sz="100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223520" algn="ctr">
                        <a:spcAft>
                          <a:spcPts val="0"/>
                        </a:spcAft>
                        <a:tabLst>
                          <a:tab pos="223520" algn="l"/>
                          <a:tab pos="5481320" algn="r"/>
                        </a:tabLst>
                      </a:pPr>
                      <a:r>
                        <a:rPr lang="el-GR" sz="1000" dirty="0">
                          <a:solidFill>
                            <a:schemeClr val="tx1"/>
                          </a:solidFill>
                          <a:effectLst/>
                        </a:rPr>
                        <a:t>0.199</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223520" algn="ctr">
                        <a:spcAft>
                          <a:spcPts val="0"/>
                        </a:spcAft>
                        <a:tabLst>
                          <a:tab pos="223520" algn="l"/>
                          <a:tab pos="5481320" algn="r"/>
                        </a:tabLst>
                      </a:pPr>
                      <a:r>
                        <a:rPr lang="el-GR" sz="1000" b="1" dirty="0">
                          <a:solidFill>
                            <a:schemeClr val="tx1"/>
                          </a:solidFill>
                          <a:effectLst/>
                        </a:rPr>
                        <a:t>0.199</a:t>
                      </a:r>
                      <a:endParaRPr lang="it-IT" sz="1000" b="1"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el-GR" sz="1000" dirty="0">
                          <a:solidFill>
                            <a:schemeClr val="tx1"/>
                          </a:solidFill>
                          <a:effectLst/>
                        </a:rPr>
                        <a:t>0.138</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el-GR" sz="1000" dirty="0">
                          <a:solidFill>
                            <a:schemeClr val="tx1"/>
                          </a:solidFill>
                          <a:effectLst/>
                        </a:rPr>
                        <a:t>0.122</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el-GR" sz="1000">
                          <a:solidFill>
                            <a:schemeClr val="tx1"/>
                          </a:solidFill>
                          <a:effectLst/>
                        </a:rPr>
                        <a:t>0.156</a:t>
                      </a:r>
                      <a:endParaRPr lang="it-IT" sz="100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90500">
                <a:tc>
                  <a:txBody>
                    <a:bodyPr/>
                    <a:lstStyle/>
                    <a:p>
                      <a:pPr indent="223520" algn="ctr">
                        <a:spcAft>
                          <a:spcPts val="0"/>
                        </a:spcAft>
                        <a:tabLst>
                          <a:tab pos="223520" algn="l"/>
                          <a:tab pos="5481320" algn="r"/>
                        </a:tabLst>
                      </a:pPr>
                      <a:r>
                        <a:rPr lang="el-GR" sz="1100" dirty="0">
                          <a:solidFill>
                            <a:schemeClr val="tx1"/>
                          </a:solidFill>
                          <a:effectLst/>
                        </a:rPr>
                        <a:t>100</a:t>
                      </a:r>
                      <a:r>
                        <a:rPr lang="en-GB" sz="1100" dirty="0">
                          <a:solidFill>
                            <a:schemeClr val="tx1"/>
                          </a:solidFill>
                          <a:effectLst/>
                          <a:latin typeface="Tw Cen MT" panose="020B0602020104020603" pitchFamily="34" charset="0"/>
                        </a:rPr>
                        <a:t>% </a:t>
                      </a:r>
                      <a:r>
                        <a:rPr lang="en-GB" sz="1100" dirty="0" err="1">
                          <a:solidFill>
                            <a:schemeClr val="tx1"/>
                          </a:solidFill>
                          <a:effectLst/>
                          <a:latin typeface="Tw Cen MT" panose="020B0602020104020603" pitchFamily="34" charset="0"/>
                        </a:rPr>
                        <a:t>Dy</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223520" algn="ctr">
                        <a:spcAft>
                          <a:spcPts val="0"/>
                        </a:spcAft>
                        <a:tabLst>
                          <a:tab pos="223520" algn="l"/>
                          <a:tab pos="5481320" algn="r"/>
                        </a:tabLst>
                      </a:pPr>
                      <a:r>
                        <a:rPr lang="el-GR" sz="1000">
                          <a:solidFill>
                            <a:schemeClr val="tx1"/>
                          </a:solidFill>
                          <a:effectLst/>
                        </a:rPr>
                        <a:t>0.264</a:t>
                      </a:r>
                      <a:endParaRPr lang="it-IT" sz="100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223520" algn="ctr">
                        <a:spcAft>
                          <a:spcPts val="0"/>
                        </a:spcAft>
                        <a:tabLst>
                          <a:tab pos="223520" algn="l"/>
                          <a:tab pos="5481320" algn="r"/>
                        </a:tabLst>
                      </a:pPr>
                      <a:r>
                        <a:rPr lang="el-GR" sz="1000" dirty="0">
                          <a:solidFill>
                            <a:schemeClr val="tx1"/>
                          </a:solidFill>
                          <a:effectLst/>
                        </a:rPr>
                        <a:t>0.219</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el-GR" sz="1000" dirty="0">
                          <a:solidFill>
                            <a:schemeClr val="tx1"/>
                          </a:solidFill>
                          <a:effectLst/>
                        </a:rPr>
                        <a:t>0.223</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el-GR" sz="1000" dirty="0">
                          <a:solidFill>
                            <a:schemeClr val="tx1"/>
                          </a:solidFill>
                          <a:effectLst/>
                        </a:rPr>
                        <a:t>0.243</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el-GR" sz="1000" b="1" dirty="0">
                          <a:solidFill>
                            <a:schemeClr val="tx1"/>
                          </a:solidFill>
                          <a:effectLst/>
                        </a:rPr>
                        <a:t>0.264</a:t>
                      </a:r>
                      <a:endParaRPr lang="it-IT" sz="1000" b="1"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90500">
                <a:tc>
                  <a:txBody>
                    <a:bodyPr/>
                    <a:lstStyle/>
                    <a:p>
                      <a:pPr indent="223520" algn="ctr">
                        <a:spcAft>
                          <a:spcPts val="0"/>
                        </a:spcAft>
                        <a:tabLst>
                          <a:tab pos="223520" algn="l"/>
                          <a:tab pos="5481320" algn="r"/>
                        </a:tabLst>
                      </a:pPr>
                      <a:r>
                        <a:rPr lang="el-GR" sz="1100" dirty="0">
                          <a:solidFill>
                            <a:schemeClr val="tx1"/>
                          </a:solidFill>
                          <a:effectLst/>
                        </a:rPr>
                        <a:t>200</a:t>
                      </a:r>
                      <a:r>
                        <a:rPr lang="en-GB" sz="1100" dirty="0">
                          <a:solidFill>
                            <a:schemeClr val="tx1"/>
                          </a:solidFill>
                          <a:effectLst/>
                          <a:latin typeface="Tw Cen MT" panose="020B0602020104020603" pitchFamily="34" charset="0"/>
                        </a:rPr>
                        <a:t>% </a:t>
                      </a:r>
                      <a:r>
                        <a:rPr lang="en-GB" sz="1100" dirty="0" err="1">
                          <a:solidFill>
                            <a:schemeClr val="tx1"/>
                          </a:solidFill>
                          <a:effectLst/>
                          <a:latin typeface="Tw Cen MT" panose="020B0602020104020603" pitchFamily="34" charset="0"/>
                        </a:rPr>
                        <a:t>Dy</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223520" algn="ctr">
                        <a:spcAft>
                          <a:spcPts val="0"/>
                        </a:spcAft>
                        <a:tabLst>
                          <a:tab pos="223520" algn="l"/>
                          <a:tab pos="5481320" algn="r"/>
                        </a:tabLst>
                      </a:pPr>
                      <a:r>
                        <a:rPr lang="el-GR" sz="1000">
                          <a:solidFill>
                            <a:schemeClr val="tx1"/>
                          </a:solidFill>
                          <a:effectLst/>
                        </a:rPr>
                        <a:t>0.397</a:t>
                      </a:r>
                      <a:endParaRPr lang="it-IT" sz="100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223520" algn="ctr">
                        <a:spcAft>
                          <a:spcPts val="0"/>
                        </a:spcAft>
                        <a:tabLst>
                          <a:tab pos="223520" algn="l"/>
                          <a:tab pos="5481320" algn="r"/>
                        </a:tabLst>
                      </a:pPr>
                      <a:r>
                        <a:rPr lang="el-GR" sz="1000">
                          <a:solidFill>
                            <a:schemeClr val="tx1"/>
                          </a:solidFill>
                          <a:effectLst/>
                        </a:rPr>
                        <a:t>0.316</a:t>
                      </a:r>
                      <a:endParaRPr lang="it-IT" sz="100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el-GR" sz="1000">
                          <a:solidFill>
                            <a:schemeClr val="tx1"/>
                          </a:solidFill>
                          <a:effectLst/>
                        </a:rPr>
                        <a:t>0.325</a:t>
                      </a:r>
                      <a:endParaRPr lang="it-IT" sz="100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el-GR" sz="1000" b="1" dirty="0">
                          <a:solidFill>
                            <a:schemeClr val="tx1"/>
                          </a:solidFill>
                          <a:effectLst/>
                        </a:rPr>
                        <a:t>0.397</a:t>
                      </a:r>
                      <a:endParaRPr lang="it-IT" sz="1000" b="1"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el-GR" sz="1000" dirty="0">
                          <a:solidFill>
                            <a:schemeClr val="tx1"/>
                          </a:solidFill>
                          <a:effectLst/>
                        </a:rPr>
                        <a:t>0.382</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00025">
                <a:tc>
                  <a:txBody>
                    <a:bodyPr/>
                    <a:lstStyle/>
                    <a:p>
                      <a:pPr indent="223520" algn="ctr">
                        <a:spcAft>
                          <a:spcPts val="0"/>
                        </a:spcAft>
                        <a:tabLst>
                          <a:tab pos="223520" algn="l"/>
                          <a:tab pos="5481320" algn="r"/>
                        </a:tabLst>
                      </a:pPr>
                      <a:r>
                        <a:rPr lang="it-IT" sz="1100" dirty="0" smtClean="0">
                          <a:solidFill>
                            <a:schemeClr val="tx1"/>
                          </a:solidFill>
                          <a:effectLst/>
                          <a:latin typeface="Tw Cen MT" panose="020B0602020104020603" pitchFamily="34" charset="0"/>
                        </a:rPr>
                        <a:t>300</a:t>
                      </a:r>
                      <a:r>
                        <a:rPr lang="en-GB" sz="1100" dirty="0" smtClean="0">
                          <a:solidFill>
                            <a:schemeClr val="tx1"/>
                          </a:solidFill>
                          <a:effectLst/>
                          <a:latin typeface="Tw Cen MT" panose="020B0602020104020603" pitchFamily="34" charset="0"/>
                        </a:rPr>
                        <a:t>% </a:t>
                      </a:r>
                      <a:r>
                        <a:rPr lang="en-GB" sz="1100" dirty="0" err="1">
                          <a:solidFill>
                            <a:schemeClr val="tx1"/>
                          </a:solidFill>
                          <a:effectLst/>
                          <a:latin typeface="Tw Cen MT" panose="020B0602020104020603" pitchFamily="34" charset="0"/>
                        </a:rPr>
                        <a:t>Dy</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223520" algn="ctr">
                        <a:spcAft>
                          <a:spcPts val="0"/>
                        </a:spcAft>
                        <a:tabLst>
                          <a:tab pos="223520" algn="l"/>
                          <a:tab pos="5481320" algn="r"/>
                        </a:tabLst>
                      </a:pPr>
                      <a:r>
                        <a:rPr lang="el-GR" sz="1000" dirty="0">
                          <a:solidFill>
                            <a:schemeClr val="tx1"/>
                          </a:solidFill>
                          <a:effectLst/>
                        </a:rPr>
                        <a:t>0.467</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223520" algn="ctr">
                        <a:spcAft>
                          <a:spcPts val="0"/>
                        </a:spcAft>
                        <a:tabLst>
                          <a:tab pos="223520" algn="l"/>
                          <a:tab pos="5481320" algn="r"/>
                        </a:tabLst>
                      </a:pPr>
                      <a:r>
                        <a:rPr lang="el-GR" sz="1000" b="1" dirty="0">
                          <a:solidFill>
                            <a:schemeClr val="tx1"/>
                          </a:solidFill>
                          <a:effectLst/>
                        </a:rPr>
                        <a:t>0.467</a:t>
                      </a:r>
                      <a:endParaRPr lang="it-IT" sz="1000" b="1"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el-GR" sz="1000">
                          <a:solidFill>
                            <a:schemeClr val="tx1"/>
                          </a:solidFill>
                          <a:effectLst/>
                        </a:rPr>
                        <a:t>0.452</a:t>
                      </a:r>
                      <a:endParaRPr lang="it-IT" sz="100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el-GR" sz="1000" dirty="0">
                          <a:solidFill>
                            <a:schemeClr val="tx1"/>
                          </a:solidFill>
                          <a:effectLst/>
                        </a:rPr>
                        <a:t>0.402</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indent="-3810" algn="ctr">
                        <a:spcAft>
                          <a:spcPts val="0"/>
                        </a:spcAft>
                        <a:tabLst>
                          <a:tab pos="223520" algn="l"/>
                          <a:tab pos="5481320" algn="r"/>
                        </a:tabLst>
                      </a:pPr>
                      <a:r>
                        <a:rPr lang="el-GR" sz="1000" dirty="0">
                          <a:solidFill>
                            <a:schemeClr val="tx1"/>
                          </a:solidFill>
                          <a:effectLst/>
                        </a:rPr>
                        <a:t>0.414</a:t>
                      </a:r>
                      <a:endParaRPr lang="it-IT" sz="1000" dirty="0">
                        <a:solidFill>
                          <a:schemeClr val="tx1"/>
                        </a:solidFill>
                        <a:effectLst/>
                        <a:latin typeface="Tw Cen MT" panose="020B0602020104020603" pitchFamily="34" charset="0"/>
                        <a:ea typeface="Times New Roman"/>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18" name="Immagine 17"/>
          <p:cNvPicPr>
            <a:picLocks noChangeAspect="1"/>
          </p:cNvPicPr>
          <p:nvPr/>
        </p:nvPicPr>
        <p:blipFill>
          <a:blip r:embed="rId9"/>
          <a:stretch>
            <a:fillRect/>
          </a:stretch>
        </p:blipFill>
        <p:spPr>
          <a:xfrm>
            <a:off x="5101096" y="5029072"/>
            <a:ext cx="5114006" cy="1372783"/>
          </a:xfrm>
          <a:prstGeom prst="rect">
            <a:avLst/>
          </a:prstGeom>
        </p:spPr>
      </p:pic>
      <p:sp>
        <p:nvSpPr>
          <p:cNvPr id="19" name="CasellaDiTesto 18"/>
          <p:cNvSpPr txBox="1"/>
          <p:nvPr/>
        </p:nvSpPr>
        <p:spPr>
          <a:xfrm>
            <a:off x="4580746" y="5309578"/>
            <a:ext cx="1626870" cy="523220"/>
          </a:xfrm>
          <a:prstGeom prst="rect">
            <a:avLst/>
          </a:prstGeom>
          <a:noFill/>
          <a:ln>
            <a:solidFill>
              <a:schemeClr val="tx2"/>
            </a:solidFill>
          </a:ln>
        </p:spPr>
        <p:txBody>
          <a:bodyPr wrap="square" rtlCol="0">
            <a:spAutoFit/>
          </a:bodyPr>
          <a:lstStyle/>
          <a:p>
            <a:pPr algn="ctr"/>
            <a:r>
              <a:rPr lang="it-IT" sz="1400" dirty="0" smtClean="0">
                <a:solidFill>
                  <a:srgbClr val="003366"/>
                </a:solidFill>
              </a:rPr>
              <a:t>Park &amp; </a:t>
            </a:r>
            <a:r>
              <a:rPr lang="it-IT" sz="1400" dirty="0" err="1" smtClean="0">
                <a:solidFill>
                  <a:srgbClr val="003366"/>
                </a:solidFill>
              </a:rPr>
              <a:t>Ang</a:t>
            </a:r>
            <a:endParaRPr lang="it-IT" sz="1400" dirty="0" smtClean="0">
              <a:solidFill>
                <a:srgbClr val="003366"/>
              </a:solidFill>
            </a:endParaRPr>
          </a:p>
          <a:p>
            <a:pPr algn="ctr"/>
            <a:r>
              <a:rPr lang="it-IT" sz="1400" dirty="0" err="1" smtClean="0">
                <a:solidFill>
                  <a:srgbClr val="003366"/>
                </a:solidFill>
              </a:rPr>
              <a:t>damage</a:t>
            </a:r>
            <a:r>
              <a:rPr lang="it-IT" sz="1400" dirty="0" smtClean="0">
                <a:solidFill>
                  <a:srgbClr val="003366"/>
                </a:solidFill>
              </a:rPr>
              <a:t> </a:t>
            </a:r>
            <a:r>
              <a:rPr lang="it-IT" sz="1400" dirty="0" err="1" smtClean="0">
                <a:solidFill>
                  <a:srgbClr val="003366"/>
                </a:solidFill>
              </a:rPr>
              <a:t>states</a:t>
            </a:r>
            <a:r>
              <a:rPr lang="it-IT" sz="1400" dirty="0" smtClean="0">
                <a:solidFill>
                  <a:srgbClr val="003366"/>
                </a:solidFill>
              </a:rPr>
              <a:t>: </a:t>
            </a:r>
            <a:endParaRPr lang="it-IT" sz="1400" dirty="0">
              <a:solidFill>
                <a:srgbClr val="003366"/>
              </a:solidFill>
            </a:endParaRPr>
          </a:p>
        </p:txBody>
      </p:sp>
      <p:sp>
        <p:nvSpPr>
          <p:cNvPr id="17" name="CasellaDiTesto 16"/>
          <p:cNvSpPr txBox="1"/>
          <p:nvPr/>
        </p:nvSpPr>
        <p:spPr>
          <a:xfrm>
            <a:off x="167454" y="1091560"/>
            <a:ext cx="1626870" cy="307777"/>
          </a:xfrm>
          <a:prstGeom prst="rect">
            <a:avLst/>
          </a:prstGeom>
          <a:noFill/>
          <a:ln>
            <a:solidFill>
              <a:schemeClr val="tx2"/>
            </a:solidFill>
          </a:ln>
        </p:spPr>
        <p:txBody>
          <a:bodyPr wrap="square" rtlCol="0">
            <a:spAutoFit/>
          </a:bodyPr>
          <a:lstStyle/>
          <a:p>
            <a:pPr algn="ctr"/>
            <a:r>
              <a:rPr lang="it-IT" sz="1400" dirty="0" smtClean="0">
                <a:solidFill>
                  <a:srgbClr val="003366"/>
                </a:solidFill>
                <a:latin typeface="Symbol" panose="05050102010706020507" pitchFamily="18" charset="2"/>
              </a:rPr>
              <a:t>D</a:t>
            </a:r>
            <a:r>
              <a:rPr lang="it-IT" sz="1400" dirty="0" smtClean="0">
                <a:solidFill>
                  <a:srgbClr val="003366"/>
                </a:solidFill>
              </a:rPr>
              <a:t> = 4 mm</a:t>
            </a:r>
            <a:endParaRPr lang="it-IT" sz="1400" dirty="0">
              <a:solidFill>
                <a:srgbClr val="003366"/>
              </a:solidFill>
            </a:endParaRPr>
          </a:p>
        </p:txBody>
      </p:sp>
      <p:sp>
        <p:nvSpPr>
          <p:cNvPr id="20" name="CasellaDiTesto 19"/>
          <p:cNvSpPr txBox="1"/>
          <p:nvPr/>
        </p:nvSpPr>
        <p:spPr>
          <a:xfrm>
            <a:off x="1968407" y="1082748"/>
            <a:ext cx="1626870" cy="307777"/>
          </a:xfrm>
          <a:prstGeom prst="rect">
            <a:avLst/>
          </a:prstGeom>
          <a:noFill/>
          <a:ln>
            <a:solidFill>
              <a:schemeClr val="tx2"/>
            </a:solidFill>
          </a:ln>
        </p:spPr>
        <p:txBody>
          <a:bodyPr wrap="square" rtlCol="0">
            <a:spAutoFit/>
          </a:bodyPr>
          <a:lstStyle/>
          <a:p>
            <a:pPr algn="ctr"/>
            <a:r>
              <a:rPr lang="it-IT" sz="1400" dirty="0" smtClean="0">
                <a:solidFill>
                  <a:srgbClr val="003366"/>
                </a:solidFill>
                <a:latin typeface="Symbol" panose="05050102010706020507" pitchFamily="18" charset="2"/>
              </a:rPr>
              <a:t>D</a:t>
            </a:r>
            <a:r>
              <a:rPr lang="it-IT" sz="1400" dirty="0" smtClean="0">
                <a:solidFill>
                  <a:srgbClr val="003366"/>
                </a:solidFill>
              </a:rPr>
              <a:t> = 13 mm</a:t>
            </a:r>
            <a:endParaRPr lang="it-IT" sz="1400" dirty="0">
              <a:solidFill>
                <a:srgbClr val="003366"/>
              </a:solidFill>
            </a:endParaRPr>
          </a:p>
        </p:txBody>
      </p:sp>
      <p:sp>
        <p:nvSpPr>
          <p:cNvPr id="21" name="CasellaDiTesto 20"/>
          <p:cNvSpPr txBox="1"/>
          <p:nvPr/>
        </p:nvSpPr>
        <p:spPr>
          <a:xfrm>
            <a:off x="3767311" y="1099632"/>
            <a:ext cx="1626870" cy="307777"/>
          </a:xfrm>
          <a:prstGeom prst="rect">
            <a:avLst/>
          </a:prstGeom>
          <a:noFill/>
          <a:ln>
            <a:solidFill>
              <a:schemeClr val="tx2"/>
            </a:solidFill>
          </a:ln>
        </p:spPr>
        <p:txBody>
          <a:bodyPr wrap="square" rtlCol="0">
            <a:spAutoFit/>
          </a:bodyPr>
          <a:lstStyle/>
          <a:p>
            <a:pPr algn="ctr"/>
            <a:r>
              <a:rPr lang="it-IT" sz="1400" dirty="0" smtClean="0">
                <a:solidFill>
                  <a:srgbClr val="003366"/>
                </a:solidFill>
                <a:latin typeface="Symbol" panose="05050102010706020507" pitchFamily="18" charset="2"/>
              </a:rPr>
              <a:t>D</a:t>
            </a:r>
            <a:r>
              <a:rPr lang="it-IT" sz="1400" dirty="0" smtClean="0">
                <a:solidFill>
                  <a:srgbClr val="003366"/>
                </a:solidFill>
              </a:rPr>
              <a:t> = 17 mm</a:t>
            </a:r>
            <a:endParaRPr lang="it-IT" sz="1400" dirty="0">
              <a:solidFill>
                <a:srgbClr val="003366"/>
              </a:solidFill>
            </a:endParaRPr>
          </a:p>
        </p:txBody>
      </p:sp>
      <p:sp>
        <p:nvSpPr>
          <p:cNvPr id="22" name="CasellaDiTesto 21"/>
          <p:cNvSpPr txBox="1"/>
          <p:nvPr/>
        </p:nvSpPr>
        <p:spPr>
          <a:xfrm>
            <a:off x="5566220" y="1091559"/>
            <a:ext cx="1626870" cy="307777"/>
          </a:xfrm>
          <a:prstGeom prst="rect">
            <a:avLst/>
          </a:prstGeom>
          <a:noFill/>
          <a:ln>
            <a:solidFill>
              <a:schemeClr val="tx2"/>
            </a:solidFill>
          </a:ln>
        </p:spPr>
        <p:txBody>
          <a:bodyPr wrap="square" rtlCol="0">
            <a:spAutoFit/>
          </a:bodyPr>
          <a:lstStyle/>
          <a:p>
            <a:pPr algn="ctr"/>
            <a:r>
              <a:rPr lang="it-IT" sz="1400" dirty="0" smtClean="0">
                <a:solidFill>
                  <a:srgbClr val="003366"/>
                </a:solidFill>
                <a:latin typeface="Symbol" panose="05050102010706020507" pitchFamily="18" charset="2"/>
              </a:rPr>
              <a:t>D</a:t>
            </a:r>
            <a:r>
              <a:rPr lang="it-IT" sz="1400" dirty="0" smtClean="0">
                <a:solidFill>
                  <a:srgbClr val="003366"/>
                </a:solidFill>
              </a:rPr>
              <a:t> = 51 mm</a:t>
            </a:r>
            <a:endParaRPr lang="it-IT" sz="1400" dirty="0">
              <a:solidFill>
                <a:srgbClr val="003366"/>
              </a:solidFill>
            </a:endParaRPr>
          </a:p>
        </p:txBody>
      </p:sp>
      <p:sp>
        <p:nvSpPr>
          <p:cNvPr id="23" name="CasellaDiTesto 22"/>
          <p:cNvSpPr txBox="1"/>
          <p:nvPr/>
        </p:nvSpPr>
        <p:spPr>
          <a:xfrm>
            <a:off x="7367173" y="1099632"/>
            <a:ext cx="1626870" cy="307777"/>
          </a:xfrm>
          <a:prstGeom prst="rect">
            <a:avLst/>
          </a:prstGeom>
          <a:noFill/>
          <a:ln>
            <a:solidFill>
              <a:schemeClr val="tx2"/>
            </a:solidFill>
          </a:ln>
        </p:spPr>
        <p:txBody>
          <a:bodyPr wrap="square" rtlCol="0">
            <a:spAutoFit/>
          </a:bodyPr>
          <a:lstStyle/>
          <a:p>
            <a:pPr algn="ctr"/>
            <a:r>
              <a:rPr lang="it-IT" sz="1400" dirty="0" smtClean="0">
                <a:solidFill>
                  <a:srgbClr val="003366"/>
                </a:solidFill>
                <a:latin typeface="Symbol" panose="05050102010706020507" pitchFamily="18" charset="2"/>
              </a:rPr>
              <a:t>D</a:t>
            </a:r>
            <a:r>
              <a:rPr lang="it-IT" sz="1400" dirty="0" smtClean="0">
                <a:solidFill>
                  <a:srgbClr val="003366"/>
                </a:solidFill>
              </a:rPr>
              <a:t> = 85 mm</a:t>
            </a:r>
            <a:endParaRPr lang="it-IT" sz="1400" dirty="0">
              <a:solidFill>
                <a:srgbClr val="003366"/>
              </a:solidFill>
            </a:endParaRPr>
          </a:p>
        </p:txBody>
      </p:sp>
    </p:spTree>
    <p:extLst>
      <p:ext uri="{BB962C8B-B14F-4D97-AF65-F5344CB8AC3E}">
        <p14:creationId xmlns:p14="http://schemas.microsoft.com/office/powerpoint/2010/main" val="111967814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OUTCOMES - DISPLACEMENTS</a:t>
            </a:r>
            <a:endParaRPr lang="it-IT" dirty="0"/>
          </a:p>
        </p:txBody>
      </p:sp>
      <p:grpSp>
        <p:nvGrpSpPr>
          <p:cNvPr id="3" name="Gruppo 2"/>
          <p:cNvGrpSpPr/>
          <p:nvPr/>
        </p:nvGrpSpPr>
        <p:grpSpPr>
          <a:xfrm>
            <a:off x="-113643" y="1255625"/>
            <a:ext cx="4921539" cy="4116097"/>
            <a:chOff x="0" y="1163781"/>
            <a:chExt cx="5499100" cy="4656425"/>
          </a:xfrm>
        </p:grpSpPr>
        <p:pic>
          <p:nvPicPr>
            <p:cNvPr id="60418" name="Immagine 4"/>
            <p:cNvPicPr>
              <a:picLocks noChangeAspect="1" noChangeArrowheads="1"/>
            </p:cNvPicPr>
            <p:nvPr/>
          </p:nvPicPr>
          <p:blipFill rotWithShape="1">
            <a:blip r:embed="rId4">
              <a:extLst>
                <a:ext uri="{28A0092B-C50C-407E-A947-70E740481C1C}">
                  <a14:useLocalDpi xmlns:a14="http://schemas.microsoft.com/office/drawing/2010/main" val="0"/>
                </a:ext>
              </a:extLst>
            </a:blip>
            <a:srcRect t="48364"/>
            <a:stretch/>
          </p:blipFill>
          <p:spPr bwMode="auto">
            <a:xfrm>
              <a:off x="0" y="1163781"/>
              <a:ext cx="5499100" cy="1710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19" name="Immagine 3"/>
            <p:cNvPicPr>
              <a:picLocks noChangeAspect="1" noChangeArrowheads="1"/>
            </p:cNvPicPr>
            <p:nvPr/>
          </p:nvPicPr>
          <p:blipFill rotWithShape="1">
            <a:blip r:embed="rId5">
              <a:extLst>
                <a:ext uri="{28A0092B-C50C-407E-A947-70E740481C1C}">
                  <a14:useLocalDpi xmlns:a14="http://schemas.microsoft.com/office/drawing/2010/main" val="0"/>
                </a:ext>
              </a:extLst>
            </a:blip>
            <a:srcRect t="52071"/>
            <a:stretch/>
          </p:blipFill>
          <p:spPr bwMode="auto">
            <a:xfrm>
              <a:off x="0" y="2782973"/>
              <a:ext cx="5499100" cy="1587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0" name="Immagine 2"/>
            <p:cNvPicPr>
              <a:picLocks noChangeAspect="1" noChangeArrowheads="1"/>
            </p:cNvPicPr>
            <p:nvPr/>
          </p:nvPicPr>
          <p:blipFill rotWithShape="1">
            <a:blip r:embed="rId6">
              <a:extLst>
                <a:ext uri="{28A0092B-C50C-407E-A947-70E740481C1C}">
                  <a14:useLocalDpi xmlns:a14="http://schemas.microsoft.com/office/drawing/2010/main" val="0"/>
                </a:ext>
              </a:extLst>
            </a:blip>
            <a:srcRect t="49699" b="2930"/>
            <a:stretch/>
          </p:blipFill>
          <p:spPr bwMode="auto">
            <a:xfrm>
              <a:off x="0" y="4247282"/>
              <a:ext cx="5499100" cy="1572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0421" name="Immagine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50039" y="1072722"/>
            <a:ext cx="4793961" cy="2352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Tabella 7"/>
          <p:cNvGraphicFramePr>
            <a:graphicFrameLocks noGrp="1"/>
          </p:cNvGraphicFramePr>
          <p:nvPr>
            <p:extLst>
              <p:ext uri="{D42A27DB-BD31-4B8C-83A1-F6EECF244321}">
                <p14:modId xmlns:p14="http://schemas.microsoft.com/office/powerpoint/2010/main" val="1287868286"/>
              </p:ext>
            </p:extLst>
          </p:nvPr>
        </p:nvGraphicFramePr>
        <p:xfrm>
          <a:off x="5186502" y="3668350"/>
          <a:ext cx="3421499" cy="762000"/>
        </p:xfrm>
        <a:graphic>
          <a:graphicData uri="http://schemas.openxmlformats.org/drawingml/2006/table">
            <a:tbl>
              <a:tblPr firstRow="1" firstCol="1" bandRow="1"/>
              <a:tblGrid>
                <a:gridCol w="849774"/>
                <a:gridCol w="514345"/>
                <a:gridCol w="514345"/>
                <a:gridCol w="514345"/>
                <a:gridCol w="514345"/>
                <a:gridCol w="514345"/>
              </a:tblGrid>
              <a:tr h="0">
                <a:tc>
                  <a:txBody>
                    <a:bodyPr/>
                    <a:lstStyle/>
                    <a:p>
                      <a:pPr algn="ctr">
                        <a:lnSpc>
                          <a:spcPts val="1500"/>
                        </a:lnSpc>
                        <a:spcAft>
                          <a:spcPts val="0"/>
                        </a:spcAft>
                      </a:pPr>
                      <a:r>
                        <a:rPr lang="it-IT" sz="1200" b="1" dirty="0" smtClean="0">
                          <a:effectLst/>
                          <a:latin typeface="+mn-lt"/>
                          <a:ea typeface="Calibri" panose="020F0502020204030204" pitchFamily="34" charset="0"/>
                        </a:rPr>
                        <a:t>Test</a:t>
                      </a:r>
                      <a:endParaRPr lang="it-IT" sz="1200"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b="1" dirty="0" smtClean="0">
                          <a:effectLst/>
                          <a:latin typeface="+mn-lt"/>
                          <a:ea typeface="Calibri" panose="020F0502020204030204" pitchFamily="34" charset="0"/>
                        </a:rPr>
                        <a:t>MTS</a:t>
                      </a:r>
                      <a:endParaRPr lang="it-IT" sz="12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b="1" dirty="0" smtClean="0">
                          <a:effectLst/>
                          <a:latin typeface="+mn-lt"/>
                          <a:ea typeface="Calibri" panose="020F0502020204030204" pitchFamily="34" charset="0"/>
                        </a:rPr>
                        <a:t>M102</a:t>
                      </a:r>
                      <a:endParaRPr lang="it-IT" sz="12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b="1" dirty="0" smtClean="0">
                          <a:effectLst/>
                          <a:latin typeface="+mn-lt"/>
                          <a:ea typeface="Calibri" panose="020F0502020204030204" pitchFamily="34" charset="0"/>
                        </a:rPr>
                        <a:t>M103</a:t>
                      </a:r>
                      <a:endParaRPr lang="it-IT" sz="12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b="1" dirty="0" smtClean="0">
                          <a:effectLst/>
                          <a:latin typeface="+mn-lt"/>
                          <a:ea typeface="Calibri" panose="020F0502020204030204" pitchFamily="34" charset="0"/>
                        </a:rPr>
                        <a:t>M104</a:t>
                      </a:r>
                      <a:endParaRPr lang="it-IT" sz="12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b="1" dirty="0" smtClean="0">
                          <a:effectLst/>
                          <a:latin typeface="+mn-lt"/>
                          <a:ea typeface="Calibri" panose="020F0502020204030204" pitchFamily="34" charset="0"/>
                        </a:rPr>
                        <a:t>M106</a:t>
                      </a:r>
                      <a:endParaRPr lang="it-IT" sz="12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ts val="1500"/>
                        </a:lnSpc>
                        <a:spcAft>
                          <a:spcPts val="0"/>
                        </a:spcAft>
                      </a:pPr>
                      <a:r>
                        <a:rPr lang="it-IT" sz="1200" dirty="0" smtClean="0">
                          <a:effectLst/>
                          <a:latin typeface="+mn-lt"/>
                          <a:ea typeface="Calibri" panose="020F0502020204030204" pitchFamily="34" charset="0"/>
                        </a:rPr>
                        <a:t>25% Dy</a:t>
                      </a:r>
                      <a:endParaRPr lang="it-IT" sz="1200" dirty="0">
                        <a:effectLst/>
                        <a:latin typeface="+mn-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500"/>
                        </a:lnSpc>
                        <a:spcAft>
                          <a:spcPts val="0"/>
                        </a:spcAft>
                      </a:pPr>
                      <a:r>
                        <a:rPr lang="it-IT" sz="1200" dirty="0" smtClean="0">
                          <a:effectLst/>
                          <a:latin typeface="+mn-lt"/>
                          <a:ea typeface="Calibri" panose="020F0502020204030204" pitchFamily="34" charset="0"/>
                        </a:rPr>
                        <a:t>5.50</a:t>
                      </a:r>
                      <a:endParaRPr lang="it-IT" sz="1200" dirty="0">
                        <a:effectLst/>
                        <a:latin typeface="+mn-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500"/>
                        </a:lnSpc>
                        <a:spcAft>
                          <a:spcPts val="0"/>
                        </a:spcAft>
                      </a:pPr>
                      <a:r>
                        <a:rPr lang="en-GB" sz="1200" dirty="0" smtClean="0">
                          <a:effectLst/>
                          <a:latin typeface="+mn-lt"/>
                          <a:ea typeface="Calibri" panose="020F0502020204030204" pitchFamily="34" charset="0"/>
                        </a:rPr>
                        <a:t>5.6</a:t>
                      </a:r>
                      <a:endParaRPr lang="it-IT" sz="1200" dirty="0">
                        <a:effectLst/>
                        <a:latin typeface="+mn-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500"/>
                        </a:lnSpc>
                        <a:spcAft>
                          <a:spcPts val="0"/>
                        </a:spcAft>
                      </a:pPr>
                      <a:r>
                        <a:rPr lang="it-IT" sz="1200" dirty="0" smtClean="0">
                          <a:effectLst/>
                          <a:latin typeface="+mn-lt"/>
                          <a:ea typeface="Calibri" panose="020F0502020204030204" pitchFamily="34" charset="0"/>
                        </a:rPr>
                        <a:t>5.4</a:t>
                      </a:r>
                      <a:endParaRPr lang="it-IT" sz="1200" dirty="0">
                        <a:effectLst/>
                        <a:latin typeface="+mn-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500"/>
                        </a:lnSpc>
                        <a:spcAft>
                          <a:spcPts val="0"/>
                        </a:spcAft>
                      </a:pPr>
                      <a:r>
                        <a:rPr lang="it-IT" sz="1200" dirty="0" smtClean="0">
                          <a:effectLst/>
                          <a:latin typeface="+mn-lt"/>
                          <a:ea typeface="Calibri" panose="020F0502020204030204" pitchFamily="34" charset="0"/>
                        </a:rPr>
                        <a:t>5.4</a:t>
                      </a:r>
                      <a:endParaRPr lang="it-IT" sz="1200" dirty="0">
                        <a:effectLst/>
                        <a:latin typeface="+mn-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500"/>
                        </a:lnSpc>
                        <a:spcAft>
                          <a:spcPts val="0"/>
                        </a:spcAft>
                      </a:pPr>
                      <a:r>
                        <a:rPr lang="it-IT" sz="1200" dirty="0" smtClean="0">
                          <a:effectLst/>
                          <a:latin typeface="+mn-lt"/>
                          <a:ea typeface="Calibri" panose="020F0502020204030204" pitchFamily="34" charset="0"/>
                        </a:rPr>
                        <a:t>5.6</a:t>
                      </a:r>
                      <a:endParaRPr lang="it-IT" sz="1200" dirty="0">
                        <a:effectLst/>
                        <a:latin typeface="+mn-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0">
                <a:tc>
                  <a:txBody>
                    <a:bodyPr/>
                    <a:lstStyle/>
                    <a:p>
                      <a:pPr algn="ctr">
                        <a:lnSpc>
                          <a:spcPts val="1500"/>
                        </a:lnSpc>
                        <a:spcAft>
                          <a:spcPts val="0"/>
                        </a:spcAft>
                      </a:pPr>
                      <a:r>
                        <a:rPr lang="it-IT" sz="1200" dirty="0" smtClean="0">
                          <a:effectLst/>
                          <a:latin typeface="+mn-lt"/>
                          <a:ea typeface="Calibri" panose="020F0502020204030204" pitchFamily="34" charset="0"/>
                        </a:rPr>
                        <a:t>100%</a:t>
                      </a:r>
                      <a:r>
                        <a:rPr lang="it-IT" sz="1200" baseline="0" dirty="0" smtClean="0">
                          <a:effectLst/>
                          <a:latin typeface="+mn-lt"/>
                          <a:ea typeface="Calibri" panose="020F0502020204030204" pitchFamily="34" charset="0"/>
                        </a:rPr>
                        <a:t> Dy</a:t>
                      </a:r>
                      <a:endParaRPr lang="it-IT" sz="1200" dirty="0">
                        <a:effectLst/>
                        <a:latin typeface="+mn-lt"/>
                        <a:ea typeface="Calibri" panose="020F0502020204030204" pitchFamily="34" charset="0"/>
                      </a:endParaRPr>
                    </a:p>
                  </a:txBody>
                  <a:tcPr marL="68580" marR="68580" marT="0" marB="0">
                    <a:lnL>
                      <a:noFill/>
                    </a:lnL>
                    <a:lnR>
                      <a:noFill/>
                    </a:lnR>
                    <a:lnT>
                      <a:noFill/>
                    </a:lnT>
                    <a:lnB>
                      <a:noFill/>
                    </a:lnB>
                  </a:tcPr>
                </a:tc>
                <a:tc>
                  <a:txBody>
                    <a:bodyPr/>
                    <a:lstStyle/>
                    <a:p>
                      <a:pPr algn="ctr">
                        <a:lnSpc>
                          <a:spcPts val="1500"/>
                        </a:lnSpc>
                        <a:spcAft>
                          <a:spcPts val="0"/>
                        </a:spcAft>
                      </a:pPr>
                      <a:r>
                        <a:rPr lang="it-IT" sz="1200" dirty="0" smtClean="0">
                          <a:effectLst/>
                          <a:latin typeface="+mn-lt"/>
                          <a:ea typeface="Calibri" panose="020F0502020204030204" pitchFamily="34" charset="0"/>
                        </a:rPr>
                        <a:t>21.56</a:t>
                      </a:r>
                      <a:endParaRPr lang="it-IT" sz="1200" dirty="0">
                        <a:effectLst/>
                        <a:latin typeface="+mn-lt"/>
                        <a:ea typeface="Calibri" panose="020F0502020204030204" pitchFamily="34" charset="0"/>
                      </a:endParaRPr>
                    </a:p>
                  </a:txBody>
                  <a:tcPr marL="68580" marR="68580" marT="0" marB="0">
                    <a:lnL>
                      <a:noFill/>
                    </a:lnL>
                    <a:lnR>
                      <a:noFill/>
                    </a:lnR>
                    <a:lnT>
                      <a:noFill/>
                    </a:lnT>
                    <a:lnB>
                      <a:noFill/>
                    </a:lnB>
                  </a:tcPr>
                </a:tc>
                <a:tc>
                  <a:txBody>
                    <a:bodyPr/>
                    <a:lstStyle/>
                    <a:p>
                      <a:pPr algn="ctr">
                        <a:lnSpc>
                          <a:spcPts val="1500"/>
                        </a:lnSpc>
                        <a:spcAft>
                          <a:spcPts val="0"/>
                        </a:spcAft>
                      </a:pPr>
                      <a:r>
                        <a:rPr lang="en-GB" sz="1200" dirty="0" smtClean="0">
                          <a:effectLst/>
                          <a:latin typeface="+mn-lt"/>
                          <a:ea typeface="Calibri" panose="020F0502020204030204" pitchFamily="34" charset="0"/>
                        </a:rPr>
                        <a:t>21.5</a:t>
                      </a:r>
                      <a:endParaRPr lang="it-IT" sz="1200" dirty="0">
                        <a:effectLst/>
                        <a:latin typeface="+mn-lt"/>
                        <a:ea typeface="Calibri" panose="020F0502020204030204" pitchFamily="34" charset="0"/>
                      </a:endParaRPr>
                    </a:p>
                  </a:txBody>
                  <a:tcPr marL="68580" marR="68580" marT="0" marB="0">
                    <a:lnL>
                      <a:noFill/>
                    </a:lnL>
                    <a:lnR>
                      <a:noFill/>
                    </a:lnR>
                    <a:lnT>
                      <a:noFill/>
                    </a:lnT>
                    <a:lnB>
                      <a:noFill/>
                    </a:lnB>
                  </a:tcPr>
                </a:tc>
                <a:tc>
                  <a:txBody>
                    <a:bodyPr/>
                    <a:lstStyle/>
                    <a:p>
                      <a:pPr algn="ctr">
                        <a:lnSpc>
                          <a:spcPts val="1500"/>
                        </a:lnSpc>
                        <a:spcAft>
                          <a:spcPts val="0"/>
                        </a:spcAft>
                      </a:pPr>
                      <a:r>
                        <a:rPr lang="it-IT" sz="1200" dirty="0" smtClean="0">
                          <a:effectLst/>
                          <a:latin typeface="+mn-lt"/>
                          <a:ea typeface="Calibri" panose="020F0502020204030204" pitchFamily="34" charset="0"/>
                        </a:rPr>
                        <a:t>21.4</a:t>
                      </a:r>
                      <a:endParaRPr lang="it-IT" sz="1200" dirty="0">
                        <a:effectLst/>
                        <a:latin typeface="+mn-lt"/>
                        <a:ea typeface="Calibri" panose="020F0502020204030204" pitchFamily="34" charset="0"/>
                      </a:endParaRPr>
                    </a:p>
                  </a:txBody>
                  <a:tcPr marL="68580" marR="68580" marT="0" marB="0">
                    <a:lnL>
                      <a:noFill/>
                    </a:lnL>
                    <a:lnR>
                      <a:noFill/>
                    </a:lnR>
                    <a:lnT>
                      <a:noFill/>
                    </a:lnT>
                    <a:lnB>
                      <a:noFill/>
                    </a:lnB>
                  </a:tcPr>
                </a:tc>
                <a:tc>
                  <a:txBody>
                    <a:bodyPr/>
                    <a:lstStyle/>
                    <a:p>
                      <a:pPr algn="ctr">
                        <a:lnSpc>
                          <a:spcPts val="1500"/>
                        </a:lnSpc>
                        <a:spcAft>
                          <a:spcPts val="0"/>
                        </a:spcAft>
                      </a:pPr>
                      <a:r>
                        <a:rPr lang="it-IT" sz="1200" dirty="0" smtClean="0">
                          <a:effectLst/>
                          <a:latin typeface="+mn-lt"/>
                          <a:ea typeface="Calibri" panose="020F0502020204030204" pitchFamily="34" charset="0"/>
                        </a:rPr>
                        <a:t>21.5</a:t>
                      </a:r>
                      <a:endParaRPr lang="it-IT" sz="1200" dirty="0">
                        <a:effectLst/>
                        <a:latin typeface="+mn-lt"/>
                        <a:ea typeface="Calibri" panose="020F0502020204030204" pitchFamily="34" charset="0"/>
                      </a:endParaRPr>
                    </a:p>
                  </a:txBody>
                  <a:tcPr marL="68580" marR="68580" marT="0" marB="0">
                    <a:lnL>
                      <a:noFill/>
                    </a:lnL>
                    <a:lnR>
                      <a:noFill/>
                    </a:lnR>
                    <a:lnT>
                      <a:noFill/>
                    </a:lnT>
                    <a:lnB>
                      <a:noFill/>
                    </a:lnB>
                  </a:tcPr>
                </a:tc>
                <a:tc>
                  <a:txBody>
                    <a:bodyPr/>
                    <a:lstStyle/>
                    <a:p>
                      <a:pPr algn="ctr">
                        <a:lnSpc>
                          <a:spcPts val="1500"/>
                        </a:lnSpc>
                        <a:spcAft>
                          <a:spcPts val="0"/>
                        </a:spcAft>
                      </a:pPr>
                      <a:r>
                        <a:rPr lang="it-IT" sz="1200" dirty="0" smtClean="0">
                          <a:effectLst/>
                          <a:latin typeface="+mn-lt"/>
                          <a:ea typeface="Calibri" panose="020F0502020204030204" pitchFamily="34" charset="0"/>
                        </a:rPr>
                        <a:t>19.7</a:t>
                      </a:r>
                      <a:endParaRPr lang="it-IT" sz="1200" dirty="0">
                        <a:effectLst/>
                        <a:latin typeface="+mn-lt"/>
                        <a:ea typeface="Calibri" panose="020F0502020204030204" pitchFamily="34" charset="0"/>
                      </a:endParaRPr>
                    </a:p>
                  </a:txBody>
                  <a:tcPr marL="68580" marR="68580" marT="0" marB="0">
                    <a:lnL>
                      <a:noFill/>
                    </a:lnL>
                    <a:lnR>
                      <a:noFill/>
                    </a:lnR>
                    <a:lnT>
                      <a:noFill/>
                    </a:lnT>
                    <a:lnB>
                      <a:noFill/>
                    </a:lnB>
                  </a:tcPr>
                </a:tc>
              </a:tr>
              <a:tr h="0">
                <a:tc>
                  <a:txBody>
                    <a:bodyPr/>
                    <a:lstStyle/>
                    <a:p>
                      <a:pPr algn="ctr">
                        <a:lnSpc>
                          <a:spcPts val="1500"/>
                        </a:lnSpc>
                        <a:spcAft>
                          <a:spcPts val="0"/>
                        </a:spcAft>
                      </a:pPr>
                      <a:r>
                        <a:rPr lang="it-IT" sz="1200" dirty="0" smtClean="0">
                          <a:effectLst/>
                          <a:latin typeface="+mn-lt"/>
                          <a:ea typeface="Calibri" panose="020F0502020204030204" pitchFamily="34" charset="0"/>
                        </a:rPr>
                        <a:t>300% Dy</a:t>
                      </a:r>
                      <a:endParaRPr lang="it-IT" sz="1200" dirty="0">
                        <a:effectLst/>
                        <a:latin typeface="+mn-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dirty="0" smtClean="0">
                          <a:effectLst/>
                          <a:latin typeface="+mn-lt"/>
                          <a:ea typeface="Calibri" panose="020F0502020204030204" pitchFamily="34" charset="0"/>
                        </a:rPr>
                        <a:t>52.31</a:t>
                      </a:r>
                      <a:endParaRPr lang="it-IT" sz="1200" dirty="0">
                        <a:effectLst/>
                        <a:latin typeface="+mn-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en-GB" sz="1200" dirty="0" smtClean="0">
                          <a:effectLst/>
                          <a:latin typeface="+mn-lt"/>
                          <a:ea typeface="Calibri" panose="020F0502020204030204" pitchFamily="34" charset="0"/>
                        </a:rPr>
                        <a:t>49.7</a:t>
                      </a:r>
                      <a:endParaRPr lang="it-IT" sz="1200" dirty="0">
                        <a:effectLst/>
                        <a:latin typeface="+mn-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dirty="0" smtClean="0">
                          <a:effectLst/>
                          <a:latin typeface="+mn-lt"/>
                          <a:ea typeface="Calibri" panose="020F0502020204030204" pitchFamily="34" charset="0"/>
                        </a:rPr>
                        <a:t>47.0</a:t>
                      </a:r>
                      <a:endParaRPr lang="it-IT" sz="1200" dirty="0">
                        <a:effectLst/>
                        <a:latin typeface="+mn-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dirty="0" smtClean="0">
                          <a:effectLst/>
                          <a:latin typeface="+mn-lt"/>
                          <a:ea typeface="Calibri" panose="020F0502020204030204" pitchFamily="34" charset="0"/>
                        </a:rPr>
                        <a:t>46.9</a:t>
                      </a:r>
                      <a:endParaRPr lang="it-IT" sz="1200" dirty="0">
                        <a:effectLst/>
                        <a:latin typeface="+mn-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dirty="0" smtClean="0">
                          <a:effectLst/>
                          <a:latin typeface="+mn-lt"/>
                          <a:ea typeface="Calibri" panose="020F0502020204030204" pitchFamily="34" charset="0"/>
                        </a:rPr>
                        <a:t>34.4</a:t>
                      </a:r>
                      <a:endParaRPr lang="it-IT" sz="1200" dirty="0">
                        <a:effectLst/>
                        <a:latin typeface="+mn-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10" name="Tabella 9"/>
          <p:cNvGraphicFramePr>
            <a:graphicFrameLocks noGrp="1"/>
          </p:cNvGraphicFramePr>
          <p:nvPr>
            <p:extLst>
              <p:ext uri="{D42A27DB-BD31-4B8C-83A1-F6EECF244321}">
                <p14:modId xmlns:p14="http://schemas.microsoft.com/office/powerpoint/2010/main" val="2028351057"/>
              </p:ext>
            </p:extLst>
          </p:nvPr>
        </p:nvGraphicFramePr>
        <p:xfrm>
          <a:off x="5186500" y="4515051"/>
          <a:ext cx="3421500" cy="767715"/>
        </p:xfrm>
        <a:graphic>
          <a:graphicData uri="http://schemas.openxmlformats.org/drawingml/2006/table">
            <a:tbl>
              <a:tblPr firstRow="1" firstCol="1" bandRow="1"/>
              <a:tblGrid>
                <a:gridCol w="849775"/>
                <a:gridCol w="514345"/>
                <a:gridCol w="514345"/>
                <a:gridCol w="514345"/>
                <a:gridCol w="514345"/>
                <a:gridCol w="514345"/>
              </a:tblGrid>
              <a:tr h="0">
                <a:tc>
                  <a:txBody>
                    <a:bodyPr/>
                    <a:lstStyle/>
                    <a:p>
                      <a:pPr algn="ctr">
                        <a:lnSpc>
                          <a:spcPts val="1500"/>
                        </a:lnSpc>
                        <a:spcAft>
                          <a:spcPts val="0"/>
                        </a:spcAft>
                      </a:pPr>
                      <a:r>
                        <a:rPr lang="it-IT" sz="1200" b="1" dirty="0" smtClean="0">
                          <a:effectLst/>
                          <a:latin typeface="+mn-lt"/>
                          <a:ea typeface="Calibri" panose="020F0502020204030204" pitchFamily="34" charset="0"/>
                        </a:rPr>
                        <a:t>Test</a:t>
                      </a:r>
                      <a:endParaRPr lang="it-IT" sz="1200"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b="1" dirty="0" smtClean="0">
                          <a:effectLst/>
                          <a:latin typeface="+mn-lt"/>
                          <a:ea typeface="Calibri" panose="020F0502020204030204" pitchFamily="34" charset="0"/>
                        </a:rPr>
                        <a:t>MTS</a:t>
                      </a:r>
                      <a:endParaRPr lang="it-IT" sz="12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b="1" dirty="0" smtClean="0">
                          <a:effectLst/>
                          <a:latin typeface="+mn-lt"/>
                          <a:ea typeface="Calibri" panose="020F0502020204030204" pitchFamily="34" charset="0"/>
                        </a:rPr>
                        <a:t>M102</a:t>
                      </a:r>
                      <a:endParaRPr lang="it-IT" sz="12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b="1" dirty="0" smtClean="0">
                          <a:effectLst/>
                          <a:latin typeface="+mn-lt"/>
                          <a:ea typeface="Calibri" panose="020F0502020204030204" pitchFamily="34" charset="0"/>
                        </a:rPr>
                        <a:t>M103</a:t>
                      </a:r>
                      <a:endParaRPr lang="it-IT" sz="12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b="1" dirty="0" smtClean="0">
                          <a:effectLst/>
                          <a:latin typeface="+mn-lt"/>
                          <a:ea typeface="Calibri" panose="020F0502020204030204" pitchFamily="34" charset="0"/>
                        </a:rPr>
                        <a:t>M104</a:t>
                      </a:r>
                      <a:endParaRPr lang="it-IT" sz="12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b="1" dirty="0" smtClean="0">
                          <a:effectLst/>
                          <a:latin typeface="+mn-lt"/>
                          <a:ea typeface="Calibri" panose="020F0502020204030204" pitchFamily="34" charset="0"/>
                        </a:rPr>
                        <a:t>M106</a:t>
                      </a:r>
                      <a:endParaRPr lang="it-IT" sz="12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ts val="1500"/>
                        </a:lnSpc>
                        <a:spcAft>
                          <a:spcPts val="0"/>
                        </a:spcAft>
                      </a:pPr>
                      <a:r>
                        <a:rPr lang="it-IT" sz="1200" dirty="0" smtClean="0">
                          <a:effectLst/>
                          <a:latin typeface="+mn-lt"/>
                          <a:ea typeface="Calibri" panose="020F0502020204030204" pitchFamily="34" charset="0"/>
                        </a:rPr>
                        <a:t>25% Dy</a:t>
                      </a:r>
                      <a:endParaRPr lang="it-IT" sz="1200" dirty="0">
                        <a:effectLst/>
                        <a:latin typeface="+mn-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500"/>
                        </a:lnSpc>
                        <a:spcAft>
                          <a:spcPts val="0"/>
                        </a:spcAft>
                      </a:pPr>
                      <a:r>
                        <a:rPr lang="it-IT" sz="1200" dirty="0" smtClean="0">
                          <a:effectLst/>
                          <a:latin typeface="+mn-lt"/>
                          <a:ea typeface="Calibri" panose="020F0502020204030204" pitchFamily="34" charset="0"/>
                        </a:rPr>
                        <a:t>5.50</a:t>
                      </a:r>
                      <a:endParaRPr lang="it-IT" sz="1200" dirty="0">
                        <a:effectLst/>
                        <a:latin typeface="+mn-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effectLst/>
                          <a:latin typeface="+mn-lt"/>
                        </a:rPr>
                        <a:t>-0.018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it-IT" sz="1200" b="0" i="0" u="none" strike="noStrike">
                          <a:solidFill>
                            <a:srgbClr val="000000"/>
                          </a:solidFill>
                          <a:effectLst/>
                          <a:latin typeface="+mn-lt"/>
                        </a:rPr>
                        <a:t>0.018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it-IT" sz="1200" b="0" i="0" u="none" strike="noStrike" dirty="0">
                          <a:solidFill>
                            <a:srgbClr val="000000"/>
                          </a:solidFill>
                          <a:effectLst/>
                          <a:latin typeface="+mn-lt"/>
                        </a:rPr>
                        <a:t>0.018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it-IT" sz="1200" b="0" i="0" u="none" strike="noStrike" dirty="0">
                          <a:solidFill>
                            <a:srgbClr val="000000"/>
                          </a:solidFill>
                          <a:effectLst/>
                          <a:latin typeface="+mn-lt"/>
                        </a:rPr>
                        <a:t>-0.018</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0">
                <a:tc>
                  <a:txBody>
                    <a:bodyPr/>
                    <a:lstStyle/>
                    <a:p>
                      <a:pPr algn="ctr">
                        <a:lnSpc>
                          <a:spcPts val="1500"/>
                        </a:lnSpc>
                        <a:spcAft>
                          <a:spcPts val="0"/>
                        </a:spcAft>
                      </a:pPr>
                      <a:r>
                        <a:rPr lang="it-IT" sz="1200" dirty="0" smtClean="0">
                          <a:effectLst/>
                          <a:latin typeface="+mn-lt"/>
                          <a:ea typeface="Calibri" panose="020F0502020204030204" pitchFamily="34" charset="0"/>
                        </a:rPr>
                        <a:t>100%</a:t>
                      </a:r>
                      <a:r>
                        <a:rPr lang="it-IT" sz="1200" baseline="0" dirty="0" smtClean="0">
                          <a:effectLst/>
                          <a:latin typeface="+mn-lt"/>
                          <a:ea typeface="Calibri" panose="020F0502020204030204" pitchFamily="34" charset="0"/>
                        </a:rPr>
                        <a:t> Dy</a:t>
                      </a:r>
                      <a:endParaRPr lang="it-IT" sz="1200" dirty="0">
                        <a:effectLst/>
                        <a:latin typeface="+mn-lt"/>
                        <a:ea typeface="Calibri" panose="020F0502020204030204" pitchFamily="34" charset="0"/>
                      </a:endParaRPr>
                    </a:p>
                  </a:txBody>
                  <a:tcPr marL="68580" marR="68580" marT="0" marB="0">
                    <a:lnL>
                      <a:noFill/>
                    </a:lnL>
                    <a:lnR>
                      <a:noFill/>
                    </a:lnR>
                    <a:lnT>
                      <a:noFill/>
                    </a:lnT>
                    <a:lnB>
                      <a:noFill/>
                    </a:lnB>
                  </a:tcPr>
                </a:tc>
                <a:tc>
                  <a:txBody>
                    <a:bodyPr/>
                    <a:lstStyle/>
                    <a:p>
                      <a:pPr algn="ctr">
                        <a:lnSpc>
                          <a:spcPts val="1500"/>
                        </a:lnSpc>
                        <a:spcAft>
                          <a:spcPts val="0"/>
                        </a:spcAft>
                      </a:pPr>
                      <a:r>
                        <a:rPr lang="it-IT" sz="1200" dirty="0" smtClean="0">
                          <a:effectLst/>
                          <a:latin typeface="+mn-lt"/>
                          <a:ea typeface="Calibri" panose="020F0502020204030204" pitchFamily="34" charset="0"/>
                        </a:rPr>
                        <a:t>21.56</a:t>
                      </a:r>
                      <a:endParaRPr lang="it-IT" sz="1200" dirty="0">
                        <a:effectLst/>
                        <a:latin typeface="+mn-lt"/>
                        <a:ea typeface="Calibri" panose="020F0502020204030204" pitchFamily="34" charset="0"/>
                      </a:endParaRPr>
                    </a:p>
                  </a:txBody>
                  <a:tcPr marL="68580" marR="68580" marT="0" marB="0">
                    <a:lnL>
                      <a:noFill/>
                    </a:lnL>
                    <a:lnR>
                      <a:noFill/>
                    </a:lnR>
                    <a:lnT>
                      <a:noFill/>
                    </a:lnT>
                    <a:lnB>
                      <a:noFill/>
                    </a:lnB>
                  </a:tcPr>
                </a:tc>
                <a:tc>
                  <a:txBody>
                    <a:bodyPr/>
                    <a:lstStyle/>
                    <a:p>
                      <a:pPr algn="ctr" fontAlgn="b"/>
                      <a:r>
                        <a:rPr lang="it-IT" sz="1200" b="0" i="0" u="none" strike="noStrike">
                          <a:solidFill>
                            <a:srgbClr val="000000"/>
                          </a:solidFill>
                          <a:effectLst/>
                          <a:latin typeface="+mn-lt"/>
                        </a:rPr>
                        <a:t>0.003</a:t>
                      </a:r>
                    </a:p>
                  </a:txBody>
                  <a:tcPr marL="9525" marR="9525" marT="9525" marB="0" anchor="b">
                    <a:lnL>
                      <a:noFill/>
                    </a:lnL>
                    <a:lnR>
                      <a:noFill/>
                    </a:lnR>
                    <a:lnT>
                      <a:noFill/>
                    </a:lnT>
                    <a:lnB>
                      <a:noFill/>
                    </a:lnB>
                  </a:tcPr>
                </a:tc>
                <a:tc>
                  <a:txBody>
                    <a:bodyPr/>
                    <a:lstStyle/>
                    <a:p>
                      <a:pPr algn="ctr" fontAlgn="b"/>
                      <a:r>
                        <a:rPr lang="it-IT" sz="1200" b="0" i="0" u="none" strike="noStrike" dirty="0">
                          <a:solidFill>
                            <a:srgbClr val="000000"/>
                          </a:solidFill>
                          <a:effectLst/>
                          <a:latin typeface="+mn-lt"/>
                        </a:rPr>
                        <a:t>0.007</a:t>
                      </a:r>
                    </a:p>
                  </a:txBody>
                  <a:tcPr marL="9525" marR="9525" marT="9525" marB="0" anchor="b">
                    <a:lnL>
                      <a:noFill/>
                    </a:lnL>
                    <a:lnR>
                      <a:noFill/>
                    </a:lnR>
                    <a:lnT>
                      <a:noFill/>
                    </a:lnT>
                    <a:lnB>
                      <a:noFill/>
                    </a:lnB>
                  </a:tcPr>
                </a:tc>
                <a:tc>
                  <a:txBody>
                    <a:bodyPr/>
                    <a:lstStyle/>
                    <a:p>
                      <a:pPr algn="ctr" fontAlgn="b"/>
                      <a:r>
                        <a:rPr lang="it-IT" sz="1200" b="0" i="0" u="none" strike="noStrike" dirty="0">
                          <a:solidFill>
                            <a:srgbClr val="000000"/>
                          </a:solidFill>
                          <a:effectLst/>
                          <a:latin typeface="+mn-lt"/>
                        </a:rPr>
                        <a:t>0.003</a:t>
                      </a:r>
                    </a:p>
                  </a:txBody>
                  <a:tcPr marL="9525" marR="9525" marT="9525" marB="0" anchor="b">
                    <a:lnL>
                      <a:noFill/>
                    </a:lnL>
                    <a:lnR>
                      <a:noFill/>
                    </a:lnR>
                    <a:lnT>
                      <a:noFill/>
                    </a:lnT>
                    <a:lnB>
                      <a:noFill/>
                    </a:lnB>
                  </a:tcPr>
                </a:tc>
                <a:tc>
                  <a:txBody>
                    <a:bodyPr/>
                    <a:lstStyle/>
                    <a:p>
                      <a:pPr algn="ctr" fontAlgn="b"/>
                      <a:r>
                        <a:rPr lang="it-IT" sz="1200" b="0" i="0" u="none" strike="noStrike" dirty="0">
                          <a:solidFill>
                            <a:srgbClr val="000000"/>
                          </a:solidFill>
                          <a:effectLst/>
                          <a:latin typeface="+mn-lt"/>
                        </a:rPr>
                        <a:t>0.086</a:t>
                      </a:r>
                    </a:p>
                  </a:txBody>
                  <a:tcPr marL="9525" marR="9525" marT="9525" marB="0" anchor="b">
                    <a:lnL>
                      <a:noFill/>
                    </a:lnL>
                    <a:lnR>
                      <a:noFill/>
                    </a:lnR>
                    <a:lnT>
                      <a:noFill/>
                    </a:lnT>
                    <a:lnB>
                      <a:noFill/>
                    </a:lnB>
                  </a:tcPr>
                </a:tc>
              </a:tr>
              <a:tr h="0">
                <a:tc>
                  <a:txBody>
                    <a:bodyPr/>
                    <a:lstStyle/>
                    <a:p>
                      <a:pPr algn="ctr">
                        <a:lnSpc>
                          <a:spcPts val="1500"/>
                        </a:lnSpc>
                        <a:spcAft>
                          <a:spcPts val="0"/>
                        </a:spcAft>
                      </a:pPr>
                      <a:r>
                        <a:rPr lang="it-IT" sz="1200" dirty="0" smtClean="0">
                          <a:effectLst/>
                          <a:latin typeface="+mn-lt"/>
                          <a:ea typeface="Calibri" panose="020F0502020204030204" pitchFamily="34" charset="0"/>
                        </a:rPr>
                        <a:t>300% Dy</a:t>
                      </a:r>
                      <a:endParaRPr lang="it-IT" sz="1200" dirty="0">
                        <a:effectLst/>
                        <a:latin typeface="+mn-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dirty="0" smtClean="0">
                          <a:effectLst/>
                          <a:latin typeface="+mn-lt"/>
                          <a:ea typeface="Calibri" panose="020F0502020204030204" pitchFamily="34" charset="0"/>
                        </a:rPr>
                        <a:t>52.31</a:t>
                      </a:r>
                      <a:endParaRPr lang="it-IT" sz="1200" dirty="0">
                        <a:effectLst/>
                        <a:latin typeface="+mn-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it-IT" sz="1200" b="0" i="0" u="none" strike="noStrike">
                          <a:solidFill>
                            <a:srgbClr val="000000"/>
                          </a:solidFill>
                          <a:effectLst/>
                          <a:latin typeface="+mn-lt"/>
                        </a:rPr>
                        <a:t>0.050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it-IT" sz="1200" b="0" i="0" u="none" strike="noStrike">
                          <a:solidFill>
                            <a:srgbClr val="000000"/>
                          </a:solidFill>
                          <a:effectLst/>
                          <a:latin typeface="+mn-lt"/>
                        </a:rPr>
                        <a:t>0.102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mn-lt"/>
                        </a:rPr>
                        <a:t>0.103</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it-IT" sz="1200" b="0" i="0" u="none" strike="noStrike" dirty="0">
                          <a:solidFill>
                            <a:srgbClr val="000000"/>
                          </a:solidFill>
                          <a:effectLst/>
                          <a:latin typeface="+mn-lt"/>
                        </a:rPr>
                        <a:t>0.342</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12" name="CasellaDiTesto 11"/>
          <p:cNvSpPr txBox="1"/>
          <p:nvPr/>
        </p:nvSpPr>
        <p:spPr>
          <a:xfrm rot="16200000">
            <a:off x="4667094" y="3947929"/>
            <a:ext cx="550007" cy="307777"/>
          </a:xfrm>
          <a:prstGeom prst="rect">
            <a:avLst/>
          </a:prstGeom>
          <a:noFill/>
          <a:ln>
            <a:solidFill>
              <a:schemeClr val="tx2"/>
            </a:solidFill>
          </a:ln>
        </p:spPr>
        <p:txBody>
          <a:bodyPr wrap="square" rtlCol="0">
            <a:spAutoFit/>
          </a:bodyPr>
          <a:lstStyle/>
          <a:p>
            <a:pPr algn="ctr"/>
            <a:r>
              <a:rPr lang="it-IT" sz="1400" dirty="0" err="1" smtClean="0">
                <a:latin typeface="Symbol" panose="05050102010706020507" pitchFamily="18" charset="2"/>
              </a:rPr>
              <a:t>D</a:t>
            </a:r>
            <a:r>
              <a:rPr lang="it-IT" sz="1400" baseline="-25000" dirty="0" err="1" smtClean="0"/>
              <a:t>max</a:t>
            </a:r>
            <a:endParaRPr lang="it-IT" sz="1400" baseline="-25000" dirty="0"/>
          </a:p>
        </p:txBody>
      </p:sp>
      <p:sp>
        <p:nvSpPr>
          <p:cNvPr id="13" name="CasellaDiTesto 12"/>
          <p:cNvSpPr txBox="1"/>
          <p:nvPr/>
        </p:nvSpPr>
        <p:spPr>
          <a:xfrm rot="16200000">
            <a:off x="4667093" y="4774206"/>
            <a:ext cx="550007" cy="235962"/>
          </a:xfrm>
          <a:prstGeom prst="rect">
            <a:avLst/>
          </a:prstGeom>
          <a:noFill/>
          <a:ln>
            <a:solidFill>
              <a:schemeClr val="tx2"/>
            </a:solidFill>
          </a:ln>
        </p:spPr>
        <p:txBody>
          <a:bodyPr wrap="square" rtlCol="0">
            <a:spAutoFit/>
          </a:bodyPr>
          <a:lstStyle/>
          <a:p>
            <a:pPr algn="ctr"/>
            <a:r>
              <a:rPr lang="it-IT" sz="1400" baseline="-25000" dirty="0" err="1" smtClean="0"/>
              <a:t>Error</a:t>
            </a:r>
            <a:endParaRPr lang="it-IT" sz="1400" baseline="-25000" dirty="0"/>
          </a:p>
        </p:txBody>
      </p:sp>
      <p:sp>
        <p:nvSpPr>
          <p:cNvPr id="4" name="Rettangolo 3"/>
          <p:cNvSpPr/>
          <p:nvPr/>
        </p:nvSpPr>
        <p:spPr>
          <a:xfrm>
            <a:off x="6531429" y="4731657"/>
            <a:ext cx="2076572" cy="5888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15" name="Oggetto 14"/>
          <p:cNvGraphicFramePr>
            <a:graphicFrameLocks noChangeAspect="1"/>
          </p:cNvGraphicFramePr>
          <p:nvPr>
            <p:extLst>
              <p:ext uri="{D42A27DB-BD31-4B8C-83A1-F6EECF244321}">
                <p14:modId xmlns:p14="http://schemas.microsoft.com/office/powerpoint/2010/main" val="478046362"/>
              </p:ext>
            </p:extLst>
          </p:nvPr>
        </p:nvGraphicFramePr>
        <p:xfrm>
          <a:off x="6129339" y="5455558"/>
          <a:ext cx="1565275" cy="722313"/>
        </p:xfrm>
        <a:graphic>
          <a:graphicData uri="http://schemas.openxmlformats.org/presentationml/2006/ole">
            <mc:AlternateContent xmlns:mc="http://schemas.openxmlformats.org/markup-compatibility/2006">
              <mc:Choice xmlns:v="urn:schemas-microsoft-com:vml" Requires="v">
                <p:oleObj spid="_x0000_s81952" name="Equation" r:id="rId8" imgW="799920" imgH="380880" progId="Equation.DSMT4">
                  <p:embed/>
                </p:oleObj>
              </mc:Choice>
              <mc:Fallback>
                <p:oleObj name="Equation" r:id="rId8" imgW="799920" imgH="380880" progId="Equation.DSMT4">
                  <p:embed/>
                  <p:pic>
                    <p:nvPicPr>
                      <p:cNvPr id="0" name=""/>
                      <p:cNvPicPr>
                        <a:picLocks noChangeAspect="1" noChangeArrowheads="1"/>
                      </p:cNvPicPr>
                      <p:nvPr/>
                    </p:nvPicPr>
                    <p:blipFill>
                      <a:blip r:embed="rId9"/>
                      <a:srcRect/>
                      <a:stretch>
                        <a:fillRect/>
                      </a:stretch>
                    </p:blipFill>
                    <p:spPr bwMode="auto">
                      <a:xfrm>
                        <a:off x="6129339" y="5455558"/>
                        <a:ext cx="1565275" cy="722313"/>
                      </a:xfrm>
                      <a:prstGeom prst="rect">
                        <a:avLst/>
                      </a:prstGeom>
                      <a:noFill/>
                    </p:spPr>
                  </p:pic>
                </p:oleObj>
              </mc:Fallback>
            </mc:AlternateContent>
          </a:graphicData>
        </a:graphic>
      </p:graphicFrame>
    </p:spTree>
    <p:extLst>
      <p:ext uri="{BB962C8B-B14F-4D97-AF65-F5344CB8AC3E}">
        <p14:creationId xmlns:p14="http://schemas.microsoft.com/office/powerpoint/2010/main" val="322157597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MEMSCON IDR MONITORING - </a:t>
            </a:r>
            <a:r>
              <a:rPr lang="it-IT" dirty="0" err="1" smtClean="0"/>
              <a:t>evaluation</a:t>
            </a:r>
            <a:endParaRPr lang="it-IT" dirty="0"/>
          </a:p>
        </p:txBody>
      </p:sp>
      <p:sp>
        <p:nvSpPr>
          <p:cNvPr id="6" name="Rettangolo 5"/>
          <p:cNvSpPr/>
          <p:nvPr/>
        </p:nvSpPr>
        <p:spPr>
          <a:xfrm>
            <a:off x="275663" y="1253704"/>
            <a:ext cx="8406864" cy="1968467"/>
          </a:xfrm>
          <a:prstGeom prst="rect">
            <a:avLst/>
          </a:prstGeom>
        </p:spPr>
        <p:txBody>
          <a:bodyPr wrap="square">
            <a:noAutofit/>
          </a:bodyPr>
          <a:lstStyle/>
          <a:p>
            <a:pPr algn="just">
              <a:spcAft>
                <a:spcPts val="600"/>
              </a:spcAft>
            </a:pPr>
            <a:r>
              <a:rPr lang="en-US" sz="2000" dirty="0" smtClean="0">
                <a:solidFill>
                  <a:schemeClr val="tx2"/>
                </a:solidFill>
              </a:rPr>
              <a:t>From experimental tests (perfectly calibrated sensors, relative to this earthquake):</a:t>
            </a:r>
          </a:p>
          <a:p>
            <a:pPr marL="342900" indent="-342900" algn="just">
              <a:spcAft>
                <a:spcPts val="600"/>
              </a:spcAft>
              <a:buFont typeface="Arial" panose="020B0604020202020204" pitchFamily="34" charset="0"/>
              <a:buChar char="•"/>
            </a:pPr>
            <a:r>
              <a:rPr lang="en-US" sz="2000" b="1" dirty="0" smtClean="0">
                <a:solidFill>
                  <a:schemeClr val="tx2"/>
                </a:solidFill>
              </a:rPr>
              <a:t>Error </a:t>
            </a:r>
            <a:r>
              <a:rPr lang="en-US" sz="2000" dirty="0" smtClean="0">
                <a:solidFill>
                  <a:schemeClr val="tx2"/>
                </a:solidFill>
              </a:rPr>
              <a:t>on max </a:t>
            </a:r>
            <a:r>
              <a:rPr lang="en-US" sz="2000" dirty="0" smtClean="0">
                <a:solidFill>
                  <a:schemeClr val="tx2"/>
                </a:solidFill>
              </a:rPr>
              <a:t>displacement of the floor:</a:t>
            </a:r>
            <a:endParaRPr lang="en-US" sz="2000" dirty="0" smtClean="0">
              <a:solidFill>
                <a:schemeClr val="tx2"/>
              </a:solidFill>
            </a:endParaRPr>
          </a:p>
          <a:p>
            <a:pPr marL="1257300" lvl="2" indent="-342900" algn="just">
              <a:spcAft>
                <a:spcPts val="600"/>
              </a:spcAft>
              <a:buFont typeface="Arial" panose="020B0604020202020204" pitchFamily="34" charset="0"/>
              <a:buChar char="•"/>
            </a:pPr>
            <a:r>
              <a:rPr lang="en-US" sz="2000" b="1" dirty="0" err="1" smtClean="0">
                <a:solidFill>
                  <a:srgbClr val="C00000"/>
                </a:solidFill>
              </a:rPr>
              <a:t>std</a:t>
            </a:r>
            <a:r>
              <a:rPr lang="en-US" sz="2000" b="1" dirty="0" smtClean="0">
                <a:solidFill>
                  <a:schemeClr val="tx2"/>
                </a:solidFill>
              </a:rPr>
              <a:t> </a:t>
            </a:r>
            <a:r>
              <a:rPr lang="en-US" sz="2000" b="1" dirty="0" smtClean="0">
                <a:solidFill>
                  <a:schemeClr val="tx2"/>
                </a:solidFill>
              </a:rPr>
              <a:t>error: </a:t>
            </a:r>
            <a:r>
              <a:rPr lang="en-US" sz="2000" b="1" dirty="0" smtClean="0">
                <a:solidFill>
                  <a:srgbClr val="C00000"/>
                </a:solidFill>
              </a:rPr>
              <a:t>0.044</a:t>
            </a:r>
          </a:p>
          <a:p>
            <a:pPr marL="1257300" lvl="2" indent="-342900" algn="just">
              <a:spcAft>
                <a:spcPts val="600"/>
              </a:spcAft>
              <a:buFont typeface="Arial" panose="020B0604020202020204" pitchFamily="34" charset="0"/>
              <a:buChar char="•"/>
            </a:pPr>
            <a:endParaRPr lang="en-US" sz="2000" b="1" dirty="0">
              <a:solidFill>
                <a:srgbClr val="C00000"/>
              </a:solidFill>
            </a:endParaRPr>
          </a:p>
          <a:p>
            <a:pPr marL="342900" indent="-342900" algn="just">
              <a:spcAft>
                <a:spcPts val="600"/>
              </a:spcAft>
              <a:buFont typeface="Arial" panose="020B0604020202020204" pitchFamily="34" charset="0"/>
              <a:buChar char="•"/>
            </a:pPr>
            <a:endParaRPr lang="en-US" sz="2000" b="1" dirty="0" smtClean="0">
              <a:solidFill>
                <a:schemeClr val="tx2"/>
              </a:solidFill>
            </a:endParaRPr>
          </a:p>
          <a:p>
            <a:pPr marL="342900" indent="-342900" algn="just">
              <a:spcAft>
                <a:spcPts val="600"/>
              </a:spcAft>
              <a:buFont typeface="Arial" panose="020B0604020202020204" pitchFamily="34" charset="0"/>
              <a:buChar char="•"/>
            </a:pPr>
            <a:r>
              <a:rPr lang="en-US" sz="2000" b="1" dirty="0" smtClean="0">
                <a:solidFill>
                  <a:schemeClr val="tx2"/>
                </a:solidFill>
              </a:rPr>
              <a:t>Comparison </a:t>
            </a:r>
            <a:r>
              <a:rPr lang="en-US" sz="2000" b="1" dirty="0" smtClean="0">
                <a:solidFill>
                  <a:schemeClr val="tx2"/>
                </a:solidFill>
              </a:rPr>
              <a:t>between performance levels, IDR values and observed damage</a:t>
            </a:r>
          </a:p>
          <a:p>
            <a:pPr marL="1257300" lvl="2" indent="-342900" algn="just">
              <a:spcAft>
                <a:spcPts val="600"/>
              </a:spcAft>
              <a:buFont typeface="Arial" panose="020B0604020202020204" pitchFamily="34" charset="0"/>
              <a:buChar char="•"/>
            </a:pPr>
            <a:endParaRPr lang="en-US" sz="2000" b="1" dirty="0" smtClean="0">
              <a:solidFill>
                <a:srgbClr val="C00000"/>
              </a:solidFill>
            </a:endParaRPr>
          </a:p>
          <a:p>
            <a:pPr marL="1257300" lvl="2" indent="-342900" algn="just">
              <a:spcAft>
                <a:spcPts val="600"/>
              </a:spcAft>
              <a:buFont typeface="Arial" panose="020B0604020202020204" pitchFamily="34" charset="0"/>
              <a:buChar char="•"/>
            </a:pPr>
            <a:endParaRPr lang="en-US" sz="2000" b="1" dirty="0">
              <a:solidFill>
                <a:srgbClr val="C00000"/>
              </a:solidFill>
            </a:endParaRPr>
          </a:p>
          <a:p>
            <a:pPr marL="1257300" lvl="2" indent="-342900" algn="just">
              <a:spcAft>
                <a:spcPts val="600"/>
              </a:spcAft>
              <a:buFont typeface="Arial" panose="020B0604020202020204" pitchFamily="34" charset="0"/>
              <a:buChar char="•"/>
            </a:pPr>
            <a:endParaRPr lang="en-US" sz="2000" b="1" dirty="0" smtClean="0">
              <a:solidFill>
                <a:srgbClr val="C00000"/>
              </a:solidFill>
            </a:endParaRPr>
          </a:p>
          <a:p>
            <a:pPr marL="1257300" lvl="2" indent="-342900" algn="just">
              <a:spcAft>
                <a:spcPts val="600"/>
              </a:spcAft>
              <a:buFont typeface="Arial" panose="020B0604020202020204" pitchFamily="34" charset="0"/>
              <a:buChar char="•"/>
            </a:pPr>
            <a:endParaRPr lang="en-US" sz="2000" b="1" dirty="0" smtClean="0">
              <a:solidFill>
                <a:srgbClr val="C00000"/>
              </a:solidFill>
            </a:endParaRPr>
          </a:p>
          <a:p>
            <a:pPr marL="1257300" lvl="2" indent="-342900" algn="just">
              <a:spcAft>
                <a:spcPts val="600"/>
              </a:spcAft>
              <a:buFont typeface="Arial" panose="020B0604020202020204" pitchFamily="34" charset="0"/>
              <a:buChar char="•"/>
            </a:pPr>
            <a:endParaRPr lang="en-US" sz="2000" b="1" dirty="0">
              <a:solidFill>
                <a:srgbClr val="C00000"/>
              </a:solidFill>
            </a:endParaRPr>
          </a:p>
          <a:p>
            <a:pPr marL="1257300" lvl="2" indent="-342900" algn="just">
              <a:spcAft>
                <a:spcPts val="600"/>
              </a:spcAft>
              <a:buFont typeface="Arial" panose="020B0604020202020204" pitchFamily="34" charset="0"/>
              <a:buChar char="•"/>
            </a:pPr>
            <a:endParaRPr lang="en-US" sz="2000" b="1" dirty="0" smtClean="0">
              <a:solidFill>
                <a:schemeClr val="tx2"/>
              </a:solidFill>
            </a:endParaRPr>
          </a:p>
          <a:p>
            <a:pPr marL="342900" indent="-342900" algn="just">
              <a:spcAft>
                <a:spcPts val="600"/>
              </a:spcAft>
              <a:buFont typeface="Arial" panose="020B0604020202020204" pitchFamily="34" charset="0"/>
              <a:buChar char="•"/>
            </a:pPr>
            <a:endParaRPr lang="en-US" sz="2000" dirty="0" smtClean="0">
              <a:solidFill>
                <a:srgbClr val="C00000"/>
              </a:solidFill>
            </a:endParaRPr>
          </a:p>
        </p:txBody>
      </p:sp>
      <p:graphicFrame>
        <p:nvGraphicFramePr>
          <p:cNvPr id="12" name="Oggetto 11"/>
          <p:cNvGraphicFramePr>
            <a:graphicFrameLocks noChangeAspect="1"/>
          </p:cNvGraphicFramePr>
          <p:nvPr>
            <p:extLst>
              <p:ext uri="{D42A27DB-BD31-4B8C-83A1-F6EECF244321}">
                <p14:modId xmlns:p14="http://schemas.microsoft.com/office/powerpoint/2010/main" val="1132091381"/>
              </p:ext>
            </p:extLst>
          </p:nvPr>
        </p:nvGraphicFramePr>
        <p:xfrm>
          <a:off x="5073650" y="1904371"/>
          <a:ext cx="1408113" cy="331787"/>
        </p:xfrm>
        <a:graphic>
          <a:graphicData uri="http://schemas.openxmlformats.org/presentationml/2006/ole">
            <mc:AlternateContent xmlns:mc="http://schemas.openxmlformats.org/markup-compatibility/2006">
              <mc:Choice xmlns:v="urn:schemas-microsoft-com:vml" Requires="v">
                <p:oleObj spid="_x0000_s74870" name="Equation" r:id="rId4" imgW="939600" imgH="228600" progId="Equation.DSMT4">
                  <p:embed/>
                </p:oleObj>
              </mc:Choice>
              <mc:Fallback>
                <p:oleObj name="Equation" r:id="rId4" imgW="939600" imgH="228600" progId="Equation.DSMT4">
                  <p:embed/>
                  <p:pic>
                    <p:nvPicPr>
                      <p:cNvPr id="0" name=""/>
                      <p:cNvPicPr>
                        <a:picLocks noChangeAspect="1" noChangeArrowheads="1"/>
                      </p:cNvPicPr>
                      <p:nvPr/>
                    </p:nvPicPr>
                    <p:blipFill>
                      <a:blip r:embed="rId5"/>
                      <a:srcRect/>
                      <a:stretch>
                        <a:fillRect/>
                      </a:stretch>
                    </p:blipFill>
                    <p:spPr bwMode="auto">
                      <a:xfrm>
                        <a:off x="5073650" y="1904371"/>
                        <a:ext cx="1408113" cy="331787"/>
                      </a:xfrm>
                      <a:prstGeom prst="rect">
                        <a:avLst/>
                      </a:prstGeom>
                      <a:noFill/>
                    </p:spPr>
                  </p:pic>
                </p:oleObj>
              </mc:Fallback>
            </mc:AlternateContent>
          </a:graphicData>
        </a:graphic>
      </p:graphicFrame>
      <p:sp>
        <p:nvSpPr>
          <p:cNvPr id="13" name="CasellaDiTesto 12"/>
          <p:cNvSpPr txBox="1"/>
          <p:nvPr/>
        </p:nvSpPr>
        <p:spPr>
          <a:xfrm>
            <a:off x="7188657" y="1814061"/>
            <a:ext cx="2101899" cy="307777"/>
          </a:xfrm>
          <a:prstGeom prst="rect">
            <a:avLst/>
          </a:prstGeom>
          <a:noFill/>
        </p:spPr>
        <p:txBody>
          <a:bodyPr wrap="square" rtlCol="0">
            <a:spAutoFit/>
          </a:bodyPr>
          <a:lstStyle/>
          <a:p>
            <a:r>
              <a:rPr lang="it-IT" sz="1400" u="sng" dirty="0" err="1" smtClean="0">
                <a:solidFill>
                  <a:srgbClr val="003366"/>
                </a:solidFill>
              </a:rPr>
              <a:t>Storey</a:t>
            </a:r>
            <a:r>
              <a:rPr lang="it-IT" sz="1400" u="sng" dirty="0" smtClean="0">
                <a:solidFill>
                  <a:srgbClr val="003366"/>
                </a:solidFill>
              </a:rPr>
              <a:t> </a:t>
            </a:r>
            <a:r>
              <a:rPr lang="it-IT" sz="1400" u="sng" dirty="0" err="1" smtClean="0">
                <a:solidFill>
                  <a:srgbClr val="003366"/>
                </a:solidFill>
              </a:rPr>
              <a:t>displacement</a:t>
            </a:r>
            <a:endParaRPr lang="it-IT" sz="1400" u="sng" dirty="0">
              <a:solidFill>
                <a:srgbClr val="003366"/>
              </a:solidFill>
            </a:endParaRPr>
          </a:p>
        </p:txBody>
      </p:sp>
      <p:sp>
        <p:nvSpPr>
          <p:cNvPr id="14" name="Rettangolo 13"/>
          <p:cNvSpPr/>
          <p:nvPr/>
        </p:nvSpPr>
        <p:spPr>
          <a:xfrm>
            <a:off x="4731658" y="1825998"/>
            <a:ext cx="4078968" cy="470997"/>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16" name="Oggetto 15"/>
          <p:cNvGraphicFramePr>
            <a:graphicFrameLocks noChangeAspect="1"/>
          </p:cNvGraphicFramePr>
          <p:nvPr>
            <p:extLst>
              <p:ext uri="{D42A27DB-BD31-4B8C-83A1-F6EECF244321}">
                <p14:modId xmlns:p14="http://schemas.microsoft.com/office/powerpoint/2010/main" val="3125077272"/>
              </p:ext>
            </p:extLst>
          </p:nvPr>
        </p:nvGraphicFramePr>
        <p:xfrm>
          <a:off x="4835525" y="2531611"/>
          <a:ext cx="2303463" cy="463550"/>
        </p:xfrm>
        <a:graphic>
          <a:graphicData uri="http://schemas.openxmlformats.org/presentationml/2006/ole">
            <mc:AlternateContent xmlns:mc="http://schemas.openxmlformats.org/markup-compatibility/2006">
              <mc:Choice xmlns:v="urn:schemas-microsoft-com:vml" Requires="v">
                <p:oleObj spid="_x0000_s74871" name="Equation" r:id="rId6" imgW="1650960" imgH="342720" progId="Equation.DSMT4">
                  <p:embed/>
                </p:oleObj>
              </mc:Choice>
              <mc:Fallback>
                <p:oleObj name="Equation" r:id="rId6" imgW="1650960" imgH="342720" progId="Equation.DSMT4">
                  <p:embed/>
                  <p:pic>
                    <p:nvPicPr>
                      <p:cNvPr id="0" name=""/>
                      <p:cNvPicPr>
                        <a:picLocks noChangeAspect="1" noChangeArrowheads="1"/>
                      </p:cNvPicPr>
                      <p:nvPr/>
                    </p:nvPicPr>
                    <p:blipFill>
                      <a:blip r:embed="rId7"/>
                      <a:srcRect/>
                      <a:stretch>
                        <a:fillRect/>
                      </a:stretch>
                    </p:blipFill>
                    <p:spPr bwMode="auto">
                      <a:xfrm>
                        <a:off x="4835525" y="2531611"/>
                        <a:ext cx="2303463" cy="463550"/>
                      </a:xfrm>
                      <a:prstGeom prst="rect">
                        <a:avLst/>
                      </a:prstGeom>
                      <a:noFill/>
                    </p:spPr>
                  </p:pic>
                </p:oleObj>
              </mc:Fallback>
            </mc:AlternateContent>
          </a:graphicData>
        </a:graphic>
      </p:graphicFrame>
      <p:cxnSp>
        <p:nvCxnSpPr>
          <p:cNvPr id="17" name="Connettore 2 16"/>
          <p:cNvCxnSpPr/>
          <p:nvPr/>
        </p:nvCxnSpPr>
        <p:spPr>
          <a:xfrm rot="16200000">
            <a:off x="4415794" y="2276504"/>
            <a:ext cx="0" cy="2695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ettangolo 17"/>
          <p:cNvSpPr/>
          <p:nvPr/>
        </p:nvSpPr>
        <p:spPr>
          <a:xfrm>
            <a:off x="4731657" y="2556115"/>
            <a:ext cx="4078968" cy="470997"/>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CasellaDiTesto 18"/>
          <p:cNvSpPr txBox="1"/>
          <p:nvPr/>
        </p:nvSpPr>
        <p:spPr>
          <a:xfrm>
            <a:off x="7188656" y="2580275"/>
            <a:ext cx="2101899" cy="307777"/>
          </a:xfrm>
          <a:prstGeom prst="rect">
            <a:avLst/>
          </a:prstGeom>
          <a:noFill/>
        </p:spPr>
        <p:txBody>
          <a:bodyPr wrap="square" rtlCol="0">
            <a:spAutoFit/>
          </a:bodyPr>
          <a:lstStyle/>
          <a:p>
            <a:r>
              <a:rPr lang="it-IT" sz="1400" u="sng" dirty="0" smtClean="0">
                <a:solidFill>
                  <a:srgbClr val="003366"/>
                </a:solidFill>
              </a:rPr>
              <a:t>Interstory </a:t>
            </a:r>
            <a:r>
              <a:rPr lang="it-IT" sz="1400" u="sng" dirty="0" err="1" smtClean="0">
                <a:solidFill>
                  <a:srgbClr val="003366"/>
                </a:solidFill>
              </a:rPr>
              <a:t>drift</a:t>
            </a:r>
            <a:r>
              <a:rPr lang="it-IT" sz="1400" u="sng" dirty="0" smtClean="0">
                <a:solidFill>
                  <a:srgbClr val="003366"/>
                </a:solidFill>
              </a:rPr>
              <a:t> ratio</a:t>
            </a:r>
            <a:endParaRPr lang="it-IT" sz="1400" u="sng" dirty="0">
              <a:solidFill>
                <a:srgbClr val="003366"/>
              </a:solidFill>
            </a:endParaRPr>
          </a:p>
        </p:txBody>
      </p:sp>
      <p:graphicFrame>
        <p:nvGraphicFramePr>
          <p:cNvPr id="15" name="Tabella 14"/>
          <p:cNvGraphicFramePr>
            <a:graphicFrameLocks noGrp="1"/>
          </p:cNvGraphicFramePr>
          <p:nvPr>
            <p:extLst>
              <p:ext uri="{D42A27DB-BD31-4B8C-83A1-F6EECF244321}">
                <p14:modId xmlns:p14="http://schemas.microsoft.com/office/powerpoint/2010/main" val="3124558421"/>
              </p:ext>
            </p:extLst>
          </p:nvPr>
        </p:nvGraphicFramePr>
        <p:xfrm>
          <a:off x="3454073" y="4150889"/>
          <a:ext cx="3986507" cy="859155"/>
        </p:xfrm>
        <a:graphic>
          <a:graphicData uri="http://schemas.openxmlformats.org/drawingml/2006/table">
            <a:tbl>
              <a:tblPr firstRow="1" firstCol="1" bandRow="1"/>
              <a:tblGrid>
                <a:gridCol w="923486"/>
                <a:gridCol w="599287"/>
                <a:gridCol w="665891"/>
                <a:gridCol w="599281"/>
                <a:gridCol w="599281"/>
                <a:gridCol w="599281"/>
              </a:tblGrid>
              <a:tr h="0">
                <a:tc>
                  <a:txBody>
                    <a:bodyPr/>
                    <a:lstStyle/>
                    <a:p>
                      <a:pPr algn="ctr">
                        <a:lnSpc>
                          <a:spcPts val="1500"/>
                        </a:lnSpc>
                        <a:spcAft>
                          <a:spcPts val="0"/>
                        </a:spcAft>
                      </a:pPr>
                      <a:r>
                        <a:rPr lang="it-IT" sz="1400" b="1" dirty="0" smtClean="0">
                          <a:effectLst/>
                          <a:latin typeface="+mn-lt"/>
                          <a:ea typeface="Calibri" panose="020F0502020204030204" pitchFamily="34" charset="0"/>
                        </a:rPr>
                        <a:t>Test</a:t>
                      </a:r>
                      <a:endParaRPr lang="it-IT" sz="1400"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400" b="1" dirty="0" smtClean="0">
                          <a:effectLst/>
                          <a:latin typeface="+mn-lt"/>
                          <a:ea typeface="Calibri" panose="020F0502020204030204" pitchFamily="34" charset="0"/>
                        </a:rPr>
                        <a:t>REAL</a:t>
                      </a:r>
                      <a:endParaRPr lang="it-IT" sz="14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400" b="1" dirty="0" smtClean="0">
                          <a:effectLst/>
                          <a:latin typeface="+mn-lt"/>
                          <a:ea typeface="Calibri" panose="020F0502020204030204" pitchFamily="34" charset="0"/>
                        </a:rPr>
                        <a:t>M102</a:t>
                      </a:r>
                      <a:endParaRPr lang="it-IT" sz="14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400" b="1" dirty="0" smtClean="0">
                          <a:effectLst/>
                          <a:latin typeface="+mn-lt"/>
                          <a:ea typeface="Calibri" panose="020F0502020204030204" pitchFamily="34" charset="0"/>
                        </a:rPr>
                        <a:t>M103</a:t>
                      </a:r>
                      <a:endParaRPr lang="it-IT" sz="14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400" b="1" dirty="0" smtClean="0">
                          <a:effectLst/>
                          <a:latin typeface="+mn-lt"/>
                          <a:ea typeface="Calibri" panose="020F0502020204030204" pitchFamily="34" charset="0"/>
                        </a:rPr>
                        <a:t>M104</a:t>
                      </a:r>
                      <a:endParaRPr lang="it-IT" sz="14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400" b="1" dirty="0" smtClean="0">
                          <a:effectLst/>
                          <a:latin typeface="+mn-lt"/>
                          <a:ea typeface="Calibri" panose="020F0502020204030204" pitchFamily="34" charset="0"/>
                        </a:rPr>
                        <a:t>M106</a:t>
                      </a:r>
                      <a:endParaRPr lang="it-IT" sz="1400" b="1"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ts val="1500"/>
                        </a:lnSpc>
                        <a:spcAft>
                          <a:spcPts val="0"/>
                        </a:spcAft>
                      </a:pPr>
                      <a:r>
                        <a:rPr lang="it-IT" sz="1400" dirty="0" smtClean="0">
                          <a:effectLst/>
                          <a:latin typeface="+mn-lt"/>
                          <a:ea typeface="Calibri" panose="020F0502020204030204" pitchFamily="34" charset="0"/>
                        </a:rPr>
                        <a:t>25% Dy</a:t>
                      </a:r>
                      <a:endParaRPr lang="it-IT" sz="1400" dirty="0">
                        <a:effectLst/>
                        <a:latin typeface="+mn-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chemeClr val="accent4">
                        <a:lumMod val="40000"/>
                        <a:lumOff val="60000"/>
                      </a:schemeClr>
                    </a:solidFill>
                  </a:tcPr>
                </a:tc>
                <a:tc>
                  <a:txBody>
                    <a:bodyPr/>
                    <a:lstStyle/>
                    <a:p>
                      <a:pPr algn="ctr" fontAlgn="b"/>
                      <a:r>
                        <a:rPr lang="it-IT" sz="1400" b="0" i="0" u="none" strike="noStrike" dirty="0">
                          <a:solidFill>
                            <a:srgbClr val="000000"/>
                          </a:solidFill>
                          <a:effectLst/>
                          <a:latin typeface="+mn-lt"/>
                        </a:rPr>
                        <a:t>0.0020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4">
                        <a:lumMod val="40000"/>
                        <a:lumOff val="60000"/>
                      </a:schemeClr>
                    </a:solidFill>
                  </a:tcPr>
                </a:tc>
                <a:tc>
                  <a:txBody>
                    <a:bodyPr/>
                    <a:lstStyle/>
                    <a:p>
                      <a:pPr algn="ctr" fontAlgn="b"/>
                      <a:r>
                        <a:rPr lang="it-IT" sz="1400" b="0" i="0" u="none" strike="noStrike" dirty="0">
                          <a:solidFill>
                            <a:srgbClr val="000000"/>
                          </a:solidFill>
                          <a:effectLst/>
                          <a:latin typeface="+mn-lt"/>
                        </a:rPr>
                        <a:t>0.0021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4">
                        <a:lumMod val="40000"/>
                        <a:lumOff val="60000"/>
                      </a:schemeClr>
                    </a:solidFill>
                  </a:tcPr>
                </a:tc>
                <a:tc>
                  <a:txBody>
                    <a:bodyPr/>
                    <a:lstStyle/>
                    <a:p>
                      <a:pPr algn="ctr" fontAlgn="b"/>
                      <a:r>
                        <a:rPr lang="it-IT" sz="1400" b="0" i="0" u="none" strike="noStrike" dirty="0">
                          <a:solidFill>
                            <a:srgbClr val="000000"/>
                          </a:solidFill>
                          <a:effectLst/>
                          <a:latin typeface="+mn-lt"/>
                        </a:rPr>
                        <a:t>0.0020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4">
                        <a:lumMod val="40000"/>
                        <a:lumOff val="60000"/>
                      </a:schemeClr>
                    </a:solidFill>
                  </a:tcPr>
                </a:tc>
                <a:tc>
                  <a:txBody>
                    <a:bodyPr/>
                    <a:lstStyle/>
                    <a:p>
                      <a:pPr algn="ctr" fontAlgn="b"/>
                      <a:r>
                        <a:rPr lang="it-IT" sz="1400" b="0" i="0" u="none" strike="noStrike" dirty="0">
                          <a:solidFill>
                            <a:srgbClr val="000000"/>
                          </a:solidFill>
                          <a:effectLst/>
                          <a:latin typeface="+mn-lt"/>
                        </a:rPr>
                        <a:t>0.0020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4">
                        <a:lumMod val="40000"/>
                        <a:lumOff val="60000"/>
                      </a:schemeClr>
                    </a:solidFill>
                  </a:tcPr>
                </a:tc>
                <a:tc>
                  <a:txBody>
                    <a:bodyPr/>
                    <a:lstStyle/>
                    <a:p>
                      <a:pPr algn="ctr" fontAlgn="b"/>
                      <a:r>
                        <a:rPr lang="it-IT" sz="1400" b="0" i="0" u="none" strike="noStrike" dirty="0">
                          <a:solidFill>
                            <a:srgbClr val="000000"/>
                          </a:solidFill>
                          <a:effectLst/>
                          <a:latin typeface="+mn-lt"/>
                        </a:rPr>
                        <a:t>0.0021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accent4">
                        <a:lumMod val="40000"/>
                        <a:lumOff val="60000"/>
                      </a:schemeClr>
                    </a:solidFill>
                  </a:tcPr>
                </a:tc>
              </a:tr>
              <a:tr h="0">
                <a:tc>
                  <a:txBody>
                    <a:bodyPr/>
                    <a:lstStyle/>
                    <a:p>
                      <a:pPr algn="ctr">
                        <a:lnSpc>
                          <a:spcPts val="1500"/>
                        </a:lnSpc>
                        <a:spcAft>
                          <a:spcPts val="0"/>
                        </a:spcAft>
                      </a:pPr>
                      <a:r>
                        <a:rPr lang="it-IT" sz="1400" dirty="0" smtClean="0">
                          <a:effectLst/>
                          <a:latin typeface="+mn-lt"/>
                          <a:ea typeface="Calibri" panose="020F0502020204030204" pitchFamily="34" charset="0"/>
                        </a:rPr>
                        <a:t>100%</a:t>
                      </a:r>
                      <a:r>
                        <a:rPr lang="it-IT" sz="1400" baseline="0" dirty="0" smtClean="0">
                          <a:effectLst/>
                          <a:latin typeface="+mn-lt"/>
                          <a:ea typeface="Calibri" panose="020F0502020204030204" pitchFamily="34" charset="0"/>
                        </a:rPr>
                        <a:t> Dy</a:t>
                      </a:r>
                      <a:endParaRPr lang="it-IT" sz="1400" dirty="0">
                        <a:effectLst/>
                        <a:latin typeface="+mn-lt"/>
                        <a:ea typeface="Calibri" panose="020F0502020204030204" pitchFamily="34" charset="0"/>
                      </a:endParaRPr>
                    </a:p>
                  </a:txBody>
                  <a:tcPr marL="68580" marR="68580" marT="0" marB="0">
                    <a:lnL>
                      <a:noFill/>
                    </a:lnL>
                    <a:lnR>
                      <a:noFill/>
                    </a:lnR>
                    <a:lnT>
                      <a:noFill/>
                    </a:lnT>
                    <a:lnB>
                      <a:noFill/>
                    </a:lnB>
                    <a:solidFill>
                      <a:srgbClr val="FFEBAB"/>
                    </a:solidFill>
                  </a:tcPr>
                </a:tc>
                <a:tc>
                  <a:txBody>
                    <a:bodyPr/>
                    <a:lstStyle/>
                    <a:p>
                      <a:pPr algn="ctr" fontAlgn="b"/>
                      <a:r>
                        <a:rPr lang="it-IT" sz="1400" b="0" i="0" u="none" strike="noStrike" dirty="0">
                          <a:solidFill>
                            <a:srgbClr val="000000"/>
                          </a:solidFill>
                          <a:effectLst/>
                          <a:latin typeface="+mn-lt"/>
                        </a:rPr>
                        <a:t>0.0080</a:t>
                      </a:r>
                    </a:p>
                  </a:txBody>
                  <a:tcPr marL="9525" marR="9525" marT="9525" marB="0" anchor="b">
                    <a:lnL>
                      <a:noFill/>
                    </a:lnL>
                    <a:lnR>
                      <a:noFill/>
                    </a:lnR>
                    <a:lnT>
                      <a:noFill/>
                    </a:lnT>
                    <a:lnB>
                      <a:noFill/>
                    </a:lnB>
                    <a:solidFill>
                      <a:srgbClr val="FFEBAB"/>
                    </a:solidFill>
                  </a:tcPr>
                </a:tc>
                <a:tc>
                  <a:txBody>
                    <a:bodyPr/>
                    <a:lstStyle/>
                    <a:p>
                      <a:pPr algn="ctr" fontAlgn="b"/>
                      <a:r>
                        <a:rPr lang="it-IT" sz="1400" b="0" i="0" u="none" strike="noStrike" dirty="0">
                          <a:solidFill>
                            <a:srgbClr val="000000"/>
                          </a:solidFill>
                          <a:effectLst/>
                          <a:latin typeface="+mn-lt"/>
                        </a:rPr>
                        <a:t>0.0080</a:t>
                      </a:r>
                    </a:p>
                  </a:txBody>
                  <a:tcPr marL="9525" marR="9525" marT="9525" marB="0" anchor="b">
                    <a:lnL>
                      <a:noFill/>
                    </a:lnL>
                    <a:lnR>
                      <a:noFill/>
                    </a:lnR>
                    <a:lnT>
                      <a:noFill/>
                    </a:lnT>
                    <a:lnB>
                      <a:noFill/>
                    </a:lnB>
                    <a:solidFill>
                      <a:srgbClr val="FFEBAB"/>
                    </a:solidFill>
                  </a:tcPr>
                </a:tc>
                <a:tc>
                  <a:txBody>
                    <a:bodyPr/>
                    <a:lstStyle/>
                    <a:p>
                      <a:pPr algn="ctr" fontAlgn="b"/>
                      <a:r>
                        <a:rPr lang="it-IT" sz="1400" b="0" i="0" u="none" strike="noStrike" dirty="0">
                          <a:solidFill>
                            <a:srgbClr val="000000"/>
                          </a:solidFill>
                          <a:effectLst/>
                          <a:latin typeface="+mn-lt"/>
                        </a:rPr>
                        <a:t>0.0079</a:t>
                      </a:r>
                    </a:p>
                  </a:txBody>
                  <a:tcPr marL="9525" marR="9525" marT="9525" marB="0" anchor="b">
                    <a:lnL>
                      <a:noFill/>
                    </a:lnL>
                    <a:lnR>
                      <a:noFill/>
                    </a:lnR>
                    <a:lnT>
                      <a:noFill/>
                    </a:lnT>
                    <a:lnB>
                      <a:noFill/>
                    </a:lnB>
                    <a:solidFill>
                      <a:srgbClr val="FFEBAB"/>
                    </a:solidFill>
                  </a:tcPr>
                </a:tc>
                <a:tc>
                  <a:txBody>
                    <a:bodyPr/>
                    <a:lstStyle/>
                    <a:p>
                      <a:pPr algn="ctr" fontAlgn="b"/>
                      <a:r>
                        <a:rPr lang="it-IT" sz="1400" b="0" i="0" u="none" strike="noStrike" dirty="0">
                          <a:solidFill>
                            <a:srgbClr val="000000"/>
                          </a:solidFill>
                          <a:effectLst/>
                          <a:latin typeface="+mn-lt"/>
                        </a:rPr>
                        <a:t>0.0080</a:t>
                      </a:r>
                    </a:p>
                  </a:txBody>
                  <a:tcPr marL="9525" marR="9525" marT="9525" marB="0" anchor="b">
                    <a:lnL>
                      <a:noFill/>
                    </a:lnL>
                    <a:lnR>
                      <a:noFill/>
                    </a:lnR>
                    <a:lnT>
                      <a:noFill/>
                    </a:lnT>
                    <a:lnB>
                      <a:noFill/>
                    </a:lnB>
                    <a:solidFill>
                      <a:srgbClr val="FFEBAB"/>
                    </a:solidFill>
                  </a:tcPr>
                </a:tc>
                <a:tc>
                  <a:txBody>
                    <a:bodyPr/>
                    <a:lstStyle/>
                    <a:p>
                      <a:pPr algn="ctr" fontAlgn="b"/>
                      <a:r>
                        <a:rPr lang="it-IT" sz="1400" b="0" i="0" u="none" strike="noStrike" dirty="0">
                          <a:solidFill>
                            <a:srgbClr val="000000"/>
                          </a:solidFill>
                          <a:effectLst/>
                          <a:latin typeface="+mn-lt"/>
                        </a:rPr>
                        <a:t>0.0073</a:t>
                      </a:r>
                    </a:p>
                  </a:txBody>
                  <a:tcPr marL="9525" marR="9525" marT="9525" marB="0" anchor="b">
                    <a:lnL>
                      <a:noFill/>
                    </a:lnL>
                    <a:lnR>
                      <a:noFill/>
                    </a:lnR>
                    <a:lnT>
                      <a:noFill/>
                    </a:lnT>
                    <a:lnB>
                      <a:noFill/>
                    </a:lnB>
                    <a:solidFill>
                      <a:srgbClr val="FFEBAB"/>
                    </a:solidFill>
                  </a:tcPr>
                </a:tc>
              </a:tr>
              <a:tr h="0">
                <a:tc>
                  <a:txBody>
                    <a:bodyPr/>
                    <a:lstStyle/>
                    <a:p>
                      <a:pPr algn="ctr">
                        <a:lnSpc>
                          <a:spcPts val="1500"/>
                        </a:lnSpc>
                        <a:spcAft>
                          <a:spcPts val="0"/>
                        </a:spcAft>
                      </a:pPr>
                      <a:r>
                        <a:rPr lang="it-IT" sz="1400" dirty="0" smtClean="0">
                          <a:effectLst/>
                          <a:latin typeface="+mn-lt"/>
                          <a:ea typeface="Calibri" panose="020F0502020204030204" pitchFamily="34" charset="0"/>
                        </a:rPr>
                        <a:t>300% Dy</a:t>
                      </a:r>
                      <a:endParaRPr lang="it-IT" sz="1400" dirty="0">
                        <a:effectLst/>
                        <a:latin typeface="+mn-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FFAFAF"/>
                    </a:solidFill>
                  </a:tcPr>
                </a:tc>
                <a:tc>
                  <a:txBody>
                    <a:bodyPr/>
                    <a:lstStyle/>
                    <a:p>
                      <a:pPr algn="ctr" fontAlgn="b"/>
                      <a:r>
                        <a:rPr lang="it-IT" sz="1400" b="0" i="0" u="none" strike="noStrike" dirty="0">
                          <a:solidFill>
                            <a:srgbClr val="000000"/>
                          </a:solidFill>
                          <a:effectLst/>
                          <a:latin typeface="+mn-lt"/>
                        </a:rPr>
                        <a:t>0.0194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AFAF"/>
                    </a:solidFill>
                  </a:tcPr>
                </a:tc>
                <a:tc>
                  <a:txBody>
                    <a:bodyPr/>
                    <a:lstStyle/>
                    <a:p>
                      <a:pPr algn="ctr" fontAlgn="b"/>
                      <a:r>
                        <a:rPr lang="it-IT" sz="1400" b="0" i="0" u="none" strike="noStrike" dirty="0">
                          <a:solidFill>
                            <a:srgbClr val="000000"/>
                          </a:solidFill>
                          <a:effectLst/>
                          <a:latin typeface="+mn-lt"/>
                        </a:rPr>
                        <a:t>0.0184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AFAF"/>
                    </a:solidFill>
                  </a:tcPr>
                </a:tc>
                <a:tc>
                  <a:txBody>
                    <a:bodyPr/>
                    <a:lstStyle/>
                    <a:p>
                      <a:pPr algn="ctr" fontAlgn="b"/>
                      <a:r>
                        <a:rPr lang="it-IT" sz="1400" b="0" i="0" u="none" strike="noStrike" dirty="0">
                          <a:solidFill>
                            <a:srgbClr val="000000"/>
                          </a:solidFill>
                          <a:effectLst/>
                          <a:latin typeface="+mn-lt"/>
                        </a:rPr>
                        <a:t>0.0174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AFAF"/>
                    </a:solidFill>
                  </a:tcPr>
                </a:tc>
                <a:tc>
                  <a:txBody>
                    <a:bodyPr/>
                    <a:lstStyle/>
                    <a:p>
                      <a:pPr algn="ctr" fontAlgn="b"/>
                      <a:r>
                        <a:rPr lang="it-IT" sz="1400" b="0" i="0" u="none" strike="noStrike" dirty="0">
                          <a:solidFill>
                            <a:srgbClr val="000000"/>
                          </a:solidFill>
                          <a:effectLst/>
                          <a:latin typeface="+mn-lt"/>
                        </a:rPr>
                        <a:t>0.0174</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AFAF"/>
                    </a:solidFill>
                  </a:tcPr>
                </a:tc>
                <a:tc>
                  <a:txBody>
                    <a:bodyPr/>
                    <a:lstStyle/>
                    <a:p>
                      <a:pPr algn="ctr" fontAlgn="b"/>
                      <a:r>
                        <a:rPr lang="it-IT" sz="1400" b="0" i="0" u="none" strike="noStrike" dirty="0">
                          <a:solidFill>
                            <a:srgbClr val="000000"/>
                          </a:solidFill>
                          <a:effectLst/>
                          <a:latin typeface="+mn-lt"/>
                        </a:rPr>
                        <a:t>0.0127</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rgbClr val="FFAFAF"/>
                    </a:solidFill>
                  </a:tcPr>
                </a:tc>
              </a:tr>
            </a:tbl>
          </a:graphicData>
        </a:graphic>
      </p:graphicFrame>
      <p:graphicFrame>
        <p:nvGraphicFramePr>
          <p:cNvPr id="22" name="Tabella 21"/>
          <p:cNvGraphicFramePr>
            <a:graphicFrameLocks noGrp="1"/>
          </p:cNvGraphicFramePr>
          <p:nvPr>
            <p:extLst>
              <p:ext uri="{D42A27DB-BD31-4B8C-83A1-F6EECF244321}">
                <p14:modId xmlns:p14="http://schemas.microsoft.com/office/powerpoint/2010/main" val="3212134520"/>
              </p:ext>
            </p:extLst>
          </p:nvPr>
        </p:nvGraphicFramePr>
        <p:xfrm>
          <a:off x="549343" y="4157657"/>
          <a:ext cx="2730172" cy="952500"/>
        </p:xfrm>
        <a:graphic>
          <a:graphicData uri="http://schemas.openxmlformats.org/drawingml/2006/table">
            <a:tbl>
              <a:tblPr firstRow="1" firstCol="1" bandRow="1"/>
              <a:tblGrid>
                <a:gridCol w="1782946"/>
                <a:gridCol w="947226"/>
              </a:tblGrid>
              <a:tr h="0">
                <a:tc>
                  <a:txBody>
                    <a:bodyPr/>
                    <a:lstStyle/>
                    <a:p>
                      <a:pPr algn="just">
                        <a:lnSpc>
                          <a:spcPts val="1500"/>
                        </a:lnSpc>
                        <a:spcAft>
                          <a:spcPts val="0"/>
                        </a:spcAft>
                      </a:pPr>
                      <a:r>
                        <a:rPr lang="it-IT" sz="1400" b="1" dirty="0" smtClean="0">
                          <a:effectLst/>
                          <a:latin typeface="+mn-lt"/>
                          <a:ea typeface="Calibri" panose="020F0502020204030204" pitchFamily="34" charset="0"/>
                        </a:rPr>
                        <a:t>Performance Level</a:t>
                      </a:r>
                      <a:endParaRPr lang="it-IT" sz="1400"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it-IT" sz="1400" b="1" dirty="0" err="1" smtClean="0">
                          <a:effectLst/>
                          <a:latin typeface="+mn-lt"/>
                          <a:ea typeface="Calibri" panose="020F0502020204030204" pitchFamily="34" charset="0"/>
                        </a:rPr>
                        <a:t>Peak</a:t>
                      </a:r>
                      <a:endParaRPr lang="it-IT" sz="1400" dirty="0">
                        <a:effectLst/>
                        <a:latin typeface="+mn-lt"/>
                        <a:ea typeface="Calibri" panose="020F0502020204030204" pitchFamily="34" charset="0"/>
                      </a:endParaRPr>
                    </a:p>
                  </a:txBody>
                  <a:tcPr marL="68580" marR="68580" marT="0" marB="0">
                    <a:lnL>
                      <a:noFill/>
                    </a:lnL>
                    <a:lnR>
                      <a:noFill/>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ts val="1500"/>
                        </a:lnSpc>
                        <a:spcAft>
                          <a:spcPts val="0"/>
                        </a:spcAft>
                      </a:pPr>
                      <a:r>
                        <a:rPr lang="it-IT" sz="1400" dirty="0" err="1" smtClean="0">
                          <a:effectLst/>
                          <a:latin typeface="+mn-lt"/>
                          <a:ea typeface="Calibri" panose="020F0502020204030204" pitchFamily="34" charset="0"/>
                        </a:rPr>
                        <a:t>Fully</a:t>
                      </a:r>
                      <a:r>
                        <a:rPr lang="it-IT" sz="1400" baseline="0" dirty="0" smtClean="0">
                          <a:effectLst/>
                          <a:latin typeface="+mn-lt"/>
                          <a:ea typeface="Calibri" panose="020F0502020204030204" pitchFamily="34" charset="0"/>
                        </a:rPr>
                        <a:t> </a:t>
                      </a:r>
                      <a:r>
                        <a:rPr lang="it-IT" sz="1400" baseline="0" dirty="0" err="1" smtClean="0">
                          <a:effectLst/>
                          <a:latin typeface="+mn-lt"/>
                          <a:ea typeface="Calibri" panose="020F0502020204030204" pitchFamily="34" charset="0"/>
                        </a:rPr>
                        <a:t>operational</a:t>
                      </a:r>
                      <a:endParaRPr lang="it-IT" sz="1400" dirty="0">
                        <a:effectLst/>
                        <a:latin typeface="+mn-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chemeClr val="accent4">
                        <a:lumMod val="40000"/>
                        <a:lumOff val="60000"/>
                      </a:schemeClr>
                    </a:solidFill>
                  </a:tcPr>
                </a:tc>
                <a:tc>
                  <a:txBody>
                    <a:bodyPr/>
                    <a:lstStyle/>
                    <a:p>
                      <a:pPr algn="just">
                        <a:lnSpc>
                          <a:spcPts val="1500"/>
                        </a:lnSpc>
                        <a:spcAft>
                          <a:spcPts val="0"/>
                        </a:spcAft>
                      </a:pPr>
                      <a:r>
                        <a:rPr lang="en-GB" sz="1400" dirty="0" smtClean="0">
                          <a:effectLst/>
                          <a:latin typeface="+mn-lt"/>
                          <a:ea typeface="Calibri" panose="020F0502020204030204" pitchFamily="34" charset="0"/>
                        </a:rPr>
                        <a:t>0.002 </a:t>
                      </a:r>
                      <a:endParaRPr lang="it-IT" sz="1400" dirty="0">
                        <a:effectLst/>
                        <a:latin typeface="+mn-lt"/>
                        <a:ea typeface="Calibri" panose="020F0502020204030204" pitchFamily="34"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chemeClr val="accent4">
                        <a:lumMod val="40000"/>
                        <a:lumOff val="60000"/>
                      </a:schemeClr>
                    </a:solidFill>
                  </a:tcPr>
                </a:tc>
              </a:tr>
              <a:tr h="0">
                <a:tc>
                  <a:txBody>
                    <a:bodyPr/>
                    <a:lstStyle/>
                    <a:p>
                      <a:pPr algn="just">
                        <a:lnSpc>
                          <a:spcPts val="1500"/>
                        </a:lnSpc>
                        <a:spcAft>
                          <a:spcPts val="0"/>
                        </a:spcAft>
                      </a:pPr>
                      <a:r>
                        <a:rPr lang="it-IT" sz="1400" dirty="0" err="1" smtClean="0">
                          <a:effectLst/>
                          <a:latin typeface="+mn-lt"/>
                          <a:ea typeface="Calibri" panose="020F0502020204030204" pitchFamily="34" charset="0"/>
                        </a:rPr>
                        <a:t>Operational</a:t>
                      </a:r>
                      <a:endParaRPr lang="it-IT" sz="1400" dirty="0">
                        <a:effectLst/>
                        <a:latin typeface="+mn-lt"/>
                        <a:ea typeface="Calibri" panose="020F0502020204030204" pitchFamily="34" charset="0"/>
                      </a:endParaRPr>
                    </a:p>
                  </a:txBody>
                  <a:tcPr marL="68580" marR="68580" marT="0" marB="0">
                    <a:lnL>
                      <a:noFill/>
                    </a:lnL>
                    <a:lnR>
                      <a:noFill/>
                    </a:lnR>
                    <a:lnT>
                      <a:noFill/>
                    </a:lnT>
                    <a:lnB>
                      <a:noFill/>
                    </a:lnB>
                    <a:solidFill>
                      <a:srgbClr val="FFEBAB"/>
                    </a:solidFill>
                  </a:tcPr>
                </a:tc>
                <a:tc>
                  <a:txBody>
                    <a:bodyPr/>
                    <a:lstStyle/>
                    <a:p>
                      <a:pPr algn="just">
                        <a:lnSpc>
                          <a:spcPts val="1500"/>
                        </a:lnSpc>
                        <a:spcAft>
                          <a:spcPts val="0"/>
                        </a:spcAft>
                      </a:pPr>
                      <a:r>
                        <a:rPr lang="en-GB" sz="1400" dirty="0" smtClean="0">
                          <a:effectLst/>
                          <a:latin typeface="+mn-lt"/>
                          <a:ea typeface="Calibri" panose="020F0502020204030204" pitchFamily="34" charset="0"/>
                        </a:rPr>
                        <a:t>0.005 </a:t>
                      </a:r>
                      <a:endParaRPr lang="it-IT" sz="1400" dirty="0">
                        <a:effectLst/>
                        <a:latin typeface="+mn-lt"/>
                        <a:ea typeface="Calibri" panose="020F0502020204030204" pitchFamily="34" charset="0"/>
                      </a:endParaRPr>
                    </a:p>
                  </a:txBody>
                  <a:tcPr marL="68580" marR="68580" marT="0" marB="0">
                    <a:lnL>
                      <a:noFill/>
                    </a:lnL>
                    <a:lnR>
                      <a:noFill/>
                    </a:lnR>
                    <a:lnT>
                      <a:noFill/>
                    </a:lnT>
                    <a:lnB>
                      <a:noFill/>
                    </a:lnB>
                    <a:solidFill>
                      <a:srgbClr val="FFEBAB"/>
                    </a:solidFill>
                  </a:tcPr>
                </a:tc>
              </a:tr>
              <a:tr h="0">
                <a:tc>
                  <a:txBody>
                    <a:bodyPr/>
                    <a:lstStyle/>
                    <a:p>
                      <a:pPr algn="just">
                        <a:lnSpc>
                          <a:spcPts val="1500"/>
                        </a:lnSpc>
                        <a:spcAft>
                          <a:spcPts val="0"/>
                        </a:spcAft>
                      </a:pPr>
                      <a:r>
                        <a:rPr lang="it-IT" sz="1400" dirty="0" smtClean="0">
                          <a:effectLst/>
                          <a:latin typeface="+mn-lt"/>
                          <a:ea typeface="Calibri" panose="020F0502020204030204" pitchFamily="34" charset="0"/>
                        </a:rPr>
                        <a:t>Life-</a:t>
                      </a:r>
                      <a:r>
                        <a:rPr lang="it-IT" sz="1400" dirty="0" err="1" smtClean="0">
                          <a:effectLst/>
                          <a:latin typeface="+mn-lt"/>
                          <a:ea typeface="Calibri" panose="020F0502020204030204" pitchFamily="34" charset="0"/>
                        </a:rPr>
                        <a:t>safety</a:t>
                      </a:r>
                      <a:endParaRPr lang="it-IT" sz="1400" dirty="0">
                        <a:effectLst/>
                        <a:latin typeface="+mn-lt"/>
                        <a:ea typeface="Calibri" panose="020F0502020204030204" pitchFamily="34" charset="0"/>
                      </a:endParaRPr>
                    </a:p>
                  </a:txBody>
                  <a:tcPr marL="68580" marR="68580" marT="0" marB="0">
                    <a:lnL>
                      <a:noFill/>
                    </a:lnL>
                    <a:lnR>
                      <a:noFill/>
                    </a:lnR>
                    <a:lnT>
                      <a:noFill/>
                    </a:lnT>
                    <a:lnB>
                      <a:noFill/>
                    </a:lnB>
                    <a:solidFill>
                      <a:srgbClr val="FFAFAF"/>
                    </a:solidFill>
                  </a:tcPr>
                </a:tc>
                <a:tc>
                  <a:txBody>
                    <a:bodyPr/>
                    <a:lstStyle/>
                    <a:p>
                      <a:pPr algn="just">
                        <a:lnSpc>
                          <a:spcPts val="1500"/>
                        </a:lnSpc>
                        <a:spcAft>
                          <a:spcPts val="0"/>
                        </a:spcAft>
                      </a:pPr>
                      <a:r>
                        <a:rPr lang="en-GB" sz="1400" dirty="0" smtClean="0">
                          <a:effectLst/>
                          <a:latin typeface="+mn-lt"/>
                          <a:ea typeface="Calibri" panose="020F0502020204030204" pitchFamily="34" charset="0"/>
                        </a:rPr>
                        <a:t>0.015</a:t>
                      </a:r>
                      <a:endParaRPr lang="it-IT" sz="1400" dirty="0">
                        <a:effectLst/>
                        <a:latin typeface="+mn-lt"/>
                        <a:ea typeface="Calibri" panose="020F0502020204030204" pitchFamily="34" charset="0"/>
                      </a:endParaRPr>
                    </a:p>
                  </a:txBody>
                  <a:tcPr marL="68580" marR="68580" marT="0" marB="0">
                    <a:lnL>
                      <a:noFill/>
                    </a:lnL>
                    <a:lnR>
                      <a:noFill/>
                    </a:lnR>
                    <a:lnT>
                      <a:noFill/>
                    </a:lnT>
                    <a:lnB>
                      <a:noFill/>
                    </a:lnB>
                    <a:solidFill>
                      <a:srgbClr val="FFAFAF"/>
                    </a:solidFill>
                  </a:tcPr>
                </a:tc>
              </a:tr>
              <a:tr h="0">
                <a:tc>
                  <a:txBody>
                    <a:bodyPr/>
                    <a:lstStyle/>
                    <a:p>
                      <a:pPr algn="just">
                        <a:lnSpc>
                          <a:spcPts val="1500"/>
                        </a:lnSpc>
                        <a:spcAft>
                          <a:spcPts val="0"/>
                        </a:spcAft>
                      </a:pPr>
                      <a:r>
                        <a:rPr lang="it-IT" sz="1400" dirty="0" err="1" smtClean="0">
                          <a:effectLst/>
                          <a:latin typeface="+mn-lt"/>
                          <a:ea typeface="Calibri" panose="020F0502020204030204" pitchFamily="34" charset="0"/>
                        </a:rPr>
                        <a:t>Near</a:t>
                      </a:r>
                      <a:r>
                        <a:rPr lang="it-IT" sz="1400" dirty="0" smtClean="0">
                          <a:effectLst/>
                          <a:latin typeface="+mn-lt"/>
                          <a:ea typeface="Calibri" panose="020F0502020204030204" pitchFamily="34" charset="0"/>
                        </a:rPr>
                        <a:t> </a:t>
                      </a:r>
                      <a:r>
                        <a:rPr lang="it-IT" sz="1400" dirty="0" err="1" smtClean="0">
                          <a:effectLst/>
                          <a:latin typeface="+mn-lt"/>
                          <a:ea typeface="Calibri" panose="020F0502020204030204" pitchFamily="34" charset="0"/>
                        </a:rPr>
                        <a:t>Collapse</a:t>
                      </a:r>
                      <a:endParaRPr lang="it-IT" sz="1400" dirty="0">
                        <a:effectLst/>
                        <a:latin typeface="+mn-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en-GB" sz="1400" dirty="0" smtClean="0">
                          <a:effectLst/>
                          <a:latin typeface="+mn-lt"/>
                          <a:ea typeface="Calibri" panose="020F0502020204030204" pitchFamily="34" charset="0"/>
                        </a:rPr>
                        <a:t>0.025</a:t>
                      </a:r>
                      <a:endParaRPr lang="it-IT" sz="1400" dirty="0">
                        <a:effectLst/>
                        <a:latin typeface="+mn-lt"/>
                        <a:ea typeface="Calibri" panose="020F0502020204030204" pitchFamily="34"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23" name="CasellaDiTesto 22"/>
          <p:cNvSpPr txBox="1"/>
          <p:nvPr/>
        </p:nvSpPr>
        <p:spPr>
          <a:xfrm>
            <a:off x="7449847" y="4760099"/>
            <a:ext cx="1505468" cy="307777"/>
          </a:xfrm>
          <a:prstGeom prst="rect">
            <a:avLst/>
          </a:prstGeom>
          <a:noFill/>
        </p:spPr>
        <p:txBody>
          <a:bodyPr wrap="square" rtlCol="0">
            <a:spAutoFit/>
          </a:bodyPr>
          <a:lstStyle/>
          <a:p>
            <a:r>
              <a:rPr lang="it-IT" sz="1400" u="sng" dirty="0" err="1" smtClean="0">
                <a:solidFill>
                  <a:srgbClr val="003366"/>
                </a:solidFill>
              </a:rPr>
              <a:t>Actual</a:t>
            </a:r>
            <a:r>
              <a:rPr lang="it-IT" sz="1400" u="sng" dirty="0" smtClean="0">
                <a:solidFill>
                  <a:srgbClr val="003366"/>
                </a:solidFill>
              </a:rPr>
              <a:t> </a:t>
            </a:r>
            <a:r>
              <a:rPr lang="it-IT" sz="1400" u="sng" dirty="0" err="1" smtClean="0">
                <a:solidFill>
                  <a:srgbClr val="003366"/>
                </a:solidFill>
              </a:rPr>
              <a:t>Yielding</a:t>
            </a:r>
            <a:endParaRPr lang="it-IT" sz="1400" u="sng" dirty="0">
              <a:solidFill>
                <a:srgbClr val="003366"/>
              </a:solidFill>
            </a:endParaRPr>
          </a:p>
        </p:txBody>
      </p:sp>
      <p:sp>
        <p:nvSpPr>
          <p:cNvPr id="24" name="CasellaDiTesto 23"/>
          <p:cNvSpPr txBox="1"/>
          <p:nvPr/>
        </p:nvSpPr>
        <p:spPr>
          <a:xfrm>
            <a:off x="4836627" y="3725810"/>
            <a:ext cx="1505468" cy="307777"/>
          </a:xfrm>
          <a:prstGeom prst="rect">
            <a:avLst/>
          </a:prstGeom>
          <a:noFill/>
        </p:spPr>
        <p:txBody>
          <a:bodyPr wrap="square" rtlCol="0">
            <a:spAutoFit/>
          </a:bodyPr>
          <a:lstStyle/>
          <a:p>
            <a:r>
              <a:rPr lang="it-IT" sz="1400" b="1" u="sng" dirty="0" smtClean="0">
                <a:solidFill>
                  <a:srgbClr val="003366"/>
                </a:solidFill>
              </a:rPr>
              <a:t>IDR VALUES</a:t>
            </a:r>
            <a:endParaRPr lang="it-IT" sz="1400" b="1" u="sng" dirty="0">
              <a:solidFill>
                <a:srgbClr val="003366"/>
              </a:solidFill>
            </a:endParaRPr>
          </a:p>
        </p:txBody>
      </p:sp>
      <p:sp>
        <p:nvSpPr>
          <p:cNvPr id="25" name="CasellaDiTesto 24"/>
          <p:cNvSpPr txBox="1"/>
          <p:nvPr/>
        </p:nvSpPr>
        <p:spPr>
          <a:xfrm>
            <a:off x="7449847" y="4269720"/>
            <a:ext cx="1505468" cy="307777"/>
          </a:xfrm>
          <a:prstGeom prst="rect">
            <a:avLst/>
          </a:prstGeom>
          <a:noFill/>
        </p:spPr>
        <p:txBody>
          <a:bodyPr wrap="square" rtlCol="0">
            <a:spAutoFit/>
          </a:bodyPr>
          <a:lstStyle/>
          <a:p>
            <a:r>
              <a:rPr lang="it-IT" sz="1400" u="sng" dirty="0" smtClean="0">
                <a:solidFill>
                  <a:srgbClr val="003366"/>
                </a:solidFill>
              </a:rPr>
              <a:t>Cracking</a:t>
            </a:r>
            <a:endParaRPr lang="it-IT" sz="1400" u="sng" dirty="0">
              <a:solidFill>
                <a:srgbClr val="003366"/>
              </a:solidFill>
            </a:endParaRPr>
          </a:p>
        </p:txBody>
      </p:sp>
    </p:spTree>
    <p:extLst>
      <p:ext uri="{BB962C8B-B14F-4D97-AF65-F5344CB8AC3E}">
        <p14:creationId xmlns:p14="http://schemas.microsoft.com/office/powerpoint/2010/main" val="1582770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558547" y="1428750"/>
            <a:ext cx="8193567" cy="4743450"/>
          </a:xfrm>
        </p:spPr>
        <p:txBody>
          <a:bodyPr>
            <a:normAutofit lnSpcReduction="10000"/>
          </a:bodyPr>
          <a:lstStyle/>
          <a:p>
            <a:pPr>
              <a:spcAft>
                <a:spcPts val="1200"/>
              </a:spcAft>
              <a:buFont typeface="Courier New" panose="02070309020205020404" pitchFamily="49" charset="0"/>
              <a:buChar char="o"/>
            </a:pPr>
            <a:r>
              <a:rPr lang="it-IT" sz="2400" b="1" dirty="0" smtClean="0">
                <a:effectLst>
                  <a:outerShdw blurRad="38100" dist="38100" dir="2700000" algn="tl">
                    <a:srgbClr val="000000">
                      <a:alpha val="43137"/>
                    </a:srgbClr>
                  </a:outerShdw>
                </a:effectLst>
              </a:rPr>
              <a:t> </a:t>
            </a:r>
            <a:r>
              <a:rPr lang="it-IT" sz="2400" b="1" dirty="0" err="1">
                <a:effectLst>
                  <a:outerShdw blurRad="38100" dist="38100" dir="2700000" algn="tl">
                    <a:srgbClr val="000000">
                      <a:alpha val="43137"/>
                    </a:srgbClr>
                  </a:outerShdw>
                </a:effectLst>
              </a:rPr>
              <a:t>Principles</a:t>
            </a:r>
            <a:r>
              <a:rPr lang="it-IT" sz="2400" b="1" dirty="0">
                <a:effectLst>
                  <a:outerShdw blurRad="38100" dist="38100" dir="2700000" algn="tl">
                    <a:srgbClr val="000000">
                      <a:alpha val="43137"/>
                    </a:srgbClr>
                  </a:outerShdw>
                </a:effectLst>
              </a:rPr>
              <a:t> of design of </a:t>
            </a:r>
            <a:r>
              <a:rPr lang="it-IT" sz="2400" b="1" dirty="0" err="1">
                <a:effectLst>
                  <a:outerShdw blurRad="38100" dist="38100" dir="2700000" algn="tl">
                    <a:srgbClr val="000000">
                      <a:alpha val="43137"/>
                    </a:srgbClr>
                  </a:outerShdw>
                </a:effectLst>
              </a:rPr>
              <a:t>seismic</a:t>
            </a:r>
            <a:r>
              <a:rPr lang="it-IT" sz="2400" b="1" dirty="0">
                <a:effectLst>
                  <a:outerShdw blurRad="38100" dist="38100" dir="2700000" algn="tl">
                    <a:srgbClr val="000000">
                      <a:alpha val="43137"/>
                    </a:srgbClr>
                  </a:outerShdw>
                </a:effectLst>
              </a:rPr>
              <a:t> </a:t>
            </a:r>
            <a:r>
              <a:rPr lang="it-IT" sz="2400" b="1" dirty="0" err="1">
                <a:effectLst>
                  <a:outerShdw blurRad="38100" dist="38100" dir="2700000" algn="tl">
                    <a:srgbClr val="000000">
                      <a:alpha val="43137"/>
                    </a:srgbClr>
                  </a:outerShdw>
                </a:effectLst>
              </a:rPr>
              <a:t>monitoring</a:t>
            </a:r>
            <a:r>
              <a:rPr lang="it-IT" sz="2400" b="1" dirty="0">
                <a:effectLst>
                  <a:outerShdw blurRad="38100" dist="38100" dir="2700000" algn="tl">
                    <a:srgbClr val="000000">
                      <a:alpha val="43137"/>
                    </a:srgbClr>
                  </a:outerShdw>
                </a:effectLst>
              </a:rPr>
              <a:t> </a:t>
            </a:r>
            <a:r>
              <a:rPr lang="it-IT" sz="2400" b="1" dirty="0" err="1">
                <a:effectLst>
                  <a:outerShdw blurRad="38100" dist="38100" dir="2700000" algn="tl">
                    <a:srgbClr val="000000">
                      <a:alpha val="43137"/>
                    </a:srgbClr>
                  </a:outerShdw>
                </a:effectLst>
              </a:rPr>
              <a:t>systems</a:t>
            </a:r>
            <a:endParaRPr lang="it-IT" sz="2400" b="1" dirty="0">
              <a:effectLst>
                <a:outerShdw blurRad="38100" dist="38100" dir="2700000" algn="tl">
                  <a:srgbClr val="000000">
                    <a:alpha val="43137"/>
                  </a:srgbClr>
                </a:outerShdw>
              </a:effectLst>
            </a:endParaRPr>
          </a:p>
          <a:p>
            <a:pPr>
              <a:spcAft>
                <a:spcPts val="1200"/>
              </a:spcAft>
              <a:buFont typeface="Courier New" panose="02070309020205020404" pitchFamily="49" charset="0"/>
              <a:buChar char="o"/>
            </a:pPr>
            <a:r>
              <a:rPr lang="it-IT" sz="2400" b="1" dirty="0" smtClean="0">
                <a:solidFill>
                  <a:schemeClr val="bg1">
                    <a:lumMod val="65000"/>
                  </a:schemeClr>
                </a:solidFill>
              </a:rPr>
              <a:t> </a:t>
            </a:r>
            <a:r>
              <a:rPr lang="it-IT" sz="2400" b="1" dirty="0">
                <a:solidFill>
                  <a:schemeClr val="bg1">
                    <a:lumMod val="65000"/>
                  </a:schemeClr>
                </a:solidFill>
              </a:rPr>
              <a:t>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smtClean="0">
                <a:solidFill>
                  <a:schemeClr val="bg1">
                    <a:lumMod val="65000"/>
                  </a:schemeClr>
                </a:solidFill>
              </a:rPr>
              <a:t>theory</a:t>
            </a:r>
            <a:endParaRPr lang="it-IT" sz="2400" b="1" dirty="0" smtClean="0">
              <a:solidFill>
                <a:schemeClr val="bg1">
                  <a:lumMod val="65000"/>
                </a:schemeClr>
              </a:solidFill>
            </a:endParaRPr>
          </a:p>
          <a:p>
            <a:pPr>
              <a:spcAft>
                <a:spcPts val="1200"/>
              </a:spcAft>
              <a:buFont typeface="Courier New" panose="02070309020205020404" pitchFamily="49" charset="0"/>
              <a:buChar char="o"/>
            </a:pPr>
            <a:r>
              <a:rPr lang="it-IT" sz="2400" b="1" dirty="0">
                <a:solidFill>
                  <a:schemeClr val="bg1">
                    <a:lumMod val="65000"/>
                  </a:schemeClr>
                </a:solidFill>
              </a:rPr>
              <a:t> 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application</a:t>
            </a:r>
            <a:r>
              <a:rPr lang="it-IT" sz="2400" b="1" dirty="0">
                <a:solidFill>
                  <a:schemeClr val="bg1">
                    <a:lumMod val="65000"/>
                  </a:schemeClr>
                </a:solidFill>
              </a:rPr>
              <a:t> on case </a:t>
            </a:r>
            <a:r>
              <a:rPr lang="it-IT" sz="2400" b="1" dirty="0" err="1">
                <a:solidFill>
                  <a:schemeClr val="bg1">
                    <a:lumMod val="65000"/>
                  </a:schemeClr>
                </a:solidFill>
              </a:rPr>
              <a:t>studies</a:t>
            </a:r>
            <a:endParaRPr lang="it-IT" sz="2400" b="1" dirty="0">
              <a:solidFill>
                <a:schemeClr val="bg1">
                  <a:lumMod val="65000"/>
                </a:schemeClr>
              </a:solidFill>
            </a:endParaRPr>
          </a:p>
          <a:p>
            <a:pPr lvl="2">
              <a:spcAft>
                <a:spcPts val="1200"/>
              </a:spcAft>
              <a:buFont typeface="Arial" panose="020B0604020202020204" pitchFamily="34" charset="0"/>
              <a:buChar char="•"/>
            </a:pPr>
            <a:r>
              <a:rPr lang="it-IT" sz="2400" b="1" dirty="0">
                <a:solidFill>
                  <a:schemeClr val="bg1">
                    <a:lumMod val="65000"/>
                  </a:schemeClr>
                </a:solidFill>
              </a:rPr>
              <a:t>Memscon Project: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of RC </a:t>
            </a:r>
            <a:r>
              <a:rPr lang="it-IT" sz="2400" b="1" dirty="0" err="1">
                <a:solidFill>
                  <a:schemeClr val="bg1">
                    <a:lumMod val="65000"/>
                  </a:schemeClr>
                </a:solidFill>
              </a:rPr>
              <a:t>buildings</a:t>
            </a:r>
            <a:endParaRPr lang="it-IT" sz="2400" b="1" dirty="0">
              <a:solidFill>
                <a:schemeClr val="bg1">
                  <a:lumMod val="65000"/>
                </a:schemeClr>
              </a:solidFill>
            </a:endParaRPr>
          </a:p>
          <a:p>
            <a:pPr lvl="2">
              <a:spcAft>
                <a:spcPts val="1200"/>
              </a:spcAft>
              <a:buFont typeface="Arial" panose="020B0604020202020204" pitchFamily="34" charset="0"/>
              <a:buChar char="•"/>
            </a:pPr>
            <a:r>
              <a:rPr lang="it-IT" sz="2400" b="1" dirty="0">
                <a:solidFill>
                  <a:schemeClr val="bg1">
                    <a:lumMod val="65000"/>
                  </a:schemeClr>
                </a:solidFill>
              </a:rPr>
              <a:t>Area Project: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of </a:t>
            </a:r>
            <a:r>
              <a:rPr lang="it-IT" sz="2400" b="1" dirty="0" err="1">
                <a:solidFill>
                  <a:schemeClr val="bg1">
                    <a:lumMod val="65000"/>
                  </a:schemeClr>
                </a:solidFill>
              </a:rPr>
              <a:t>precast</a:t>
            </a:r>
            <a:r>
              <a:rPr lang="it-IT" sz="2400" b="1" dirty="0">
                <a:solidFill>
                  <a:schemeClr val="bg1">
                    <a:lumMod val="65000"/>
                  </a:schemeClr>
                </a:solidFill>
              </a:rPr>
              <a:t> industrial </a:t>
            </a:r>
            <a:r>
              <a:rPr lang="it-IT" sz="2400" b="1" dirty="0" err="1" smtClean="0">
                <a:solidFill>
                  <a:schemeClr val="bg1">
                    <a:lumMod val="65000"/>
                  </a:schemeClr>
                </a:solidFill>
              </a:rPr>
              <a:t>buildings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smtClean="0">
                <a:solidFill>
                  <a:schemeClr val="bg1">
                    <a:lumMod val="65000"/>
                  </a:schemeClr>
                </a:solidFill>
              </a:rPr>
              <a:t> I-</a:t>
            </a:r>
            <a:r>
              <a:rPr lang="it-IT" sz="2400" b="1" dirty="0" err="1" smtClean="0">
                <a:solidFill>
                  <a:schemeClr val="bg1">
                    <a:lumMod val="65000"/>
                  </a:schemeClr>
                </a:solidFill>
              </a:rPr>
              <a:t>Kubed</a:t>
            </a:r>
            <a:r>
              <a:rPr lang="it-IT" sz="2400" b="1" dirty="0" smtClean="0">
                <a:solidFill>
                  <a:schemeClr val="bg1">
                    <a:lumMod val="65000"/>
                  </a:schemeClr>
                </a:solidFill>
              </a:rPr>
              <a:t> </a:t>
            </a:r>
            <a:r>
              <a:rPr lang="it-IT" sz="2400" b="1" dirty="0">
                <a:solidFill>
                  <a:schemeClr val="bg1">
                    <a:lumMod val="65000"/>
                  </a:schemeClr>
                </a:solidFill>
              </a:rPr>
              <a:t>Project: 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from </a:t>
            </a:r>
            <a:r>
              <a:rPr lang="it-IT" sz="2400" b="1" dirty="0" err="1">
                <a:solidFill>
                  <a:schemeClr val="bg1">
                    <a:lumMod val="65000"/>
                  </a:schemeClr>
                </a:solidFill>
              </a:rPr>
              <a:t>acceleration</a:t>
            </a:r>
            <a:r>
              <a:rPr lang="it-IT" sz="2400" b="1" dirty="0">
                <a:solidFill>
                  <a:schemeClr val="bg1">
                    <a:lumMod val="65000"/>
                  </a:schemeClr>
                </a:solidFill>
              </a:rPr>
              <a:t> and tilt </a:t>
            </a:r>
            <a:r>
              <a:rPr lang="it-IT" sz="2400" b="1" dirty="0" err="1">
                <a:solidFill>
                  <a:schemeClr val="bg1">
                    <a:lumMod val="65000"/>
                  </a:schemeClr>
                </a:solidFill>
              </a:rPr>
              <a:t>measurements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200" b="1" dirty="0" smtClean="0"/>
              <a:t> </a:t>
            </a:r>
            <a:r>
              <a:rPr lang="it-IT" sz="2400" b="1" dirty="0" err="1">
                <a:solidFill>
                  <a:schemeClr val="bg1">
                    <a:lumMod val="65000"/>
                  </a:schemeClr>
                </a:solidFill>
              </a:rPr>
              <a:t>Conclusions</a:t>
            </a:r>
            <a:endParaRPr lang="it-IT" sz="2400" b="1" dirty="0">
              <a:solidFill>
                <a:schemeClr val="bg1">
                  <a:lumMod val="65000"/>
                </a:schemeClr>
              </a:solidFill>
            </a:endParaRPr>
          </a:p>
          <a:p>
            <a:pPr marL="0" indent="0">
              <a:spcAft>
                <a:spcPts val="1200"/>
              </a:spcAft>
              <a:buNone/>
            </a:pPr>
            <a:endParaRPr lang="it-IT" sz="2400" b="1" dirty="0"/>
          </a:p>
        </p:txBody>
      </p:sp>
      <p:sp>
        <p:nvSpPr>
          <p:cNvPr id="3" name="Titolo 1"/>
          <p:cNvSpPr txBox="1">
            <a:spLocks/>
          </p:cNvSpPr>
          <p:nvPr/>
        </p:nvSpPr>
        <p:spPr>
          <a:xfrm>
            <a:off x="275663" y="254643"/>
            <a:ext cx="7606696" cy="739941"/>
          </a:xfrm>
          <a:prstGeom prst="rect">
            <a:avLst/>
          </a:prstGeom>
        </p:spPr>
        <p:txBody>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it-IT" dirty="0" smtClean="0"/>
              <a:t>OUTLINE</a:t>
            </a:r>
            <a:endParaRPr lang="it-IT" dirty="0"/>
          </a:p>
        </p:txBody>
      </p:sp>
    </p:spTree>
    <p:extLst>
      <p:ext uri="{BB962C8B-B14F-4D97-AF65-F5344CB8AC3E}">
        <p14:creationId xmlns:p14="http://schemas.microsoft.com/office/powerpoint/2010/main" val="267679896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558547" y="1428750"/>
            <a:ext cx="8193567" cy="4743450"/>
          </a:xfrm>
        </p:spPr>
        <p:txBody>
          <a:bodyPr>
            <a:normAutofit lnSpcReduction="10000"/>
          </a:bodyPr>
          <a:lstStyle/>
          <a:p>
            <a:pPr>
              <a:spcAft>
                <a:spcPts val="1200"/>
              </a:spcAft>
              <a:buFont typeface="Courier New" panose="02070309020205020404" pitchFamily="49" charset="0"/>
              <a:buChar char="o"/>
            </a:pPr>
            <a:r>
              <a:rPr lang="it-IT" sz="2400" b="1" dirty="0" smtClean="0">
                <a:effectLst>
                  <a:outerShdw blurRad="38100" dist="38100" dir="2700000" algn="tl">
                    <a:srgbClr val="000000">
                      <a:alpha val="43137"/>
                    </a:srgbClr>
                  </a:outerShdw>
                </a:effectLst>
              </a:rPr>
              <a:t> </a:t>
            </a:r>
            <a:r>
              <a:rPr lang="it-IT" sz="2400" b="1" dirty="0" err="1">
                <a:solidFill>
                  <a:schemeClr val="bg1">
                    <a:lumMod val="65000"/>
                  </a:schemeClr>
                </a:solidFill>
              </a:rPr>
              <a:t>Principles</a:t>
            </a:r>
            <a:r>
              <a:rPr lang="it-IT" sz="2400" b="1" dirty="0">
                <a:solidFill>
                  <a:schemeClr val="bg1">
                    <a:lumMod val="65000"/>
                  </a:schemeClr>
                </a:solidFill>
              </a:rPr>
              <a:t> of design of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systems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smtClean="0">
                <a:solidFill>
                  <a:schemeClr val="bg1">
                    <a:lumMod val="65000"/>
                  </a:schemeClr>
                </a:solidFill>
              </a:rPr>
              <a:t> </a:t>
            </a:r>
            <a:r>
              <a:rPr lang="it-IT" sz="2400" b="1" dirty="0">
                <a:solidFill>
                  <a:schemeClr val="bg1">
                    <a:lumMod val="65000"/>
                  </a:schemeClr>
                </a:solidFill>
              </a:rPr>
              <a:t>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theory</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a:solidFill>
                  <a:schemeClr val="bg1">
                    <a:lumMod val="65000"/>
                  </a:schemeClr>
                </a:solidFill>
              </a:rPr>
              <a:t> 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application</a:t>
            </a:r>
            <a:r>
              <a:rPr lang="it-IT" sz="2400" b="1" dirty="0">
                <a:solidFill>
                  <a:schemeClr val="bg1">
                    <a:lumMod val="65000"/>
                  </a:schemeClr>
                </a:solidFill>
              </a:rPr>
              <a:t> on case </a:t>
            </a:r>
            <a:r>
              <a:rPr lang="it-IT" sz="2400" b="1" dirty="0" err="1">
                <a:solidFill>
                  <a:schemeClr val="bg1">
                    <a:lumMod val="65000"/>
                  </a:schemeClr>
                </a:solidFill>
              </a:rPr>
              <a:t>studies</a:t>
            </a:r>
            <a:endParaRPr lang="it-IT" sz="2400" b="1" dirty="0">
              <a:solidFill>
                <a:schemeClr val="bg1">
                  <a:lumMod val="65000"/>
                </a:schemeClr>
              </a:solidFill>
            </a:endParaRPr>
          </a:p>
          <a:p>
            <a:pPr lvl="2">
              <a:spcAft>
                <a:spcPts val="1200"/>
              </a:spcAft>
              <a:buFont typeface="Arial" panose="020B0604020202020204" pitchFamily="34" charset="0"/>
              <a:buChar char="•"/>
            </a:pPr>
            <a:r>
              <a:rPr lang="it-IT" sz="2400" b="1" dirty="0">
                <a:solidFill>
                  <a:schemeClr val="bg1">
                    <a:lumMod val="65000"/>
                  </a:schemeClr>
                </a:solidFill>
              </a:rPr>
              <a:t>Memscon Project: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of RC </a:t>
            </a:r>
            <a:r>
              <a:rPr lang="it-IT" sz="2400" b="1" dirty="0" err="1">
                <a:solidFill>
                  <a:schemeClr val="bg1">
                    <a:lumMod val="65000"/>
                  </a:schemeClr>
                </a:solidFill>
              </a:rPr>
              <a:t>buildings</a:t>
            </a:r>
            <a:endParaRPr lang="it-IT" sz="2400" b="1" dirty="0">
              <a:solidFill>
                <a:schemeClr val="bg1">
                  <a:lumMod val="65000"/>
                </a:schemeClr>
              </a:solidFill>
            </a:endParaRPr>
          </a:p>
          <a:p>
            <a:pPr lvl="2">
              <a:spcAft>
                <a:spcPts val="1200"/>
              </a:spcAft>
              <a:buFont typeface="Arial" panose="020B0604020202020204" pitchFamily="34" charset="0"/>
              <a:buChar char="•"/>
            </a:pPr>
            <a:r>
              <a:rPr lang="it-IT" sz="2400" b="1" dirty="0">
                <a:effectLst>
                  <a:outerShdw blurRad="38100" dist="38100" dir="2700000" algn="tl">
                    <a:srgbClr val="000000">
                      <a:alpha val="43137"/>
                    </a:srgbClr>
                  </a:outerShdw>
                </a:effectLst>
              </a:rPr>
              <a:t>Area Project: </a:t>
            </a:r>
            <a:r>
              <a:rPr lang="it-IT" sz="2400" b="1" dirty="0" err="1">
                <a:effectLst>
                  <a:outerShdw blurRad="38100" dist="38100" dir="2700000" algn="tl">
                    <a:srgbClr val="000000">
                      <a:alpha val="43137"/>
                    </a:srgbClr>
                  </a:outerShdw>
                </a:effectLst>
              </a:rPr>
              <a:t>seismic</a:t>
            </a:r>
            <a:r>
              <a:rPr lang="it-IT" sz="2400" b="1" dirty="0">
                <a:effectLst>
                  <a:outerShdw blurRad="38100" dist="38100" dir="2700000" algn="tl">
                    <a:srgbClr val="000000">
                      <a:alpha val="43137"/>
                    </a:srgbClr>
                  </a:outerShdw>
                </a:effectLst>
              </a:rPr>
              <a:t> </a:t>
            </a:r>
            <a:r>
              <a:rPr lang="it-IT" sz="2400" b="1" dirty="0" err="1">
                <a:effectLst>
                  <a:outerShdw blurRad="38100" dist="38100" dir="2700000" algn="tl">
                    <a:srgbClr val="000000">
                      <a:alpha val="43137"/>
                    </a:srgbClr>
                  </a:outerShdw>
                </a:effectLst>
              </a:rPr>
              <a:t>monitoring</a:t>
            </a:r>
            <a:r>
              <a:rPr lang="it-IT" sz="2400" b="1" dirty="0">
                <a:effectLst>
                  <a:outerShdw blurRad="38100" dist="38100" dir="2700000" algn="tl">
                    <a:srgbClr val="000000">
                      <a:alpha val="43137"/>
                    </a:srgbClr>
                  </a:outerShdw>
                </a:effectLst>
              </a:rPr>
              <a:t> of </a:t>
            </a:r>
            <a:r>
              <a:rPr lang="it-IT" sz="2400" b="1" dirty="0" err="1">
                <a:effectLst>
                  <a:outerShdw blurRad="38100" dist="38100" dir="2700000" algn="tl">
                    <a:srgbClr val="000000">
                      <a:alpha val="43137"/>
                    </a:srgbClr>
                  </a:outerShdw>
                </a:effectLst>
              </a:rPr>
              <a:t>precast</a:t>
            </a:r>
            <a:r>
              <a:rPr lang="it-IT" sz="2400" b="1" dirty="0">
                <a:effectLst>
                  <a:outerShdw blurRad="38100" dist="38100" dir="2700000" algn="tl">
                    <a:srgbClr val="000000">
                      <a:alpha val="43137"/>
                    </a:srgbClr>
                  </a:outerShdw>
                </a:effectLst>
              </a:rPr>
              <a:t> industrial </a:t>
            </a:r>
            <a:r>
              <a:rPr lang="it-IT" sz="2400" b="1" dirty="0" err="1" smtClean="0">
                <a:effectLst>
                  <a:outerShdw blurRad="38100" dist="38100" dir="2700000" algn="tl">
                    <a:srgbClr val="000000">
                      <a:alpha val="43137"/>
                    </a:srgbClr>
                  </a:outerShdw>
                </a:effectLst>
              </a:rPr>
              <a:t>buildings</a:t>
            </a:r>
            <a:endParaRPr lang="it-IT" sz="2400" b="1" dirty="0">
              <a:effectLst>
                <a:outerShdw blurRad="38100" dist="38100" dir="2700000" algn="tl">
                  <a:srgbClr val="000000">
                    <a:alpha val="43137"/>
                  </a:srgbClr>
                </a:outerShdw>
              </a:effectLst>
            </a:endParaRPr>
          </a:p>
          <a:p>
            <a:pPr>
              <a:spcAft>
                <a:spcPts val="1200"/>
              </a:spcAft>
              <a:buFont typeface="Courier New" panose="02070309020205020404" pitchFamily="49" charset="0"/>
              <a:buChar char="o"/>
            </a:pPr>
            <a:r>
              <a:rPr lang="it-IT" sz="2400" b="1" dirty="0" smtClean="0">
                <a:solidFill>
                  <a:schemeClr val="bg1">
                    <a:lumMod val="65000"/>
                  </a:schemeClr>
                </a:solidFill>
              </a:rPr>
              <a:t> I-</a:t>
            </a:r>
            <a:r>
              <a:rPr lang="it-IT" sz="2400" b="1" dirty="0" err="1" smtClean="0">
                <a:solidFill>
                  <a:schemeClr val="bg1">
                    <a:lumMod val="65000"/>
                  </a:schemeClr>
                </a:solidFill>
              </a:rPr>
              <a:t>Kubed</a:t>
            </a:r>
            <a:r>
              <a:rPr lang="it-IT" sz="2400" b="1" dirty="0" smtClean="0">
                <a:solidFill>
                  <a:schemeClr val="bg1">
                    <a:lumMod val="65000"/>
                  </a:schemeClr>
                </a:solidFill>
              </a:rPr>
              <a:t> </a:t>
            </a:r>
            <a:r>
              <a:rPr lang="it-IT" sz="2400" b="1" dirty="0">
                <a:solidFill>
                  <a:schemeClr val="bg1">
                    <a:lumMod val="65000"/>
                  </a:schemeClr>
                </a:solidFill>
              </a:rPr>
              <a:t>Project: 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from </a:t>
            </a:r>
            <a:r>
              <a:rPr lang="it-IT" sz="2400" b="1" dirty="0" err="1">
                <a:solidFill>
                  <a:schemeClr val="bg1">
                    <a:lumMod val="65000"/>
                  </a:schemeClr>
                </a:solidFill>
              </a:rPr>
              <a:t>acceleration</a:t>
            </a:r>
            <a:r>
              <a:rPr lang="it-IT" sz="2400" b="1" dirty="0">
                <a:solidFill>
                  <a:schemeClr val="bg1">
                    <a:lumMod val="65000"/>
                  </a:schemeClr>
                </a:solidFill>
              </a:rPr>
              <a:t> and tilt </a:t>
            </a:r>
            <a:r>
              <a:rPr lang="it-IT" sz="2400" b="1" dirty="0" err="1">
                <a:solidFill>
                  <a:schemeClr val="bg1">
                    <a:lumMod val="65000"/>
                  </a:schemeClr>
                </a:solidFill>
              </a:rPr>
              <a:t>measurements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200" b="1" dirty="0" smtClean="0"/>
              <a:t> </a:t>
            </a:r>
            <a:r>
              <a:rPr lang="it-IT" sz="2400" b="1" dirty="0" err="1">
                <a:solidFill>
                  <a:schemeClr val="bg1">
                    <a:lumMod val="65000"/>
                  </a:schemeClr>
                </a:solidFill>
              </a:rPr>
              <a:t>Conclusions</a:t>
            </a:r>
            <a:endParaRPr lang="it-IT" sz="2400" b="1" dirty="0">
              <a:solidFill>
                <a:schemeClr val="bg1">
                  <a:lumMod val="65000"/>
                </a:schemeClr>
              </a:solidFill>
            </a:endParaRPr>
          </a:p>
          <a:p>
            <a:pPr marL="0" indent="0">
              <a:spcAft>
                <a:spcPts val="1200"/>
              </a:spcAft>
              <a:buNone/>
            </a:pPr>
            <a:endParaRPr lang="it-IT" sz="2400" b="1" dirty="0"/>
          </a:p>
        </p:txBody>
      </p:sp>
    </p:spTree>
    <p:extLst>
      <p:ext uri="{BB962C8B-B14F-4D97-AF65-F5344CB8AC3E}">
        <p14:creationId xmlns:p14="http://schemas.microsoft.com/office/powerpoint/2010/main" val="369705739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75662" y="254643"/>
            <a:ext cx="8317619" cy="739941"/>
          </a:xfrm>
        </p:spPr>
        <p:txBody>
          <a:bodyPr>
            <a:normAutofit fontScale="90000"/>
          </a:bodyPr>
          <a:lstStyle/>
          <a:p>
            <a:r>
              <a:rPr lang="it-IT" dirty="0" smtClean="0"/>
              <a:t>MONITORING OF PRECAST INDUSTRIAL BUILDINGS</a:t>
            </a:r>
            <a:endParaRPr lang="it-IT" dirty="0"/>
          </a:p>
        </p:txBody>
      </p:sp>
      <p:pic>
        <p:nvPicPr>
          <p:cNvPr id="9" name="Immagine 8"/>
          <p:cNvPicPr/>
          <p:nvPr/>
        </p:nvPicPr>
        <p:blipFill>
          <a:blip r:embed="rId3" cstate="print"/>
          <a:srcRect/>
          <a:stretch>
            <a:fillRect/>
          </a:stretch>
        </p:blipFill>
        <p:spPr bwMode="auto">
          <a:xfrm>
            <a:off x="704298" y="2281619"/>
            <a:ext cx="2430787" cy="2084305"/>
          </a:xfrm>
          <a:prstGeom prst="rect">
            <a:avLst/>
          </a:prstGeom>
          <a:noFill/>
          <a:ln w="9525">
            <a:noFill/>
            <a:miter lim="800000"/>
            <a:headEnd/>
            <a:tailEnd/>
          </a:ln>
        </p:spPr>
      </p:pic>
      <p:pic>
        <p:nvPicPr>
          <p:cNvPr id="10" name="Immagine 9"/>
          <p:cNvPicPr/>
          <p:nvPr/>
        </p:nvPicPr>
        <p:blipFill rotWithShape="1">
          <a:blip r:embed="rId4" cstate="print"/>
          <a:srcRect l="11299" t="2203" r="2573" b="3524"/>
          <a:stretch/>
        </p:blipFill>
        <p:spPr bwMode="auto">
          <a:xfrm>
            <a:off x="3475570" y="2281619"/>
            <a:ext cx="2260861" cy="2084305"/>
          </a:xfrm>
          <a:prstGeom prst="rect">
            <a:avLst/>
          </a:prstGeom>
          <a:noFill/>
          <a:ln w="9525">
            <a:noFill/>
            <a:miter lim="800000"/>
            <a:headEnd/>
            <a:tailEnd/>
          </a:ln>
        </p:spPr>
      </p:pic>
      <p:pic>
        <p:nvPicPr>
          <p:cNvPr id="11" name="Immagine 10" descr="C:\Users\CColla\Desktop\IM2S\Logo AREA2.jpg"/>
          <p:cNvPicPr/>
          <p:nvPr/>
        </p:nvPicPr>
        <p:blipFill>
          <a:blip r:embed="rId5" cstate="print"/>
          <a:srcRect/>
          <a:stretch>
            <a:fillRect/>
          </a:stretch>
        </p:blipFill>
        <p:spPr bwMode="auto">
          <a:xfrm>
            <a:off x="6819716" y="1255979"/>
            <a:ext cx="1953180" cy="644525"/>
          </a:xfrm>
          <a:prstGeom prst="rect">
            <a:avLst/>
          </a:prstGeom>
          <a:noFill/>
          <a:ln w="9525">
            <a:noFill/>
            <a:miter lim="800000"/>
            <a:headEnd/>
            <a:tailEnd/>
          </a:ln>
        </p:spPr>
      </p:pic>
      <p:sp>
        <p:nvSpPr>
          <p:cNvPr id="12" name="Rettangolo 11"/>
          <p:cNvSpPr/>
          <p:nvPr/>
        </p:nvSpPr>
        <p:spPr>
          <a:xfrm>
            <a:off x="186417" y="776870"/>
            <a:ext cx="6453684" cy="1327701"/>
          </a:xfrm>
          <a:prstGeom prst="rect">
            <a:avLst/>
          </a:prstGeom>
        </p:spPr>
        <p:txBody>
          <a:bodyPr wrap="square">
            <a:noAutofit/>
          </a:bodyPr>
          <a:lstStyle/>
          <a:p>
            <a:pPr algn="just">
              <a:spcAft>
                <a:spcPts val="600"/>
              </a:spcAft>
            </a:pPr>
            <a:endParaRPr lang="en-US" sz="2400" dirty="0">
              <a:solidFill>
                <a:srgbClr val="003366"/>
              </a:solidFill>
            </a:endParaRPr>
          </a:p>
          <a:p>
            <a:pPr marL="342900" indent="-342900" algn="just">
              <a:spcAft>
                <a:spcPts val="600"/>
              </a:spcAft>
              <a:buFont typeface="Arial" panose="020B0604020202020204" pitchFamily="34" charset="0"/>
              <a:buChar char="•"/>
            </a:pPr>
            <a:r>
              <a:rPr lang="en-US" sz="2000" b="1" dirty="0" smtClean="0">
                <a:solidFill>
                  <a:srgbClr val="003366"/>
                </a:solidFill>
              </a:rPr>
              <a:t>Goal</a:t>
            </a:r>
            <a:r>
              <a:rPr lang="en-US" sz="2000" dirty="0" smtClean="0">
                <a:solidFill>
                  <a:srgbClr val="003366"/>
                </a:solidFill>
              </a:rPr>
              <a:t>: development of a seismic monitoring system based on IDR for precast industrial buildings;</a:t>
            </a:r>
          </a:p>
        </p:txBody>
      </p:sp>
      <p:sp>
        <p:nvSpPr>
          <p:cNvPr id="13" name="Rettangolo 12"/>
          <p:cNvSpPr/>
          <p:nvPr/>
        </p:nvSpPr>
        <p:spPr>
          <a:xfrm>
            <a:off x="1527650" y="4551980"/>
            <a:ext cx="856452" cy="26892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BRITTLE</a:t>
            </a:r>
          </a:p>
        </p:txBody>
      </p:sp>
      <p:cxnSp>
        <p:nvCxnSpPr>
          <p:cNvPr id="16" name="Connettore 1 15"/>
          <p:cNvCxnSpPr/>
          <p:nvPr/>
        </p:nvCxnSpPr>
        <p:spPr>
          <a:xfrm>
            <a:off x="1511086" y="4439290"/>
            <a:ext cx="887641" cy="59853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flipH="1">
            <a:off x="1484781" y="4439290"/>
            <a:ext cx="887641" cy="59853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Rettangolo 2"/>
          <p:cNvSpPr/>
          <p:nvPr/>
        </p:nvSpPr>
        <p:spPr>
          <a:xfrm>
            <a:off x="354936" y="5326521"/>
            <a:ext cx="8417960" cy="400110"/>
          </a:xfrm>
          <a:prstGeom prst="rect">
            <a:avLst/>
          </a:prstGeom>
        </p:spPr>
        <p:txBody>
          <a:bodyPr wrap="square">
            <a:spAutoFit/>
          </a:bodyPr>
          <a:lstStyle/>
          <a:p>
            <a:pPr marL="342900" indent="-342900" algn="just">
              <a:spcAft>
                <a:spcPts val="600"/>
              </a:spcAft>
              <a:buFont typeface="Arial" panose="020B0604020202020204" pitchFamily="34" charset="0"/>
              <a:buChar char="•"/>
            </a:pPr>
            <a:r>
              <a:rPr lang="en-US" sz="2000" b="1" smtClean="0">
                <a:solidFill>
                  <a:srgbClr val="FF0000"/>
                </a:solidFill>
              </a:rPr>
              <a:t>Scope of application</a:t>
            </a:r>
            <a:r>
              <a:rPr lang="en-US" sz="2000" b="1" smtClean="0">
                <a:solidFill>
                  <a:srgbClr val="003366"/>
                </a:solidFill>
              </a:rPr>
              <a:t>: </a:t>
            </a:r>
            <a:r>
              <a:rPr lang="en-US" sz="2000" smtClean="0">
                <a:solidFill>
                  <a:srgbClr val="003366"/>
                </a:solidFill>
              </a:rPr>
              <a:t>new or retrofitted buildings compliant to seismic codes</a:t>
            </a:r>
            <a:endParaRPr lang="en-US" sz="2000" dirty="0">
              <a:solidFill>
                <a:srgbClr val="003366"/>
              </a:solidFill>
            </a:endParaRPr>
          </a:p>
        </p:txBody>
      </p:sp>
      <p:sp>
        <p:nvSpPr>
          <p:cNvPr id="15" name="Rettangolo 14"/>
          <p:cNvSpPr/>
          <p:nvPr/>
        </p:nvSpPr>
        <p:spPr>
          <a:xfrm>
            <a:off x="4082164" y="4551980"/>
            <a:ext cx="856452" cy="26892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BRITTLE</a:t>
            </a:r>
          </a:p>
        </p:txBody>
      </p:sp>
      <p:cxnSp>
        <p:nvCxnSpPr>
          <p:cNvPr id="18" name="Connettore 1 17"/>
          <p:cNvCxnSpPr/>
          <p:nvPr/>
        </p:nvCxnSpPr>
        <p:spPr>
          <a:xfrm>
            <a:off x="4065600" y="4439290"/>
            <a:ext cx="887641" cy="59853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flipH="1">
            <a:off x="4039295" y="4439290"/>
            <a:ext cx="887641" cy="59853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4" name="Immagine 3"/>
          <p:cNvPicPr>
            <a:picLocks noChangeAspect="1"/>
          </p:cNvPicPr>
          <p:nvPr/>
        </p:nvPicPr>
        <p:blipFill>
          <a:blip r:embed="rId6"/>
          <a:stretch>
            <a:fillRect/>
          </a:stretch>
        </p:blipFill>
        <p:spPr>
          <a:xfrm>
            <a:off x="5917511" y="2281619"/>
            <a:ext cx="2679640" cy="2037838"/>
          </a:xfrm>
          <a:prstGeom prst="rect">
            <a:avLst/>
          </a:prstGeom>
        </p:spPr>
      </p:pic>
      <p:sp>
        <p:nvSpPr>
          <p:cNvPr id="20" name="Rettangolo 19"/>
          <p:cNvSpPr/>
          <p:nvPr/>
        </p:nvSpPr>
        <p:spPr>
          <a:xfrm>
            <a:off x="6819716" y="4483930"/>
            <a:ext cx="856452" cy="26892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DUCTILE</a:t>
            </a:r>
          </a:p>
        </p:txBody>
      </p:sp>
    </p:spTree>
    <p:extLst>
      <p:ext uri="{BB962C8B-B14F-4D97-AF65-F5344CB8AC3E}">
        <p14:creationId xmlns:p14="http://schemas.microsoft.com/office/powerpoint/2010/main" val="3451795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txBox="1">
            <a:spLocks/>
          </p:cNvSpPr>
          <p:nvPr/>
        </p:nvSpPr>
        <p:spPr>
          <a:xfrm>
            <a:off x="275662" y="254643"/>
            <a:ext cx="8317619" cy="739941"/>
          </a:xfrm>
          <a:prstGeom prst="rect">
            <a:avLst/>
          </a:prstGeom>
        </p:spPr>
        <p:txBody>
          <a:bodyPr>
            <a:normAutofit fontScale="97500"/>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it-IT" dirty="0" smtClean="0"/>
              <a:t>PRECAST INDUSTRIAL BUILDINGS</a:t>
            </a:r>
            <a:endParaRPr lang="it-IT" dirty="0"/>
          </a:p>
        </p:txBody>
      </p:sp>
      <p:pic>
        <p:nvPicPr>
          <p:cNvPr id="6" name="Immagine 5"/>
          <p:cNvPicPr>
            <a:picLocks noChangeAspect="1"/>
          </p:cNvPicPr>
          <p:nvPr/>
        </p:nvPicPr>
        <p:blipFill rotWithShape="1">
          <a:blip r:embed="rId3">
            <a:duotone>
              <a:prstClr val="black"/>
              <a:schemeClr val="accent2">
                <a:tint val="45000"/>
                <a:satMod val="400000"/>
              </a:schemeClr>
            </a:duotone>
          </a:blip>
          <a:srcRect l="32635" t="56784" r="60362" b="37176"/>
          <a:stretch/>
        </p:blipFill>
        <p:spPr>
          <a:xfrm>
            <a:off x="275662" y="1274617"/>
            <a:ext cx="5391713" cy="2507673"/>
          </a:xfrm>
          <a:prstGeom prst="rect">
            <a:avLst/>
          </a:prstGeom>
        </p:spPr>
      </p:pic>
      <p:sp>
        <p:nvSpPr>
          <p:cNvPr id="7" name="Rettangolo 6"/>
          <p:cNvSpPr/>
          <p:nvPr/>
        </p:nvSpPr>
        <p:spPr>
          <a:xfrm>
            <a:off x="514796" y="3989397"/>
            <a:ext cx="3961716" cy="2767867"/>
          </a:xfrm>
          <a:prstGeom prst="rect">
            <a:avLst/>
          </a:prstGeom>
        </p:spPr>
        <p:txBody>
          <a:bodyPr wrap="square">
            <a:noAutofit/>
          </a:bodyPr>
          <a:lstStyle/>
          <a:p>
            <a:pPr algn="just">
              <a:spcAft>
                <a:spcPts val="600"/>
              </a:spcAft>
            </a:pPr>
            <a:endParaRPr lang="en-US" sz="2000" dirty="0">
              <a:solidFill>
                <a:srgbClr val="003366"/>
              </a:solidFill>
            </a:endParaRPr>
          </a:p>
          <a:p>
            <a:pPr algn="just">
              <a:spcAft>
                <a:spcPts val="600"/>
              </a:spcAft>
            </a:pPr>
            <a:r>
              <a:rPr lang="en-US" sz="2000" dirty="0" smtClean="0">
                <a:solidFill>
                  <a:srgbClr val="003366"/>
                </a:solidFill>
              </a:rPr>
              <a:t>Typical configuration:</a:t>
            </a:r>
          </a:p>
          <a:p>
            <a:pPr marL="342900" indent="-342900" algn="just">
              <a:spcAft>
                <a:spcPts val="600"/>
              </a:spcAft>
              <a:buFont typeface="Arial" panose="020B0604020202020204" pitchFamily="34" charset="0"/>
              <a:buChar char="•"/>
            </a:pPr>
            <a:r>
              <a:rPr lang="en-US" sz="2000" dirty="0" smtClean="0">
                <a:solidFill>
                  <a:srgbClr val="003366"/>
                </a:solidFill>
              </a:rPr>
              <a:t>Isolated </a:t>
            </a:r>
            <a:r>
              <a:rPr lang="en-US" sz="2000" b="1" dirty="0" smtClean="0">
                <a:solidFill>
                  <a:srgbClr val="003366"/>
                </a:solidFill>
              </a:rPr>
              <a:t>foundations</a:t>
            </a:r>
            <a:r>
              <a:rPr lang="en-US" sz="2000" dirty="0" smtClean="0">
                <a:solidFill>
                  <a:srgbClr val="003366"/>
                </a:solidFill>
              </a:rPr>
              <a:t>;</a:t>
            </a:r>
          </a:p>
          <a:p>
            <a:pPr marL="342900" indent="-342900" algn="just">
              <a:spcAft>
                <a:spcPts val="600"/>
              </a:spcAft>
              <a:buFont typeface="Arial" panose="020B0604020202020204" pitchFamily="34" charset="0"/>
              <a:buChar char="•"/>
            </a:pPr>
            <a:r>
              <a:rPr lang="en-US" sz="2000" b="1" dirty="0" smtClean="0">
                <a:solidFill>
                  <a:srgbClr val="003366"/>
                </a:solidFill>
              </a:rPr>
              <a:t>Cantilever</a:t>
            </a:r>
            <a:r>
              <a:rPr lang="en-US" sz="2000" dirty="0" smtClean="0">
                <a:solidFill>
                  <a:srgbClr val="003366"/>
                </a:solidFill>
              </a:rPr>
              <a:t> columns;</a:t>
            </a:r>
          </a:p>
          <a:p>
            <a:pPr marL="342900" indent="-342900" algn="just">
              <a:spcAft>
                <a:spcPts val="600"/>
              </a:spcAft>
              <a:buFont typeface="Arial" panose="020B0604020202020204" pitchFamily="34" charset="0"/>
              <a:buChar char="•"/>
            </a:pPr>
            <a:r>
              <a:rPr lang="en-US" sz="2000" dirty="0" smtClean="0">
                <a:solidFill>
                  <a:srgbClr val="003366"/>
                </a:solidFill>
              </a:rPr>
              <a:t>Simply supported </a:t>
            </a:r>
            <a:r>
              <a:rPr lang="en-US" sz="2000" b="1" dirty="0" smtClean="0">
                <a:solidFill>
                  <a:srgbClr val="003366"/>
                </a:solidFill>
              </a:rPr>
              <a:t>beams</a:t>
            </a:r>
            <a:r>
              <a:rPr lang="en-US" sz="2000" dirty="0" smtClean="0">
                <a:solidFill>
                  <a:srgbClr val="003366"/>
                </a:solidFill>
              </a:rPr>
              <a:t>;</a:t>
            </a:r>
          </a:p>
          <a:p>
            <a:pPr marL="342900" indent="-342900" algn="just">
              <a:spcAft>
                <a:spcPts val="600"/>
              </a:spcAft>
              <a:buFont typeface="Arial" panose="020B0604020202020204" pitchFamily="34" charset="0"/>
              <a:buChar char="•"/>
            </a:pPr>
            <a:r>
              <a:rPr lang="en-US" sz="2000" dirty="0" smtClean="0">
                <a:solidFill>
                  <a:srgbClr val="003366"/>
                </a:solidFill>
              </a:rPr>
              <a:t>Simply supported </a:t>
            </a:r>
            <a:r>
              <a:rPr lang="en-US" sz="2000" b="1" dirty="0" smtClean="0">
                <a:solidFill>
                  <a:srgbClr val="003366"/>
                </a:solidFill>
              </a:rPr>
              <a:t>roof elements</a:t>
            </a:r>
            <a:r>
              <a:rPr lang="en-US" sz="2000" dirty="0" smtClean="0">
                <a:solidFill>
                  <a:srgbClr val="003366"/>
                </a:solidFill>
              </a:rPr>
              <a:t>;</a:t>
            </a: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800100" lvl="1"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sp>
        <p:nvSpPr>
          <p:cNvPr id="33" name="Freccia a destra 32"/>
          <p:cNvSpPr/>
          <p:nvPr/>
        </p:nvSpPr>
        <p:spPr>
          <a:xfrm>
            <a:off x="4205678" y="5154255"/>
            <a:ext cx="270834" cy="226930"/>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4" name="Rettangolo 33"/>
          <p:cNvSpPr/>
          <p:nvPr/>
        </p:nvSpPr>
        <p:spPr>
          <a:xfrm>
            <a:off x="4809022" y="4398973"/>
            <a:ext cx="3961716" cy="2767867"/>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lgn="just">
              <a:spcAft>
                <a:spcPts val="600"/>
              </a:spcAft>
              <a:buFont typeface="Arial" panose="020B0604020202020204" pitchFamily="34" charset="0"/>
              <a:buChar char="•"/>
            </a:pPr>
            <a:r>
              <a:rPr lang="en-US" sz="2000" dirty="0" smtClean="0">
                <a:solidFill>
                  <a:srgbClr val="003366"/>
                </a:solidFill>
              </a:rPr>
              <a:t>2 bi-axial sensors per column</a:t>
            </a:r>
          </a:p>
          <a:p>
            <a:pPr marL="342900" indent="-342900" algn="just">
              <a:spcAft>
                <a:spcPts val="600"/>
              </a:spcAft>
              <a:buFont typeface="Arial" panose="020B0604020202020204" pitchFamily="34" charset="0"/>
              <a:buChar char="•"/>
            </a:pPr>
            <a:r>
              <a:rPr lang="en-US" sz="2000" dirty="0" smtClean="0">
                <a:solidFill>
                  <a:srgbClr val="003366"/>
                </a:solidFill>
              </a:rPr>
              <a:t>Displacements governed by roof modes of vibration</a:t>
            </a: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800100" lvl="1"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pic>
        <p:nvPicPr>
          <p:cNvPr id="2" name="Immagine 1"/>
          <p:cNvPicPr>
            <a:picLocks noChangeAspect="1"/>
          </p:cNvPicPr>
          <p:nvPr/>
        </p:nvPicPr>
        <p:blipFill rotWithShape="1">
          <a:blip r:embed="rId4" cstate="print">
            <a:extLst>
              <a:ext uri="{28A0092B-C50C-407E-A947-70E740481C1C}">
                <a14:useLocalDpi xmlns:a14="http://schemas.microsoft.com/office/drawing/2010/main" val="0"/>
              </a:ext>
            </a:extLst>
          </a:blip>
          <a:srcRect l="16396" r="26960"/>
          <a:stretch/>
        </p:blipFill>
        <p:spPr>
          <a:xfrm>
            <a:off x="6075190" y="1009512"/>
            <a:ext cx="2757715" cy="2179782"/>
          </a:xfrm>
          <a:prstGeom prst="rect">
            <a:avLst/>
          </a:prstGeom>
        </p:spPr>
      </p:pic>
      <p:pic>
        <p:nvPicPr>
          <p:cNvPr id="4" name="Immagine 3"/>
          <p:cNvPicPr>
            <a:picLocks noChangeAspect="1"/>
          </p:cNvPicPr>
          <p:nvPr/>
        </p:nvPicPr>
        <p:blipFill rotWithShape="1">
          <a:blip r:embed="rId5" cstate="print">
            <a:extLst>
              <a:ext uri="{28A0092B-C50C-407E-A947-70E740481C1C}">
                <a14:useLocalDpi xmlns:a14="http://schemas.microsoft.com/office/drawing/2010/main" val="0"/>
              </a:ext>
            </a:extLst>
          </a:blip>
          <a:srcRect l="18572" t="6659" r="28254" b="4355"/>
          <a:stretch/>
        </p:blipFill>
        <p:spPr>
          <a:xfrm>
            <a:off x="6358453" y="3085690"/>
            <a:ext cx="2412285" cy="1807413"/>
          </a:xfrm>
          <a:prstGeom prst="rect">
            <a:avLst/>
          </a:prstGeom>
        </p:spPr>
      </p:pic>
    </p:spTree>
    <p:extLst>
      <p:ext uri="{BB962C8B-B14F-4D97-AF65-F5344CB8AC3E}">
        <p14:creationId xmlns:p14="http://schemas.microsoft.com/office/powerpoint/2010/main" val="341249059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DISPLACEMENT AT UNMEASURED LOCATION</a:t>
            </a:r>
            <a:endParaRPr lang="it-IT"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4" name="Oggetto 3"/>
          <p:cNvGraphicFramePr>
            <a:graphicFrameLocks noChangeAspect="1"/>
          </p:cNvGraphicFramePr>
          <p:nvPr>
            <p:extLst>
              <p:ext uri="{D42A27DB-BD31-4B8C-83A1-F6EECF244321}">
                <p14:modId xmlns:p14="http://schemas.microsoft.com/office/powerpoint/2010/main" val="773591880"/>
              </p:ext>
            </p:extLst>
          </p:nvPr>
        </p:nvGraphicFramePr>
        <p:xfrm>
          <a:off x="409045" y="1592754"/>
          <a:ext cx="1806173" cy="445679"/>
        </p:xfrm>
        <a:graphic>
          <a:graphicData uri="http://schemas.openxmlformats.org/presentationml/2006/ole">
            <mc:AlternateContent xmlns:mc="http://schemas.openxmlformats.org/markup-compatibility/2006">
              <mc:Choice xmlns:v="urn:schemas-microsoft-com:vml" Requires="v">
                <p:oleObj spid="_x0000_s44381" name="Equation" r:id="rId4" imgW="774364" imgH="215806" progId="Equation.DSMT4">
                  <p:embed/>
                </p:oleObj>
              </mc:Choice>
              <mc:Fallback>
                <p:oleObj name="Equation" r:id="rId4" imgW="774364" imgH="215806"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9045" y="1592754"/>
                        <a:ext cx="1806173" cy="445679"/>
                      </a:xfrm>
                      <a:prstGeom prst="rect">
                        <a:avLst/>
                      </a:prstGeom>
                      <a:noFill/>
                    </p:spPr>
                  </p:pic>
                </p:oleObj>
              </mc:Fallback>
            </mc:AlternateContent>
          </a:graphicData>
        </a:graphic>
      </p:graphicFrame>
      <p:graphicFrame>
        <p:nvGraphicFramePr>
          <p:cNvPr id="8" name="Oggetto 7"/>
          <p:cNvGraphicFramePr>
            <a:graphicFrameLocks noChangeAspect="1"/>
          </p:cNvGraphicFramePr>
          <p:nvPr>
            <p:extLst>
              <p:ext uri="{D42A27DB-BD31-4B8C-83A1-F6EECF244321}">
                <p14:modId xmlns:p14="http://schemas.microsoft.com/office/powerpoint/2010/main" val="1353451363"/>
              </p:ext>
            </p:extLst>
          </p:nvPr>
        </p:nvGraphicFramePr>
        <p:xfrm>
          <a:off x="3264864" y="1381556"/>
          <a:ext cx="2808873" cy="827153"/>
        </p:xfrm>
        <a:graphic>
          <a:graphicData uri="http://schemas.openxmlformats.org/presentationml/2006/ole">
            <mc:AlternateContent xmlns:mc="http://schemas.openxmlformats.org/markup-compatibility/2006">
              <mc:Choice xmlns:v="urn:schemas-microsoft-com:vml" Requires="v">
                <p:oleObj spid="_x0000_s44382" name="Equation" r:id="rId6" imgW="1536480" imgH="444240" progId="Equation.DSMT4">
                  <p:embed/>
                </p:oleObj>
              </mc:Choice>
              <mc:Fallback>
                <p:oleObj name="Equation" r:id="rId6" imgW="1536480" imgH="444240" progId="Equation.DSMT4">
                  <p:embed/>
                  <p:pic>
                    <p:nvPicPr>
                      <p:cNvPr id="0" name="Object 3"/>
                      <p:cNvPicPr>
                        <a:picLocks noChangeAspect="1" noChangeArrowheads="1"/>
                      </p:cNvPicPr>
                      <p:nvPr/>
                    </p:nvPicPr>
                    <p:blipFill>
                      <a:blip r:embed="rId7"/>
                      <a:srcRect/>
                      <a:stretch>
                        <a:fillRect/>
                      </a:stretch>
                    </p:blipFill>
                    <p:spPr bwMode="auto">
                      <a:xfrm>
                        <a:off x="3264864" y="1381556"/>
                        <a:ext cx="2808873" cy="827153"/>
                      </a:xfrm>
                      <a:prstGeom prst="rect">
                        <a:avLst/>
                      </a:prstGeom>
                      <a:noFill/>
                    </p:spPr>
                  </p:pic>
                </p:oleObj>
              </mc:Fallback>
            </mc:AlternateContent>
          </a:graphicData>
        </a:graphic>
      </p:graphicFrame>
      <p:sp>
        <p:nvSpPr>
          <p:cNvPr id="16" name="Freccia a destra 15"/>
          <p:cNvSpPr/>
          <p:nvPr/>
        </p:nvSpPr>
        <p:spPr>
          <a:xfrm>
            <a:off x="2276161" y="1674196"/>
            <a:ext cx="754380" cy="241874"/>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19" name="Oggetto 18"/>
          <p:cNvGraphicFramePr>
            <a:graphicFrameLocks noChangeAspect="1"/>
          </p:cNvGraphicFramePr>
          <p:nvPr>
            <p:extLst>
              <p:ext uri="{D42A27DB-BD31-4B8C-83A1-F6EECF244321}">
                <p14:modId xmlns:p14="http://schemas.microsoft.com/office/powerpoint/2010/main" val="3312338029"/>
              </p:ext>
            </p:extLst>
          </p:nvPr>
        </p:nvGraphicFramePr>
        <p:xfrm>
          <a:off x="1375077" y="4422070"/>
          <a:ext cx="5827887" cy="698611"/>
        </p:xfrm>
        <a:graphic>
          <a:graphicData uri="http://schemas.openxmlformats.org/presentationml/2006/ole">
            <mc:AlternateContent xmlns:mc="http://schemas.openxmlformats.org/markup-compatibility/2006">
              <mc:Choice xmlns:v="urn:schemas-microsoft-com:vml" Requires="v">
                <p:oleObj spid="_x0000_s44383" name="Equation" r:id="rId8" imgW="3022600" imgH="342900" progId="Equation.DSMT4">
                  <p:embed/>
                </p:oleObj>
              </mc:Choice>
              <mc:Fallback>
                <p:oleObj name="Equation" r:id="rId8" imgW="3022600" imgH="342900" progId="Equation.DSMT4">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75077" y="4422070"/>
                        <a:ext cx="5827887" cy="698611"/>
                      </a:xfrm>
                      <a:prstGeom prst="rect">
                        <a:avLst/>
                      </a:prstGeom>
                      <a:noFill/>
                    </p:spPr>
                  </p:pic>
                </p:oleObj>
              </mc:Fallback>
            </mc:AlternateContent>
          </a:graphicData>
        </a:graphic>
      </p:graphicFrame>
      <p:graphicFrame>
        <p:nvGraphicFramePr>
          <p:cNvPr id="22" name="Oggetto 21"/>
          <p:cNvGraphicFramePr>
            <a:graphicFrameLocks noChangeAspect="1"/>
          </p:cNvGraphicFramePr>
          <p:nvPr>
            <p:extLst>
              <p:ext uri="{D42A27DB-BD31-4B8C-83A1-F6EECF244321}">
                <p14:modId xmlns:p14="http://schemas.microsoft.com/office/powerpoint/2010/main" val="198192995"/>
              </p:ext>
            </p:extLst>
          </p:nvPr>
        </p:nvGraphicFramePr>
        <p:xfrm>
          <a:off x="1271588" y="5241925"/>
          <a:ext cx="6035675" cy="715963"/>
        </p:xfrm>
        <a:graphic>
          <a:graphicData uri="http://schemas.openxmlformats.org/presentationml/2006/ole">
            <mc:AlternateContent xmlns:mc="http://schemas.openxmlformats.org/markup-compatibility/2006">
              <mc:Choice xmlns:v="urn:schemas-microsoft-com:vml" Requires="v">
                <p:oleObj spid="_x0000_s44384" name="Equation" r:id="rId10" imgW="3047760" imgH="342720" progId="Equation.DSMT4">
                  <p:embed/>
                </p:oleObj>
              </mc:Choice>
              <mc:Fallback>
                <p:oleObj name="Equation" r:id="rId10" imgW="3047760" imgH="342720" progId="Equation.DSMT4">
                  <p:embed/>
                  <p:pic>
                    <p:nvPicPr>
                      <p:cNvPr id="0" name="Object 7"/>
                      <p:cNvPicPr>
                        <a:picLocks noChangeAspect="1" noChangeArrowheads="1"/>
                      </p:cNvPicPr>
                      <p:nvPr/>
                    </p:nvPicPr>
                    <p:blipFill>
                      <a:blip r:embed="rId11"/>
                      <a:srcRect/>
                      <a:stretch>
                        <a:fillRect/>
                      </a:stretch>
                    </p:blipFill>
                    <p:spPr bwMode="auto">
                      <a:xfrm>
                        <a:off x="1271588" y="5241925"/>
                        <a:ext cx="6035675" cy="715963"/>
                      </a:xfrm>
                      <a:prstGeom prst="rect">
                        <a:avLst/>
                      </a:prstGeom>
                      <a:noFill/>
                    </p:spPr>
                  </p:pic>
                </p:oleObj>
              </mc:Fallback>
            </mc:AlternateContent>
          </a:graphicData>
        </a:graphic>
      </p:graphicFrame>
      <p:grpSp>
        <p:nvGrpSpPr>
          <p:cNvPr id="27" name="Gruppo 26"/>
          <p:cNvGrpSpPr/>
          <p:nvPr/>
        </p:nvGrpSpPr>
        <p:grpSpPr>
          <a:xfrm>
            <a:off x="514350" y="3086749"/>
            <a:ext cx="3936783" cy="1023235"/>
            <a:chOff x="1254966" y="2676599"/>
            <a:chExt cx="3936783" cy="1023235"/>
          </a:xfrm>
        </p:grpSpPr>
        <mc:AlternateContent xmlns:mc="http://schemas.openxmlformats.org/markup-compatibility/2006" xmlns:a14="http://schemas.microsoft.com/office/drawing/2010/main">
          <mc:Choice Requires="a14">
            <p:sp>
              <p:nvSpPr>
                <p:cNvPr id="23" name="Rettangolo 22"/>
                <p:cNvSpPr/>
                <p:nvPr/>
              </p:nvSpPr>
              <p:spPr>
                <a:xfrm>
                  <a:off x="1254966" y="2676599"/>
                  <a:ext cx="84587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𝑋</m:t>
                            </m:r>
                          </m:e>
                          <m:sub>
                            <m:r>
                              <a:rPr lang="it-IT" i="1">
                                <a:latin typeface="Cambria Math" panose="02040503050406030204" pitchFamily="18" charset="0"/>
                              </a:rPr>
                              <m:t>𝑚</m:t>
                            </m:r>
                          </m:sub>
                        </m:sSub>
                        <m:d>
                          <m:dPr>
                            <m:ctrlPr>
                              <a:rPr lang="it-IT" i="1">
                                <a:latin typeface="Cambria Math" panose="02040503050406030204" pitchFamily="18" charset="0"/>
                              </a:rPr>
                            </m:ctrlPr>
                          </m:dPr>
                          <m:e>
                            <m:r>
                              <a:rPr lang="it-IT" i="1">
                                <a:latin typeface="Cambria Math" panose="02040503050406030204" pitchFamily="18" charset="0"/>
                              </a:rPr>
                              <m:t>𝑡</m:t>
                            </m:r>
                          </m:e>
                        </m:d>
                      </m:oMath>
                    </m:oMathPara>
                  </a14:m>
                  <a:endParaRPr lang="it-IT" dirty="0"/>
                </a:p>
              </p:txBody>
            </p:sp>
          </mc:Choice>
          <mc:Fallback xmlns="">
            <p:sp>
              <p:nvSpPr>
                <p:cNvPr id="23" name="Rettangolo 22"/>
                <p:cNvSpPr>
                  <a:spLocks noRot="1" noChangeAspect="1" noMove="1" noResize="1" noEditPoints="1" noAdjustHandles="1" noChangeArrowheads="1" noChangeShapeType="1" noTextEdit="1"/>
                </p:cNvSpPr>
                <p:nvPr/>
              </p:nvSpPr>
              <p:spPr>
                <a:xfrm>
                  <a:off x="1254966" y="2676599"/>
                  <a:ext cx="845873" cy="369332"/>
                </a:xfrm>
                <a:prstGeom prst="rect">
                  <a:avLst/>
                </a:prstGeom>
                <a:blipFill rotWithShape="0">
                  <a:blip r:embed="rId12"/>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4" name="Rettangolo 23"/>
                <p:cNvSpPr/>
                <p:nvPr/>
              </p:nvSpPr>
              <p:spPr>
                <a:xfrm>
                  <a:off x="1254966" y="3330502"/>
                  <a:ext cx="79778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smtClean="0">
                                <a:latin typeface="Cambria Math" panose="02040503050406030204" pitchFamily="18" charset="0"/>
                              </a:rPr>
                            </m:ctrlPr>
                          </m:sSubPr>
                          <m:e>
                            <m:r>
                              <a:rPr lang="it-IT" i="1">
                                <a:latin typeface="Cambria Math" panose="02040503050406030204" pitchFamily="18" charset="0"/>
                              </a:rPr>
                              <m:t>𝑋</m:t>
                            </m:r>
                          </m:e>
                          <m:sub>
                            <m:r>
                              <a:rPr lang="it-IT" b="0" i="1" smtClean="0">
                                <a:latin typeface="Cambria Math" panose="02040503050406030204" pitchFamily="18" charset="0"/>
                              </a:rPr>
                              <m:t>𝑢</m:t>
                            </m:r>
                          </m:sub>
                        </m:sSub>
                        <m:d>
                          <m:dPr>
                            <m:ctrlPr>
                              <a:rPr lang="it-IT" i="1">
                                <a:latin typeface="Cambria Math" panose="02040503050406030204" pitchFamily="18" charset="0"/>
                              </a:rPr>
                            </m:ctrlPr>
                          </m:dPr>
                          <m:e>
                            <m:r>
                              <a:rPr lang="it-IT" i="1">
                                <a:latin typeface="Cambria Math" panose="02040503050406030204" pitchFamily="18" charset="0"/>
                              </a:rPr>
                              <m:t>𝑡</m:t>
                            </m:r>
                          </m:e>
                        </m:d>
                      </m:oMath>
                    </m:oMathPara>
                  </a14:m>
                  <a:endParaRPr lang="it-IT" dirty="0"/>
                </a:p>
              </p:txBody>
            </p:sp>
          </mc:Choice>
          <mc:Fallback xmlns="">
            <p:sp>
              <p:nvSpPr>
                <p:cNvPr id="24" name="Rettangolo 23"/>
                <p:cNvSpPr>
                  <a:spLocks noRot="1" noChangeAspect="1" noMove="1" noResize="1" noEditPoints="1" noAdjustHandles="1" noChangeArrowheads="1" noChangeShapeType="1" noTextEdit="1"/>
                </p:cNvSpPr>
                <p:nvPr/>
              </p:nvSpPr>
              <p:spPr>
                <a:xfrm>
                  <a:off x="1254966" y="3330502"/>
                  <a:ext cx="797782" cy="369332"/>
                </a:xfrm>
                <a:prstGeom prst="rect">
                  <a:avLst/>
                </a:prstGeom>
                <a:blipFill rotWithShape="0">
                  <a:blip r:embed="rId13"/>
                  <a:stretch>
                    <a:fillRect/>
                  </a:stretch>
                </a:blipFill>
              </p:spPr>
              <p:txBody>
                <a:bodyPr/>
                <a:lstStyle/>
                <a:p>
                  <a:r>
                    <a:rPr lang="it-IT">
                      <a:noFill/>
                    </a:rPr>
                    <a:t> </a:t>
                  </a:r>
                </a:p>
              </p:txBody>
            </p:sp>
          </mc:Fallback>
        </mc:AlternateContent>
        <p:sp>
          <p:nvSpPr>
            <p:cNvPr id="25" name="Rettangolo 24"/>
            <p:cNvSpPr/>
            <p:nvPr/>
          </p:nvSpPr>
          <p:spPr>
            <a:xfrm>
              <a:off x="2052748" y="2687003"/>
              <a:ext cx="2937022" cy="369332"/>
            </a:xfrm>
            <a:prstGeom prst="rect">
              <a:avLst/>
            </a:prstGeom>
          </p:spPr>
          <p:txBody>
            <a:bodyPr wrap="none">
              <a:spAutoFit/>
            </a:bodyPr>
            <a:lstStyle/>
            <a:p>
              <a:r>
                <a:rPr lang="it-IT" dirty="0" err="1" smtClean="0">
                  <a:solidFill>
                    <a:srgbClr val="003366"/>
                  </a:solidFill>
                </a:rPr>
                <a:t>measured</a:t>
              </a:r>
              <a:r>
                <a:rPr lang="it-IT" dirty="0" smtClean="0">
                  <a:solidFill>
                    <a:srgbClr val="003366"/>
                  </a:solidFill>
                </a:rPr>
                <a:t> </a:t>
              </a:r>
              <a:r>
                <a:rPr lang="it-IT" dirty="0" err="1" smtClean="0">
                  <a:solidFill>
                    <a:srgbClr val="003366"/>
                  </a:solidFill>
                </a:rPr>
                <a:t>node</a:t>
              </a:r>
              <a:r>
                <a:rPr lang="it-IT" dirty="0" smtClean="0">
                  <a:solidFill>
                    <a:srgbClr val="003366"/>
                  </a:solidFill>
                </a:rPr>
                <a:t> </a:t>
              </a:r>
              <a:r>
                <a:rPr lang="it-IT" dirty="0" err="1" smtClean="0">
                  <a:solidFill>
                    <a:srgbClr val="003366"/>
                  </a:solidFill>
                </a:rPr>
                <a:t>displacements</a:t>
              </a:r>
              <a:endParaRPr lang="it-IT" dirty="0"/>
            </a:p>
          </p:txBody>
        </p:sp>
        <p:sp>
          <p:nvSpPr>
            <p:cNvPr id="26" name="Rettangolo 25"/>
            <p:cNvSpPr/>
            <p:nvPr/>
          </p:nvSpPr>
          <p:spPr>
            <a:xfrm>
              <a:off x="2052748" y="3330502"/>
              <a:ext cx="3139001" cy="369332"/>
            </a:xfrm>
            <a:prstGeom prst="rect">
              <a:avLst/>
            </a:prstGeom>
          </p:spPr>
          <p:txBody>
            <a:bodyPr wrap="none">
              <a:spAutoFit/>
            </a:bodyPr>
            <a:lstStyle/>
            <a:p>
              <a:r>
                <a:rPr lang="it-IT" dirty="0" err="1" smtClean="0">
                  <a:solidFill>
                    <a:srgbClr val="003366"/>
                  </a:solidFill>
                </a:rPr>
                <a:t>unmeasured</a:t>
              </a:r>
              <a:r>
                <a:rPr lang="it-IT" dirty="0" smtClean="0">
                  <a:solidFill>
                    <a:srgbClr val="003366"/>
                  </a:solidFill>
                </a:rPr>
                <a:t> </a:t>
              </a:r>
              <a:r>
                <a:rPr lang="it-IT" dirty="0" err="1" smtClean="0">
                  <a:solidFill>
                    <a:srgbClr val="003366"/>
                  </a:solidFill>
                </a:rPr>
                <a:t>node</a:t>
              </a:r>
              <a:r>
                <a:rPr lang="it-IT" dirty="0" smtClean="0">
                  <a:solidFill>
                    <a:srgbClr val="003366"/>
                  </a:solidFill>
                </a:rPr>
                <a:t> </a:t>
              </a:r>
              <a:r>
                <a:rPr lang="it-IT" dirty="0" err="1" smtClean="0">
                  <a:solidFill>
                    <a:srgbClr val="003366"/>
                  </a:solidFill>
                </a:rPr>
                <a:t>displacements</a:t>
              </a:r>
              <a:endParaRPr lang="it-IT" dirty="0"/>
            </a:p>
          </p:txBody>
        </p:sp>
      </p:grpSp>
      <mc:AlternateContent xmlns:mc="http://schemas.openxmlformats.org/markup-compatibility/2006" xmlns:a14="http://schemas.microsoft.com/office/drawing/2010/main">
        <mc:Choice Requires="a14">
          <p:sp>
            <p:nvSpPr>
              <p:cNvPr id="28" name="Rettangolo 27"/>
              <p:cNvSpPr/>
              <p:nvPr/>
            </p:nvSpPr>
            <p:spPr>
              <a:xfrm>
                <a:off x="4451133" y="3086749"/>
                <a:ext cx="87004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it-IT" i="1">
                              <a:latin typeface="Cambria Math" panose="02040503050406030204" pitchFamily="18" charset="0"/>
                            </a:rPr>
                          </m:ctrlPr>
                        </m:dPr>
                        <m:e>
                          <m:sSub>
                            <m:sSubPr>
                              <m:ctrlPr>
                                <a:rPr lang="it-IT" i="1">
                                  <a:latin typeface="Cambria Math" panose="02040503050406030204" pitchFamily="18" charset="0"/>
                                </a:rPr>
                              </m:ctrlPr>
                            </m:sSubPr>
                            <m:e>
                              <m:r>
                                <m:rPr>
                                  <m:nor/>
                                </m:rPr>
                                <a:rPr lang="it-IT"/>
                                <m:t>Φ</m:t>
                              </m:r>
                            </m:e>
                            <m:sub>
                              <m:r>
                                <a:rPr lang="it-IT" i="1">
                                  <a:latin typeface="Cambria Math" panose="02040503050406030204" pitchFamily="18" charset="0"/>
                                </a:rPr>
                                <m:t>𝑋𝑚</m:t>
                              </m:r>
                            </m:sub>
                          </m:sSub>
                        </m:e>
                      </m:d>
                    </m:oMath>
                  </m:oMathPara>
                </a14:m>
                <a:endParaRPr lang="it-IT" dirty="0"/>
              </a:p>
            </p:txBody>
          </p:sp>
        </mc:Choice>
        <mc:Fallback xmlns="">
          <p:sp>
            <p:nvSpPr>
              <p:cNvPr id="28" name="Rettangolo 27"/>
              <p:cNvSpPr>
                <a:spLocks noRot="1" noChangeAspect="1" noMove="1" noResize="1" noEditPoints="1" noAdjustHandles="1" noChangeArrowheads="1" noChangeShapeType="1" noTextEdit="1"/>
              </p:cNvSpPr>
              <p:nvPr/>
            </p:nvSpPr>
            <p:spPr>
              <a:xfrm>
                <a:off x="4451133" y="3086749"/>
                <a:ext cx="870045" cy="369332"/>
              </a:xfrm>
              <a:prstGeom prst="rect">
                <a:avLst/>
              </a:prstGeom>
              <a:blipFill rotWithShape="0">
                <a:blip r:embed="rId14"/>
                <a:stretch>
                  <a:fillRect/>
                </a:stretch>
              </a:blipFill>
            </p:spPr>
            <p:txBody>
              <a:bodyPr/>
              <a:lstStyle/>
              <a:p>
                <a:r>
                  <a:rPr lang="it-IT">
                    <a:noFill/>
                  </a:rPr>
                  <a:t> </a:t>
                </a:r>
              </a:p>
            </p:txBody>
          </p:sp>
        </mc:Fallback>
      </mc:AlternateContent>
      <p:sp>
        <p:nvSpPr>
          <p:cNvPr id="29" name="Rettangolo 28"/>
          <p:cNvSpPr/>
          <p:nvPr/>
        </p:nvSpPr>
        <p:spPr>
          <a:xfrm>
            <a:off x="5321178" y="2948249"/>
            <a:ext cx="2988062" cy="646331"/>
          </a:xfrm>
          <a:prstGeom prst="rect">
            <a:avLst/>
          </a:prstGeom>
        </p:spPr>
        <p:txBody>
          <a:bodyPr wrap="none">
            <a:spAutoFit/>
          </a:bodyPr>
          <a:lstStyle/>
          <a:p>
            <a:r>
              <a:rPr lang="it-IT" dirty="0" err="1" smtClean="0">
                <a:solidFill>
                  <a:srgbClr val="003366"/>
                </a:solidFill>
              </a:rPr>
              <a:t>submatrix</a:t>
            </a:r>
            <a:r>
              <a:rPr lang="it-IT" dirty="0" smtClean="0">
                <a:solidFill>
                  <a:srgbClr val="003366"/>
                </a:solidFill>
              </a:rPr>
              <a:t> </a:t>
            </a:r>
            <a:r>
              <a:rPr lang="it-IT" dirty="0" err="1" smtClean="0">
                <a:solidFill>
                  <a:srgbClr val="003366"/>
                </a:solidFill>
              </a:rPr>
              <a:t>containing</a:t>
            </a:r>
            <a:r>
              <a:rPr lang="it-IT" dirty="0" smtClean="0">
                <a:solidFill>
                  <a:srgbClr val="003366"/>
                </a:solidFill>
              </a:rPr>
              <a:t> </a:t>
            </a:r>
            <a:r>
              <a:rPr lang="it-IT" dirty="0" err="1" smtClean="0">
                <a:solidFill>
                  <a:srgbClr val="003366"/>
                </a:solidFill>
              </a:rPr>
              <a:t>only</a:t>
            </a:r>
            <a:r>
              <a:rPr lang="it-IT" dirty="0" smtClean="0">
                <a:solidFill>
                  <a:srgbClr val="003366"/>
                </a:solidFill>
              </a:rPr>
              <a:t> </a:t>
            </a:r>
            <a:r>
              <a:rPr lang="it-IT" dirty="0" err="1" smtClean="0">
                <a:solidFill>
                  <a:srgbClr val="003366"/>
                </a:solidFill>
              </a:rPr>
              <a:t>rows</a:t>
            </a:r>
            <a:endParaRPr lang="it-IT" dirty="0" smtClean="0">
              <a:solidFill>
                <a:srgbClr val="003366"/>
              </a:solidFill>
            </a:endParaRPr>
          </a:p>
          <a:p>
            <a:r>
              <a:rPr lang="it-IT" dirty="0" smtClean="0">
                <a:solidFill>
                  <a:srgbClr val="003366"/>
                </a:solidFill>
              </a:rPr>
              <a:t>relative to </a:t>
            </a:r>
            <a:r>
              <a:rPr lang="it-IT" dirty="0" err="1" smtClean="0">
                <a:solidFill>
                  <a:srgbClr val="003366"/>
                </a:solidFill>
              </a:rPr>
              <a:t>measured</a:t>
            </a:r>
            <a:r>
              <a:rPr lang="it-IT" dirty="0" smtClean="0">
                <a:solidFill>
                  <a:srgbClr val="003366"/>
                </a:solidFill>
              </a:rPr>
              <a:t> </a:t>
            </a:r>
            <a:r>
              <a:rPr lang="it-IT" dirty="0" err="1" smtClean="0">
                <a:solidFill>
                  <a:srgbClr val="003366"/>
                </a:solidFill>
              </a:rPr>
              <a:t>nodes</a:t>
            </a:r>
            <a:endParaRPr lang="it-IT" dirty="0"/>
          </a:p>
        </p:txBody>
      </p:sp>
      <mc:AlternateContent xmlns:mc="http://schemas.openxmlformats.org/markup-compatibility/2006" xmlns:a14="http://schemas.microsoft.com/office/drawing/2010/main">
        <mc:Choice Requires="a14">
          <p:sp>
            <p:nvSpPr>
              <p:cNvPr id="30" name="Rettangolo 29"/>
              <p:cNvSpPr/>
              <p:nvPr/>
            </p:nvSpPr>
            <p:spPr>
              <a:xfrm>
                <a:off x="4477950" y="3754409"/>
                <a:ext cx="82195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it-IT" i="1" smtClean="0">
                              <a:latin typeface="Cambria Math" panose="02040503050406030204" pitchFamily="18" charset="0"/>
                            </a:rPr>
                          </m:ctrlPr>
                        </m:dPr>
                        <m:e>
                          <m:sSub>
                            <m:sSubPr>
                              <m:ctrlPr>
                                <a:rPr lang="it-IT" i="1">
                                  <a:latin typeface="Cambria Math" panose="02040503050406030204" pitchFamily="18" charset="0"/>
                                </a:rPr>
                              </m:ctrlPr>
                            </m:sSubPr>
                            <m:e>
                              <m:r>
                                <m:rPr>
                                  <m:nor/>
                                </m:rPr>
                                <a:rPr lang="it-IT"/>
                                <m:t>Φ</m:t>
                              </m:r>
                            </m:e>
                            <m:sub>
                              <m:r>
                                <a:rPr lang="it-IT" i="1">
                                  <a:latin typeface="Cambria Math" panose="02040503050406030204" pitchFamily="18" charset="0"/>
                                </a:rPr>
                                <m:t>𝑋</m:t>
                              </m:r>
                              <m:r>
                                <a:rPr lang="it-IT" b="0" i="1" smtClean="0">
                                  <a:latin typeface="Cambria Math" panose="02040503050406030204" pitchFamily="18" charset="0"/>
                                </a:rPr>
                                <m:t>𝑢</m:t>
                              </m:r>
                            </m:sub>
                          </m:sSub>
                        </m:e>
                      </m:d>
                    </m:oMath>
                  </m:oMathPara>
                </a14:m>
                <a:endParaRPr lang="it-IT" dirty="0"/>
              </a:p>
            </p:txBody>
          </p:sp>
        </mc:Choice>
        <mc:Fallback xmlns="">
          <p:sp>
            <p:nvSpPr>
              <p:cNvPr id="30" name="Rettangolo 29"/>
              <p:cNvSpPr>
                <a:spLocks noRot="1" noChangeAspect="1" noMove="1" noResize="1" noEditPoints="1" noAdjustHandles="1" noChangeArrowheads="1" noChangeShapeType="1" noTextEdit="1"/>
              </p:cNvSpPr>
              <p:nvPr/>
            </p:nvSpPr>
            <p:spPr>
              <a:xfrm>
                <a:off x="4477950" y="3754409"/>
                <a:ext cx="821956" cy="369332"/>
              </a:xfrm>
              <a:prstGeom prst="rect">
                <a:avLst/>
              </a:prstGeom>
              <a:blipFill rotWithShape="0">
                <a:blip r:embed="rId15"/>
                <a:stretch>
                  <a:fillRect/>
                </a:stretch>
              </a:blipFill>
            </p:spPr>
            <p:txBody>
              <a:bodyPr/>
              <a:lstStyle/>
              <a:p>
                <a:r>
                  <a:rPr lang="it-IT">
                    <a:noFill/>
                  </a:rPr>
                  <a:t> </a:t>
                </a:r>
              </a:p>
            </p:txBody>
          </p:sp>
        </mc:Fallback>
      </mc:AlternateContent>
      <p:sp>
        <p:nvSpPr>
          <p:cNvPr id="31" name="Rettangolo 30"/>
          <p:cNvSpPr/>
          <p:nvPr/>
        </p:nvSpPr>
        <p:spPr>
          <a:xfrm>
            <a:off x="5347995" y="3615909"/>
            <a:ext cx="2988062" cy="646331"/>
          </a:xfrm>
          <a:prstGeom prst="rect">
            <a:avLst/>
          </a:prstGeom>
        </p:spPr>
        <p:txBody>
          <a:bodyPr wrap="none">
            <a:spAutoFit/>
          </a:bodyPr>
          <a:lstStyle/>
          <a:p>
            <a:r>
              <a:rPr lang="it-IT" dirty="0" err="1" smtClean="0">
                <a:solidFill>
                  <a:srgbClr val="003366"/>
                </a:solidFill>
              </a:rPr>
              <a:t>submatrix</a:t>
            </a:r>
            <a:r>
              <a:rPr lang="it-IT" dirty="0" smtClean="0">
                <a:solidFill>
                  <a:srgbClr val="003366"/>
                </a:solidFill>
              </a:rPr>
              <a:t> </a:t>
            </a:r>
            <a:r>
              <a:rPr lang="it-IT" dirty="0" err="1" smtClean="0">
                <a:solidFill>
                  <a:srgbClr val="003366"/>
                </a:solidFill>
              </a:rPr>
              <a:t>containing</a:t>
            </a:r>
            <a:r>
              <a:rPr lang="it-IT" dirty="0" smtClean="0">
                <a:solidFill>
                  <a:srgbClr val="003366"/>
                </a:solidFill>
              </a:rPr>
              <a:t> </a:t>
            </a:r>
            <a:r>
              <a:rPr lang="it-IT" dirty="0" err="1" smtClean="0">
                <a:solidFill>
                  <a:srgbClr val="003366"/>
                </a:solidFill>
              </a:rPr>
              <a:t>only</a:t>
            </a:r>
            <a:r>
              <a:rPr lang="it-IT" dirty="0" smtClean="0">
                <a:solidFill>
                  <a:srgbClr val="003366"/>
                </a:solidFill>
              </a:rPr>
              <a:t> </a:t>
            </a:r>
            <a:r>
              <a:rPr lang="it-IT" dirty="0" err="1" smtClean="0">
                <a:solidFill>
                  <a:srgbClr val="003366"/>
                </a:solidFill>
              </a:rPr>
              <a:t>rows</a:t>
            </a:r>
            <a:endParaRPr lang="it-IT" dirty="0" smtClean="0">
              <a:solidFill>
                <a:srgbClr val="003366"/>
              </a:solidFill>
            </a:endParaRPr>
          </a:p>
          <a:p>
            <a:r>
              <a:rPr lang="it-IT" dirty="0" smtClean="0">
                <a:solidFill>
                  <a:srgbClr val="003366"/>
                </a:solidFill>
              </a:rPr>
              <a:t>relative to </a:t>
            </a:r>
            <a:r>
              <a:rPr lang="it-IT" dirty="0" err="1" smtClean="0">
                <a:solidFill>
                  <a:srgbClr val="003366"/>
                </a:solidFill>
              </a:rPr>
              <a:t>unmeasured</a:t>
            </a:r>
            <a:r>
              <a:rPr lang="it-IT" dirty="0" smtClean="0">
                <a:solidFill>
                  <a:srgbClr val="003366"/>
                </a:solidFill>
              </a:rPr>
              <a:t> </a:t>
            </a:r>
            <a:r>
              <a:rPr lang="it-IT" dirty="0" err="1" smtClean="0">
                <a:solidFill>
                  <a:srgbClr val="003366"/>
                </a:solidFill>
              </a:rPr>
              <a:t>nodes</a:t>
            </a:r>
            <a:endParaRPr lang="it-IT" dirty="0"/>
          </a:p>
        </p:txBody>
      </p:sp>
      <p:sp>
        <p:nvSpPr>
          <p:cNvPr id="6" name="Rettangolo 5"/>
          <p:cNvSpPr/>
          <p:nvPr/>
        </p:nvSpPr>
        <p:spPr>
          <a:xfrm>
            <a:off x="1312132" y="5403512"/>
            <a:ext cx="702838" cy="44334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p:cNvSpPr/>
          <p:nvPr/>
        </p:nvSpPr>
        <p:spPr>
          <a:xfrm>
            <a:off x="6415580" y="5394181"/>
            <a:ext cx="891683" cy="44334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p:cNvSpPr/>
          <p:nvPr/>
        </p:nvSpPr>
        <p:spPr>
          <a:xfrm>
            <a:off x="69488" y="1988380"/>
            <a:ext cx="1117614" cy="738664"/>
          </a:xfrm>
          <a:prstGeom prst="rect">
            <a:avLst/>
          </a:prstGeom>
        </p:spPr>
        <p:txBody>
          <a:bodyPr wrap="none">
            <a:spAutoFit/>
          </a:bodyPr>
          <a:lstStyle/>
          <a:p>
            <a:pPr algn="ctr"/>
            <a:r>
              <a:rPr lang="it-IT" sz="1400" dirty="0" err="1" smtClean="0">
                <a:solidFill>
                  <a:srgbClr val="003366"/>
                </a:solidFill>
              </a:rPr>
              <a:t>node</a:t>
            </a:r>
            <a:r>
              <a:rPr lang="it-IT" sz="1400" dirty="0" smtClean="0">
                <a:solidFill>
                  <a:srgbClr val="003366"/>
                </a:solidFill>
              </a:rPr>
              <a:t> </a:t>
            </a:r>
          </a:p>
          <a:p>
            <a:pPr algn="ctr"/>
            <a:r>
              <a:rPr lang="it-IT" sz="1400" dirty="0" err="1" smtClean="0">
                <a:solidFill>
                  <a:srgbClr val="003366"/>
                </a:solidFill>
              </a:rPr>
              <a:t>displacement</a:t>
            </a:r>
            <a:endParaRPr lang="it-IT" sz="1400" dirty="0" smtClean="0">
              <a:solidFill>
                <a:srgbClr val="003366"/>
              </a:solidFill>
            </a:endParaRPr>
          </a:p>
          <a:p>
            <a:pPr algn="ctr"/>
            <a:r>
              <a:rPr lang="it-IT" sz="1400" dirty="0" err="1" smtClean="0">
                <a:solidFill>
                  <a:srgbClr val="003366"/>
                </a:solidFill>
              </a:rPr>
              <a:t>vector</a:t>
            </a:r>
            <a:endParaRPr lang="it-IT" sz="1400" dirty="0"/>
          </a:p>
        </p:txBody>
      </p:sp>
      <p:sp>
        <p:nvSpPr>
          <p:cNvPr id="32" name="Rettangolo 31"/>
          <p:cNvSpPr/>
          <p:nvPr/>
        </p:nvSpPr>
        <p:spPr>
          <a:xfrm>
            <a:off x="971042" y="1047401"/>
            <a:ext cx="778361" cy="523220"/>
          </a:xfrm>
          <a:prstGeom prst="rect">
            <a:avLst/>
          </a:prstGeom>
        </p:spPr>
        <p:txBody>
          <a:bodyPr wrap="square">
            <a:spAutoFit/>
          </a:bodyPr>
          <a:lstStyle/>
          <a:p>
            <a:pPr algn="ctr"/>
            <a:r>
              <a:rPr lang="it-IT" sz="1400" dirty="0" err="1" smtClean="0">
                <a:solidFill>
                  <a:srgbClr val="003366"/>
                </a:solidFill>
              </a:rPr>
              <a:t>modal</a:t>
            </a:r>
            <a:r>
              <a:rPr lang="it-IT" sz="1400" dirty="0" smtClean="0">
                <a:solidFill>
                  <a:srgbClr val="003366"/>
                </a:solidFill>
              </a:rPr>
              <a:t> </a:t>
            </a:r>
            <a:r>
              <a:rPr lang="it-IT" sz="1400" dirty="0" err="1" smtClean="0">
                <a:solidFill>
                  <a:srgbClr val="003366"/>
                </a:solidFill>
              </a:rPr>
              <a:t>matrix</a:t>
            </a:r>
            <a:endParaRPr lang="it-IT" sz="1400" dirty="0"/>
          </a:p>
        </p:txBody>
      </p:sp>
      <p:sp>
        <p:nvSpPr>
          <p:cNvPr id="33" name="Rettangolo 32"/>
          <p:cNvSpPr/>
          <p:nvPr/>
        </p:nvSpPr>
        <p:spPr>
          <a:xfrm>
            <a:off x="1526659" y="1962813"/>
            <a:ext cx="1007007" cy="738664"/>
          </a:xfrm>
          <a:prstGeom prst="rect">
            <a:avLst/>
          </a:prstGeom>
        </p:spPr>
        <p:txBody>
          <a:bodyPr wrap="none">
            <a:spAutoFit/>
          </a:bodyPr>
          <a:lstStyle/>
          <a:p>
            <a:pPr algn="ctr"/>
            <a:r>
              <a:rPr lang="it-IT" sz="1400" dirty="0" err="1" smtClean="0">
                <a:solidFill>
                  <a:srgbClr val="003366"/>
                </a:solidFill>
              </a:rPr>
              <a:t>modal</a:t>
            </a:r>
            <a:r>
              <a:rPr lang="it-IT" sz="1400" dirty="0" smtClean="0">
                <a:solidFill>
                  <a:srgbClr val="003366"/>
                </a:solidFill>
              </a:rPr>
              <a:t> </a:t>
            </a:r>
          </a:p>
          <a:p>
            <a:pPr algn="ctr"/>
            <a:r>
              <a:rPr lang="it-IT" sz="1400" dirty="0" err="1" smtClean="0">
                <a:solidFill>
                  <a:srgbClr val="003366"/>
                </a:solidFill>
              </a:rPr>
              <a:t>coordinates</a:t>
            </a:r>
            <a:endParaRPr lang="it-IT" sz="1400" dirty="0" smtClean="0">
              <a:solidFill>
                <a:srgbClr val="003366"/>
              </a:solidFill>
            </a:endParaRPr>
          </a:p>
          <a:p>
            <a:pPr algn="ctr"/>
            <a:r>
              <a:rPr lang="it-IT" sz="1400" dirty="0" err="1" smtClean="0">
                <a:solidFill>
                  <a:srgbClr val="003366"/>
                </a:solidFill>
              </a:rPr>
              <a:t>vector</a:t>
            </a:r>
            <a:endParaRPr lang="it-IT" sz="1400" dirty="0"/>
          </a:p>
        </p:txBody>
      </p:sp>
      <p:pic>
        <p:nvPicPr>
          <p:cNvPr id="7" name="Immagine 6"/>
          <p:cNvPicPr>
            <a:picLocks noChangeAspect="1"/>
          </p:cNvPicPr>
          <p:nvPr/>
        </p:nvPicPr>
        <p:blipFill rotWithShape="1">
          <a:blip r:embed="rId16" cstate="print">
            <a:extLst>
              <a:ext uri="{28A0092B-C50C-407E-A947-70E740481C1C}">
                <a14:useLocalDpi xmlns:a14="http://schemas.microsoft.com/office/drawing/2010/main" val="0"/>
              </a:ext>
            </a:extLst>
          </a:blip>
          <a:srcRect t="17088"/>
          <a:stretch/>
        </p:blipFill>
        <p:spPr>
          <a:xfrm>
            <a:off x="6308060" y="967732"/>
            <a:ext cx="2093651" cy="1412927"/>
          </a:xfrm>
          <a:prstGeom prst="rect">
            <a:avLst/>
          </a:prstGeom>
        </p:spPr>
      </p:pic>
      <p:cxnSp>
        <p:nvCxnSpPr>
          <p:cNvPr id="10" name="Connettore 2 9"/>
          <p:cNvCxnSpPr/>
          <p:nvPr/>
        </p:nvCxnSpPr>
        <p:spPr>
          <a:xfrm>
            <a:off x="660828" y="3063198"/>
            <a:ext cx="50482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ttore 2 33"/>
          <p:cNvCxnSpPr/>
          <p:nvPr/>
        </p:nvCxnSpPr>
        <p:spPr>
          <a:xfrm>
            <a:off x="660828" y="3736800"/>
            <a:ext cx="504825" cy="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5" name="Rettangolo 34"/>
              <p:cNvSpPr/>
              <p:nvPr/>
            </p:nvSpPr>
            <p:spPr>
              <a:xfrm>
                <a:off x="6308060" y="2483890"/>
                <a:ext cx="84587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𝑋</m:t>
                          </m:r>
                        </m:e>
                        <m:sub>
                          <m:r>
                            <a:rPr lang="it-IT" i="1">
                              <a:latin typeface="Cambria Math" panose="02040503050406030204" pitchFamily="18" charset="0"/>
                            </a:rPr>
                            <m:t>𝑚</m:t>
                          </m:r>
                        </m:sub>
                      </m:sSub>
                      <m:d>
                        <m:dPr>
                          <m:ctrlPr>
                            <a:rPr lang="it-IT" i="1">
                              <a:latin typeface="Cambria Math" panose="02040503050406030204" pitchFamily="18" charset="0"/>
                            </a:rPr>
                          </m:ctrlPr>
                        </m:dPr>
                        <m:e>
                          <m:r>
                            <a:rPr lang="it-IT" i="1">
                              <a:latin typeface="Cambria Math" panose="02040503050406030204" pitchFamily="18" charset="0"/>
                            </a:rPr>
                            <m:t>𝑡</m:t>
                          </m:r>
                        </m:e>
                      </m:d>
                    </m:oMath>
                  </m:oMathPara>
                </a14:m>
                <a:endParaRPr lang="it-IT" dirty="0"/>
              </a:p>
            </p:txBody>
          </p:sp>
        </mc:Choice>
        <mc:Fallback>
          <p:sp>
            <p:nvSpPr>
              <p:cNvPr id="35" name="Rettangolo 34"/>
              <p:cNvSpPr>
                <a:spLocks noRot="1" noChangeAspect="1" noMove="1" noResize="1" noEditPoints="1" noAdjustHandles="1" noChangeArrowheads="1" noChangeShapeType="1" noTextEdit="1"/>
              </p:cNvSpPr>
              <p:nvPr/>
            </p:nvSpPr>
            <p:spPr>
              <a:xfrm>
                <a:off x="6308060" y="2483890"/>
                <a:ext cx="845873" cy="369332"/>
              </a:xfrm>
              <a:prstGeom prst="rect">
                <a:avLst/>
              </a:prstGeom>
              <a:blipFill rotWithShape="0">
                <a:blip r:embed="rId17"/>
                <a:stretch>
                  <a:fillRect/>
                </a:stretch>
              </a:blipFill>
            </p:spPr>
            <p:txBody>
              <a:bodyPr/>
              <a:lstStyle/>
              <a:p>
                <a:r>
                  <a:rPr lang="it-IT">
                    <a:noFill/>
                  </a:rPr>
                  <a:t> </a:t>
                </a:r>
              </a:p>
            </p:txBody>
          </p:sp>
        </mc:Fallback>
      </mc:AlternateContent>
      <p:cxnSp>
        <p:nvCxnSpPr>
          <p:cNvPr id="36" name="Connettore 2 35"/>
          <p:cNvCxnSpPr/>
          <p:nvPr/>
        </p:nvCxnSpPr>
        <p:spPr>
          <a:xfrm>
            <a:off x="6433881" y="2499088"/>
            <a:ext cx="504825"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7" name="Rettangolo 36"/>
              <p:cNvSpPr/>
              <p:nvPr/>
            </p:nvSpPr>
            <p:spPr>
              <a:xfrm>
                <a:off x="7354885" y="2451558"/>
                <a:ext cx="79778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smtClean="0">
                              <a:latin typeface="Cambria Math" panose="02040503050406030204" pitchFamily="18" charset="0"/>
                            </a:rPr>
                          </m:ctrlPr>
                        </m:sSubPr>
                        <m:e>
                          <m:r>
                            <a:rPr lang="it-IT" i="1">
                              <a:latin typeface="Cambria Math" panose="02040503050406030204" pitchFamily="18" charset="0"/>
                            </a:rPr>
                            <m:t>𝑋</m:t>
                          </m:r>
                        </m:e>
                        <m:sub>
                          <m:r>
                            <a:rPr lang="it-IT" b="0" i="1" smtClean="0">
                              <a:latin typeface="Cambria Math" panose="02040503050406030204" pitchFamily="18" charset="0"/>
                            </a:rPr>
                            <m:t>𝑢</m:t>
                          </m:r>
                        </m:sub>
                      </m:sSub>
                      <m:d>
                        <m:dPr>
                          <m:ctrlPr>
                            <a:rPr lang="it-IT" i="1">
                              <a:latin typeface="Cambria Math" panose="02040503050406030204" pitchFamily="18" charset="0"/>
                            </a:rPr>
                          </m:ctrlPr>
                        </m:dPr>
                        <m:e>
                          <m:r>
                            <a:rPr lang="it-IT" i="1">
                              <a:latin typeface="Cambria Math" panose="02040503050406030204" pitchFamily="18" charset="0"/>
                            </a:rPr>
                            <m:t>𝑡</m:t>
                          </m:r>
                        </m:e>
                      </m:d>
                    </m:oMath>
                  </m:oMathPara>
                </a14:m>
                <a:endParaRPr lang="it-IT" dirty="0"/>
              </a:p>
            </p:txBody>
          </p:sp>
        </mc:Choice>
        <mc:Fallback>
          <p:sp>
            <p:nvSpPr>
              <p:cNvPr id="37" name="Rettangolo 36"/>
              <p:cNvSpPr>
                <a:spLocks noRot="1" noChangeAspect="1" noMove="1" noResize="1" noEditPoints="1" noAdjustHandles="1" noChangeArrowheads="1" noChangeShapeType="1" noTextEdit="1"/>
              </p:cNvSpPr>
              <p:nvPr/>
            </p:nvSpPr>
            <p:spPr>
              <a:xfrm>
                <a:off x="7354885" y="2451558"/>
                <a:ext cx="797782" cy="369332"/>
              </a:xfrm>
              <a:prstGeom prst="rect">
                <a:avLst/>
              </a:prstGeom>
              <a:blipFill rotWithShape="0">
                <a:blip r:embed="rId18"/>
                <a:stretch>
                  <a:fillRect/>
                </a:stretch>
              </a:blipFill>
            </p:spPr>
            <p:txBody>
              <a:bodyPr/>
              <a:lstStyle/>
              <a:p>
                <a:r>
                  <a:rPr lang="it-IT">
                    <a:noFill/>
                  </a:rPr>
                  <a:t> </a:t>
                </a:r>
              </a:p>
            </p:txBody>
          </p:sp>
        </mc:Fallback>
      </mc:AlternateContent>
      <p:cxnSp>
        <p:nvCxnSpPr>
          <p:cNvPr id="38" name="Connettore 2 37"/>
          <p:cNvCxnSpPr/>
          <p:nvPr/>
        </p:nvCxnSpPr>
        <p:spPr>
          <a:xfrm>
            <a:off x="7501363" y="2483890"/>
            <a:ext cx="504825" cy="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320100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a:t>incompleteness</a:t>
            </a:r>
            <a:r>
              <a:rPr lang="en-US" dirty="0" smtClean="0">
                <a:solidFill>
                  <a:srgbClr val="003366"/>
                </a:solidFill>
              </a:rPr>
              <a:t> </a:t>
            </a:r>
            <a:r>
              <a:rPr lang="en-US" dirty="0"/>
              <a:t>of the field</a:t>
            </a:r>
            <a:endParaRPr lang="it-IT" dirty="0"/>
          </a:p>
        </p:txBody>
      </p:sp>
      <p:sp>
        <p:nvSpPr>
          <p:cNvPr id="3" name="Rectangle 2"/>
          <p:cNvSpPr>
            <a:spLocks noChangeArrowheads="1"/>
          </p:cNvSpPr>
          <p:nvPr/>
        </p:nvSpPr>
        <p:spPr bwMode="auto">
          <a:xfrm>
            <a:off x="1132609" y="2109353"/>
            <a:ext cx="95250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pic>
        <p:nvPicPr>
          <p:cNvPr id="5" name="Immagine 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445" y="1446162"/>
            <a:ext cx="1510810" cy="1228581"/>
          </a:xfrm>
          <a:prstGeom prst="rect">
            <a:avLst/>
          </a:prstGeom>
          <a:noFill/>
          <a:ln>
            <a:noFill/>
          </a:ln>
        </p:spPr>
      </p:pic>
      <p:pic>
        <p:nvPicPr>
          <p:cNvPr id="6" name="Immagine 5"/>
          <p:cNvPicPr/>
          <p:nvPr/>
        </p:nvPicPr>
        <p:blipFill>
          <a:blip r:embed="rId5">
            <a:extLst>
              <a:ext uri="{28A0092B-C50C-407E-A947-70E740481C1C}">
                <a14:useLocalDpi xmlns:a14="http://schemas.microsoft.com/office/drawing/2010/main" val="0"/>
              </a:ext>
            </a:extLst>
          </a:blip>
          <a:stretch>
            <a:fillRect/>
          </a:stretch>
        </p:blipFill>
        <p:spPr>
          <a:xfrm>
            <a:off x="2125641" y="1446162"/>
            <a:ext cx="1562936" cy="1127598"/>
          </a:xfrm>
          <a:prstGeom prst="rect">
            <a:avLst/>
          </a:prstGeom>
        </p:spPr>
      </p:pic>
      <p:pic>
        <p:nvPicPr>
          <p:cNvPr id="7" name="Immagine 6"/>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5445" y="3001872"/>
            <a:ext cx="1504084" cy="1245792"/>
          </a:xfrm>
          <a:prstGeom prst="rect">
            <a:avLst/>
          </a:prstGeom>
          <a:noFill/>
          <a:ln>
            <a:noFill/>
          </a:ln>
        </p:spPr>
      </p:pic>
      <p:pic>
        <p:nvPicPr>
          <p:cNvPr id="8" name="Immagine 7"/>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11341" y="2918744"/>
            <a:ext cx="1791536" cy="997382"/>
          </a:xfrm>
          <a:prstGeom prst="rect">
            <a:avLst/>
          </a:prstGeom>
          <a:noFill/>
          <a:ln>
            <a:noFill/>
          </a:ln>
        </p:spPr>
      </p:pic>
      <p:sp>
        <p:nvSpPr>
          <p:cNvPr id="9" name="Rettangolo 8"/>
          <p:cNvSpPr/>
          <p:nvPr/>
        </p:nvSpPr>
        <p:spPr>
          <a:xfrm>
            <a:off x="3953392" y="933279"/>
            <a:ext cx="4991986" cy="5348159"/>
          </a:xfrm>
          <a:prstGeom prst="rect">
            <a:avLst/>
          </a:prstGeom>
        </p:spPr>
        <p:txBody>
          <a:bodyPr wrap="square">
            <a:noAutofit/>
          </a:bodyPr>
          <a:lstStyle/>
          <a:p>
            <a:pPr algn="just">
              <a:spcAft>
                <a:spcPts val="600"/>
              </a:spcAft>
            </a:pPr>
            <a:endParaRPr lang="en-US" sz="2000" b="1" dirty="0">
              <a:solidFill>
                <a:srgbClr val="003366"/>
              </a:solidFill>
            </a:endParaRPr>
          </a:p>
          <a:p>
            <a:pPr marL="342900" indent="-342900" algn="just">
              <a:spcAft>
                <a:spcPts val="600"/>
              </a:spcAft>
              <a:buFont typeface="Arial" panose="020B0604020202020204" pitchFamily="34" charset="0"/>
              <a:buChar char="•"/>
            </a:pPr>
            <a:r>
              <a:rPr lang="en-US" sz="2000" dirty="0" smtClean="0">
                <a:solidFill>
                  <a:srgbClr val="003366"/>
                </a:solidFill>
              </a:rPr>
              <a:t>Uncertainty on X</a:t>
            </a:r>
            <a:r>
              <a:rPr lang="en-US" sz="2000" baseline="-25000" dirty="0" smtClean="0">
                <a:solidFill>
                  <a:srgbClr val="003366"/>
                </a:solidFill>
              </a:rPr>
              <a:t>u</a:t>
            </a:r>
            <a:r>
              <a:rPr lang="en-US" sz="2000" dirty="0" smtClean="0">
                <a:solidFill>
                  <a:srgbClr val="003366"/>
                </a:solidFill>
              </a:rPr>
              <a:t> depends on number of modes considered and on number and location of sensors;</a:t>
            </a: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r>
              <a:rPr lang="en-US" sz="2000" dirty="0" smtClean="0">
                <a:solidFill>
                  <a:srgbClr val="003366"/>
                </a:solidFill>
              </a:rPr>
              <a:t>Numerical analysis varying considered modes and sensors arrangement</a:t>
            </a:r>
          </a:p>
          <a:p>
            <a:pPr algn="just">
              <a:spcAft>
                <a:spcPts val="600"/>
              </a:spcAft>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lvl="2" algn="just">
              <a:spcAft>
                <a:spcPts val="600"/>
              </a:spcAft>
            </a:pPr>
            <a:endParaRPr lang="en-US" sz="2000" b="1" dirty="0">
              <a:solidFill>
                <a:srgbClr val="003366"/>
              </a:solidFill>
            </a:endParaRPr>
          </a:p>
          <a:p>
            <a:pPr lvl="2" algn="just">
              <a:spcAft>
                <a:spcPts val="600"/>
              </a:spcAft>
            </a:pPr>
            <a:endParaRPr lang="en-US" sz="2000" b="1" dirty="0" smtClean="0">
              <a:solidFill>
                <a:srgbClr val="003366"/>
              </a:solidFill>
            </a:endParaRPr>
          </a:p>
          <a:p>
            <a:pPr marL="1257300" lvl="2" indent="-342900" algn="just">
              <a:spcAft>
                <a:spcPts val="600"/>
              </a:spcAft>
              <a:buFont typeface="Arial" panose="020B0604020202020204" pitchFamily="34" charset="0"/>
              <a:buChar char="•"/>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algn="just">
              <a:spcAft>
                <a:spcPts val="600"/>
              </a:spcAft>
            </a:pPr>
            <a:r>
              <a:rPr lang="en-US" sz="2000" b="1" dirty="0" smtClean="0">
                <a:solidFill>
                  <a:srgbClr val="003366"/>
                </a:solidFill>
              </a:rPr>
              <a:t> </a:t>
            </a:r>
          </a:p>
          <a:p>
            <a:pPr marL="342900" indent="-342900" algn="just">
              <a:spcAft>
                <a:spcPts val="600"/>
              </a:spcAft>
              <a:buFont typeface="Wingdings" pitchFamily="2" charset="2"/>
              <a:buChar char="§"/>
            </a:pPr>
            <a:endParaRPr lang="en-US" sz="2000" b="1" dirty="0">
              <a:solidFill>
                <a:srgbClr val="003366"/>
              </a:solidFill>
            </a:endParaRPr>
          </a:p>
          <a:p>
            <a:pPr algn="just">
              <a:spcAft>
                <a:spcPts val="600"/>
              </a:spcAft>
            </a:pPr>
            <a:endParaRPr lang="en-US" sz="2000" b="1" dirty="0" smtClean="0">
              <a:solidFill>
                <a:srgbClr val="003366"/>
              </a:solidFill>
            </a:endParaRPr>
          </a:p>
          <a:p>
            <a:pPr marL="342900" indent="-342900" algn="just">
              <a:spcAft>
                <a:spcPts val="600"/>
              </a:spcAft>
              <a:buFont typeface="Wingdings" pitchFamily="2" charset="2"/>
              <a:buChar char="§"/>
            </a:pPr>
            <a:endParaRPr lang="en-US" sz="2000" b="1" dirty="0" smtClean="0">
              <a:solidFill>
                <a:srgbClr val="003366"/>
              </a:solidFill>
            </a:endParaRPr>
          </a:p>
        </p:txBody>
      </p:sp>
      <p:sp>
        <p:nvSpPr>
          <p:cNvPr id="1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11" name="Oggetto 10"/>
          <p:cNvGraphicFramePr>
            <a:graphicFrameLocks noChangeAspect="1"/>
          </p:cNvGraphicFramePr>
          <p:nvPr>
            <p:extLst>
              <p:ext uri="{D42A27DB-BD31-4B8C-83A1-F6EECF244321}">
                <p14:modId xmlns:p14="http://schemas.microsoft.com/office/powerpoint/2010/main" val="3310074776"/>
              </p:ext>
            </p:extLst>
          </p:nvPr>
        </p:nvGraphicFramePr>
        <p:xfrm>
          <a:off x="5293926" y="3502178"/>
          <a:ext cx="2342656" cy="726520"/>
        </p:xfrm>
        <a:graphic>
          <a:graphicData uri="http://schemas.openxmlformats.org/presentationml/2006/ole">
            <mc:AlternateContent xmlns:mc="http://schemas.openxmlformats.org/markup-compatibility/2006">
              <mc:Choice xmlns:v="urn:schemas-microsoft-com:vml" Requires="v">
                <p:oleObj spid="_x0000_s8361" name="Equation" r:id="rId8" imgW="1511300" imgH="469900" progId="Equation.DSMT4">
                  <p:embed/>
                </p:oleObj>
              </mc:Choice>
              <mc:Fallback>
                <p:oleObj name="Equation" r:id="rId8" imgW="1511300" imgH="469900" progId="Equation.DSMT4">
                  <p:embed/>
                  <p:pic>
                    <p:nvPicPr>
                      <p:cNvPr id="0" name="Object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93926" y="3502178"/>
                        <a:ext cx="2342656" cy="726520"/>
                      </a:xfrm>
                      <a:prstGeom prst="rect">
                        <a:avLst/>
                      </a:prstGeom>
                      <a:noFill/>
                    </p:spPr>
                  </p:pic>
                </p:oleObj>
              </mc:Fallback>
            </mc:AlternateContent>
          </a:graphicData>
        </a:graphic>
      </p:graphicFrame>
      <p:sp>
        <p:nvSpPr>
          <p:cNvPr id="12" name="Rettangolo 11"/>
          <p:cNvSpPr/>
          <p:nvPr/>
        </p:nvSpPr>
        <p:spPr>
          <a:xfrm>
            <a:off x="5667888" y="4225922"/>
            <a:ext cx="1180820" cy="461665"/>
          </a:xfrm>
          <a:prstGeom prst="rect">
            <a:avLst/>
          </a:prstGeom>
        </p:spPr>
        <p:txBody>
          <a:bodyPr wrap="square">
            <a:spAutoFit/>
          </a:bodyPr>
          <a:lstStyle/>
          <a:p>
            <a:r>
              <a:rPr lang="it-IT" sz="1200" dirty="0" smtClean="0">
                <a:solidFill>
                  <a:srgbClr val="003366"/>
                </a:solidFill>
              </a:rPr>
              <a:t>on </a:t>
            </a:r>
            <a:r>
              <a:rPr lang="it-IT" sz="1200" dirty="0" err="1" smtClean="0">
                <a:solidFill>
                  <a:srgbClr val="003366"/>
                </a:solidFill>
              </a:rPr>
              <a:t>unmeasured</a:t>
            </a:r>
            <a:r>
              <a:rPr lang="it-IT" sz="1200" dirty="0" smtClean="0">
                <a:solidFill>
                  <a:srgbClr val="003366"/>
                </a:solidFill>
              </a:rPr>
              <a:t> </a:t>
            </a:r>
            <a:r>
              <a:rPr lang="it-IT" sz="1200" dirty="0" err="1" smtClean="0">
                <a:solidFill>
                  <a:srgbClr val="003366"/>
                </a:solidFill>
              </a:rPr>
              <a:t>nodes</a:t>
            </a:r>
            <a:endParaRPr lang="it-IT" sz="1200" dirty="0"/>
          </a:p>
        </p:txBody>
      </p:sp>
      <p:cxnSp>
        <p:nvCxnSpPr>
          <p:cNvPr id="13" name="Connettore 2 12"/>
          <p:cNvCxnSpPr/>
          <p:nvPr/>
        </p:nvCxnSpPr>
        <p:spPr>
          <a:xfrm>
            <a:off x="6089436" y="4057237"/>
            <a:ext cx="0" cy="1427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Immagine 15"/>
          <p:cNvPicPr/>
          <p:nvPr/>
        </p:nvPicPr>
        <p:blipFill>
          <a:blip r:embed="rId10">
            <a:extLst>
              <a:ext uri="{28A0092B-C50C-407E-A947-70E740481C1C}">
                <a14:useLocalDpi xmlns:a14="http://schemas.microsoft.com/office/drawing/2010/main" val="0"/>
              </a:ext>
            </a:extLst>
          </a:blip>
          <a:srcRect/>
          <a:stretch>
            <a:fillRect/>
          </a:stretch>
        </p:blipFill>
        <p:spPr bwMode="auto">
          <a:xfrm>
            <a:off x="89276" y="4324368"/>
            <a:ext cx="2607945" cy="1957070"/>
          </a:xfrm>
          <a:prstGeom prst="rect">
            <a:avLst/>
          </a:prstGeom>
          <a:noFill/>
          <a:ln>
            <a:noFill/>
          </a:ln>
        </p:spPr>
      </p:pic>
      <p:pic>
        <p:nvPicPr>
          <p:cNvPr id="19" name="Immagine 18"/>
          <p:cNvPicPr>
            <a:picLocks noChangeAspect="1"/>
          </p:cNvPicPr>
          <p:nvPr/>
        </p:nvPicPr>
        <p:blipFill rotWithShape="1">
          <a:blip r:embed="rId11"/>
          <a:srcRect l="29910" r="31891"/>
          <a:stretch/>
        </p:blipFill>
        <p:spPr>
          <a:xfrm>
            <a:off x="2458226" y="4451201"/>
            <a:ext cx="1953491" cy="1746485"/>
          </a:xfrm>
          <a:prstGeom prst="rect">
            <a:avLst/>
          </a:prstGeom>
        </p:spPr>
      </p:pic>
      <p:sp>
        <p:nvSpPr>
          <p:cNvPr id="20" name="Rettangolo 19"/>
          <p:cNvSpPr/>
          <p:nvPr/>
        </p:nvSpPr>
        <p:spPr>
          <a:xfrm>
            <a:off x="2805977" y="5812939"/>
            <a:ext cx="1325573" cy="20120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p:cNvSpPr/>
          <p:nvPr/>
        </p:nvSpPr>
        <p:spPr>
          <a:xfrm>
            <a:off x="2998790" y="4185868"/>
            <a:ext cx="1180820" cy="276999"/>
          </a:xfrm>
          <a:prstGeom prst="rect">
            <a:avLst/>
          </a:prstGeom>
        </p:spPr>
        <p:txBody>
          <a:bodyPr wrap="square">
            <a:spAutoFit/>
          </a:bodyPr>
          <a:lstStyle/>
          <a:p>
            <a:r>
              <a:rPr lang="it-IT" sz="1200" dirty="0" smtClean="0">
                <a:solidFill>
                  <a:srgbClr val="003366"/>
                </a:solidFill>
              </a:rPr>
              <a:t>(model M1)</a:t>
            </a:r>
            <a:endParaRPr lang="it-IT" sz="1200" dirty="0"/>
          </a:p>
        </p:txBody>
      </p:sp>
      <p:sp>
        <p:nvSpPr>
          <p:cNvPr id="22" name="Rettangolo 21"/>
          <p:cNvSpPr/>
          <p:nvPr/>
        </p:nvSpPr>
        <p:spPr>
          <a:xfrm>
            <a:off x="1133583" y="2232945"/>
            <a:ext cx="1180820" cy="276999"/>
          </a:xfrm>
          <a:prstGeom prst="rect">
            <a:avLst/>
          </a:prstGeom>
        </p:spPr>
        <p:txBody>
          <a:bodyPr wrap="square">
            <a:spAutoFit/>
          </a:bodyPr>
          <a:lstStyle/>
          <a:p>
            <a:r>
              <a:rPr lang="it-IT" sz="1200" dirty="0" smtClean="0">
                <a:solidFill>
                  <a:srgbClr val="003366"/>
                </a:solidFill>
              </a:rPr>
              <a:t>M1</a:t>
            </a:r>
            <a:endParaRPr lang="it-IT" sz="1200" dirty="0"/>
          </a:p>
        </p:txBody>
      </p:sp>
      <p:sp>
        <p:nvSpPr>
          <p:cNvPr id="23" name="Rettangolo 22"/>
          <p:cNvSpPr/>
          <p:nvPr/>
        </p:nvSpPr>
        <p:spPr>
          <a:xfrm>
            <a:off x="3112541" y="2226706"/>
            <a:ext cx="1180820" cy="276999"/>
          </a:xfrm>
          <a:prstGeom prst="rect">
            <a:avLst/>
          </a:prstGeom>
        </p:spPr>
        <p:txBody>
          <a:bodyPr wrap="square">
            <a:spAutoFit/>
          </a:bodyPr>
          <a:lstStyle/>
          <a:p>
            <a:r>
              <a:rPr lang="it-IT" sz="1200" dirty="0" smtClean="0">
                <a:solidFill>
                  <a:srgbClr val="003366"/>
                </a:solidFill>
              </a:rPr>
              <a:t>M2</a:t>
            </a:r>
            <a:endParaRPr lang="it-IT" sz="1200" dirty="0"/>
          </a:p>
        </p:txBody>
      </p:sp>
      <p:sp>
        <p:nvSpPr>
          <p:cNvPr id="24" name="Rettangolo 23"/>
          <p:cNvSpPr/>
          <p:nvPr/>
        </p:nvSpPr>
        <p:spPr>
          <a:xfrm>
            <a:off x="1143974" y="3903449"/>
            <a:ext cx="1180820" cy="276999"/>
          </a:xfrm>
          <a:prstGeom prst="rect">
            <a:avLst/>
          </a:prstGeom>
        </p:spPr>
        <p:txBody>
          <a:bodyPr wrap="square">
            <a:spAutoFit/>
          </a:bodyPr>
          <a:lstStyle/>
          <a:p>
            <a:r>
              <a:rPr lang="it-IT" sz="1200" dirty="0" smtClean="0">
                <a:solidFill>
                  <a:srgbClr val="003366"/>
                </a:solidFill>
              </a:rPr>
              <a:t>M3</a:t>
            </a:r>
            <a:endParaRPr lang="it-IT" sz="1200" dirty="0"/>
          </a:p>
        </p:txBody>
      </p:sp>
      <p:sp>
        <p:nvSpPr>
          <p:cNvPr id="25" name="Rettangolo 24"/>
          <p:cNvSpPr/>
          <p:nvPr/>
        </p:nvSpPr>
        <p:spPr>
          <a:xfrm>
            <a:off x="3132750" y="3869154"/>
            <a:ext cx="1180820" cy="276999"/>
          </a:xfrm>
          <a:prstGeom prst="rect">
            <a:avLst/>
          </a:prstGeom>
        </p:spPr>
        <p:txBody>
          <a:bodyPr wrap="square">
            <a:spAutoFit/>
          </a:bodyPr>
          <a:lstStyle/>
          <a:p>
            <a:r>
              <a:rPr lang="it-IT" sz="1200" dirty="0" smtClean="0">
                <a:solidFill>
                  <a:srgbClr val="003366"/>
                </a:solidFill>
              </a:rPr>
              <a:t>M4</a:t>
            </a:r>
            <a:endParaRPr lang="it-IT" sz="1200" dirty="0"/>
          </a:p>
        </p:txBody>
      </p:sp>
      <p:graphicFrame>
        <p:nvGraphicFramePr>
          <p:cNvPr id="26" name="Oggetto 25"/>
          <p:cNvGraphicFramePr>
            <a:graphicFrameLocks noChangeAspect="1"/>
          </p:cNvGraphicFramePr>
          <p:nvPr>
            <p:extLst>
              <p:ext uri="{D42A27DB-BD31-4B8C-83A1-F6EECF244321}">
                <p14:modId xmlns:p14="http://schemas.microsoft.com/office/powerpoint/2010/main" val="1349455636"/>
              </p:ext>
            </p:extLst>
          </p:nvPr>
        </p:nvGraphicFramePr>
        <p:xfrm>
          <a:off x="5715144" y="2359740"/>
          <a:ext cx="1384160" cy="365187"/>
        </p:xfrm>
        <a:graphic>
          <a:graphicData uri="http://schemas.openxmlformats.org/presentationml/2006/ole">
            <mc:AlternateContent xmlns:mc="http://schemas.openxmlformats.org/markup-compatibility/2006">
              <mc:Choice xmlns:v="urn:schemas-microsoft-com:vml" Requires="v">
                <p:oleObj spid="_x0000_s8362" name="Equation" r:id="rId12" imgW="723600" imgH="215640" progId="Equation.DSMT4">
                  <p:embed/>
                </p:oleObj>
              </mc:Choice>
              <mc:Fallback>
                <p:oleObj name="Equation" r:id="rId12" imgW="723600" imgH="215640" progId="Equation.DSMT4">
                  <p:embed/>
                  <p:pic>
                    <p:nvPicPr>
                      <p:cNvPr id="0" name=""/>
                      <p:cNvPicPr>
                        <a:picLocks noChangeAspect="1" noChangeArrowheads="1"/>
                      </p:cNvPicPr>
                      <p:nvPr/>
                    </p:nvPicPr>
                    <p:blipFill>
                      <a:blip r:embed="rId13"/>
                      <a:srcRect/>
                      <a:stretch>
                        <a:fillRect/>
                      </a:stretch>
                    </p:blipFill>
                    <p:spPr bwMode="auto">
                      <a:xfrm>
                        <a:off x="5715144" y="2359740"/>
                        <a:ext cx="1384160" cy="365187"/>
                      </a:xfrm>
                      <a:prstGeom prst="rect">
                        <a:avLst/>
                      </a:prstGeom>
                      <a:noFill/>
                    </p:spPr>
                  </p:pic>
                </p:oleObj>
              </mc:Fallback>
            </mc:AlternateContent>
          </a:graphicData>
        </a:graphic>
      </p:graphicFrame>
      <p:pic>
        <p:nvPicPr>
          <p:cNvPr id="4" name="Immagine 3"/>
          <p:cNvPicPr>
            <a:picLocks noChangeAspect="1"/>
          </p:cNvPicPr>
          <p:nvPr/>
        </p:nvPicPr>
        <p:blipFill>
          <a:blip r:embed="rId14"/>
          <a:stretch>
            <a:fillRect/>
          </a:stretch>
        </p:blipFill>
        <p:spPr>
          <a:xfrm>
            <a:off x="6475026" y="4518521"/>
            <a:ext cx="2323112" cy="1453019"/>
          </a:xfrm>
          <a:prstGeom prst="rect">
            <a:avLst/>
          </a:prstGeom>
        </p:spPr>
      </p:pic>
      <p:sp>
        <p:nvSpPr>
          <p:cNvPr id="57" name="Freccia a destra 56"/>
          <p:cNvSpPr/>
          <p:nvPr/>
        </p:nvSpPr>
        <p:spPr>
          <a:xfrm>
            <a:off x="5950596" y="5385386"/>
            <a:ext cx="377190" cy="241874"/>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8" name="Rettangolo 57"/>
          <p:cNvSpPr/>
          <p:nvPr/>
        </p:nvSpPr>
        <p:spPr>
          <a:xfrm>
            <a:off x="4600512" y="4749611"/>
            <a:ext cx="1334640" cy="1323439"/>
          </a:xfrm>
          <a:prstGeom prst="rect">
            <a:avLst/>
          </a:prstGeom>
          <a:ln w="28575">
            <a:solidFill>
              <a:srgbClr val="FF0000"/>
            </a:solidFill>
          </a:ln>
        </p:spPr>
        <p:txBody>
          <a:bodyPr wrap="square">
            <a:spAutoFit/>
          </a:bodyPr>
          <a:lstStyle/>
          <a:p>
            <a:pPr algn="ctr"/>
            <a:r>
              <a:rPr lang="it-IT" sz="1600" b="1" dirty="0" err="1" smtClean="0">
                <a:solidFill>
                  <a:srgbClr val="003366"/>
                </a:solidFill>
              </a:rPr>
              <a:t>Optimal</a:t>
            </a:r>
            <a:r>
              <a:rPr lang="it-IT" sz="1600" b="1" dirty="0" smtClean="0">
                <a:solidFill>
                  <a:srgbClr val="003366"/>
                </a:solidFill>
              </a:rPr>
              <a:t> </a:t>
            </a:r>
            <a:r>
              <a:rPr lang="it-IT" sz="1600" b="1" dirty="0" err="1" smtClean="0">
                <a:solidFill>
                  <a:srgbClr val="003366"/>
                </a:solidFill>
              </a:rPr>
              <a:t>number</a:t>
            </a:r>
            <a:r>
              <a:rPr lang="it-IT" sz="1600" b="1" dirty="0" smtClean="0">
                <a:solidFill>
                  <a:srgbClr val="003366"/>
                </a:solidFill>
              </a:rPr>
              <a:t> of </a:t>
            </a:r>
            <a:r>
              <a:rPr lang="it-IT" sz="1600" b="1" dirty="0" err="1" smtClean="0">
                <a:solidFill>
                  <a:srgbClr val="003366"/>
                </a:solidFill>
              </a:rPr>
              <a:t>sensors</a:t>
            </a:r>
            <a:endParaRPr lang="it-IT" sz="1600" b="1" dirty="0" smtClean="0">
              <a:solidFill>
                <a:srgbClr val="003366"/>
              </a:solidFill>
            </a:endParaRPr>
          </a:p>
          <a:p>
            <a:pPr algn="ctr"/>
            <a:endParaRPr lang="it-IT" sz="1600" b="1" dirty="0">
              <a:solidFill>
                <a:srgbClr val="003366"/>
              </a:solidFill>
            </a:endParaRPr>
          </a:p>
          <a:p>
            <a:pPr algn="ctr"/>
            <a:r>
              <a:rPr lang="it-IT" sz="1600" b="1" dirty="0" smtClean="0">
                <a:solidFill>
                  <a:srgbClr val="003366"/>
                </a:solidFill>
              </a:rPr>
              <a:t>2x(</a:t>
            </a:r>
            <a:r>
              <a:rPr lang="it-IT" sz="1600" b="1" dirty="0" err="1" smtClean="0">
                <a:solidFill>
                  <a:srgbClr val="003366"/>
                </a:solidFill>
              </a:rPr>
              <a:t>n+m</a:t>
            </a:r>
            <a:r>
              <a:rPr lang="it-IT" sz="1600" b="1" dirty="0" smtClean="0">
                <a:solidFill>
                  <a:srgbClr val="003366"/>
                </a:solidFill>
              </a:rPr>
              <a:t>)</a:t>
            </a:r>
            <a:endParaRPr lang="it-IT" sz="1600" b="1" dirty="0"/>
          </a:p>
        </p:txBody>
      </p:sp>
    </p:spTree>
    <p:extLst>
      <p:ext uri="{BB962C8B-B14F-4D97-AF65-F5344CB8AC3E}">
        <p14:creationId xmlns:p14="http://schemas.microsoft.com/office/powerpoint/2010/main" val="263182412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APPLICATION OF THE FRAMEWORK</a:t>
            </a:r>
            <a:endParaRPr lang="it-IT" dirty="0"/>
          </a:p>
        </p:txBody>
      </p:sp>
      <p:sp>
        <p:nvSpPr>
          <p:cNvPr id="3" name="Rettangolo 2"/>
          <p:cNvSpPr/>
          <p:nvPr/>
        </p:nvSpPr>
        <p:spPr>
          <a:xfrm>
            <a:off x="186416" y="1424012"/>
            <a:ext cx="8754383" cy="5348159"/>
          </a:xfrm>
          <a:prstGeom prst="rect">
            <a:avLst/>
          </a:prstGeom>
        </p:spPr>
        <p:txBody>
          <a:bodyPr wrap="square">
            <a:noAutofit/>
          </a:bodyPr>
          <a:lstStyle/>
          <a:p>
            <a:pPr algn="just">
              <a:spcAft>
                <a:spcPts val="600"/>
              </a:spcAft>
            </a:pPr>
            <a:endParaRPr lang="en-US" sz="2000" b="1" dirty="0" smtClean="0">
              <a:solidFill>
                <a:srgbClr val="003366"/>
              </a:solidFill>
            </a:endParaRPr>
          </a:p>
          <a:p>
            <a:pPr marL="342900" indent="-342900" algn="just">
              <a:spcAft>
                <a:spcPts val="600"/>
              </a:spcAft>
              <a:buFont typeface="Arial" panose="020B0604020202020204" pitchFamily="34" charset="0"/>
              <a:buChar char="•"/>
            </a:pPr>
            <a:r>
              <a:rPr lang="en-US" sz="2000" b="1" dirty="0" smtClean="0">
                <a:solidFill>
                  <a:srgbClr val="003366"/>
                </a:solidFill>
              </a:rPr>
              <a:t>State variable: </a:t>
            </a:r>
            <a:r>
              <a:rPr lang="en-US" sz="2000" b="1" dirty="0" smtClean="0">
                <a:solidFill>
                  <a:srgbClr val="FF0000"/>
                </a:solidFill>
              </a:rPr>
              <a:t>IDR </a:t>
            </a:r>
            <a:r>
              <a:rPr lang="en-US" sz="2000" dirty="0" smtClean="0">
                <a:solidFill>
                  <a:srgbClr val="003366"/>
                </a:solidFill>
              </a:rPr>
              <a:t>of </a:t>
            </a:r>
            <a:r>
              <a:rPr lang="en-US" sz="2000" u="sng" dirty="0" smtClean="0">
                <a:solidFill>
                  <a:srgbClr val="003366"/>
                </a:solidFill>
              </a:rPr>
              <a:t>each</a:t>
            </a:r>
            <a:r>
              <a:rPr lang="en-US" sz="2000" dirty="0" smtClean="0">
                <a:solidFill>
                  <a:srgbClr val="003366"/>
                </a:solidFill>
              </a:rPr>
              <a:t> column;</a:t>
            </a:r>
          </a:p>
          <a:p>
            <a:pPr marL="342900"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r>
              <a:rPr lang="en-US" sz="2000" b="1" dirty="0" smtClean="0">
                <a:solidFill>
                  <a:schemeClr val="tx2"/>
                </a:solidFill>
              </a:rPr>
              <a:t>Observations: </a:t>
            </a:r>
            <a:r>
              <a:rPr lang="en-US" sz="2000" b="1" dirty="0" smtClean="0">
                <a:solidFill>
                  <a:srgbClr val="FF0000"/>
                </a:solidFill>
              </a:rPr>
              <a:t>acceleration </a:t>
            </a:r>
          </a:p>
          <a:p>
            <a:pPr marL="342900" indent="-342900" algn="just">
              <a:spcAft>
                <a:spcPts val="600"/>
              </a:spcAft>
              <a:buFont typeface="Arial" panose="020B0604020202020204" pitchFamily="34" charset="0"/>
              <a:buChar char="•"/>
            </a:pPr>
            <a:endParaRPr lang="en-US" sz="2000" b="1" dirty="0">
              <a:solidFill>
                <a:srgbClr val="FF0000"/>
              </a:solidFill>
            </a:endParaRPr>
          </a:p>
          <a:p>
            <a:pPr marL="342900" indent="-342900" algn="just">
              <a:spcAft>
                <a:spcPts val="600"/>
              </a:spcAft>
              <a:buFont typeface="Arial" panose="020B0604020202020204" pitchFamily="34" charset="0"/>
              <a:buChar char="•"/>
            </a:pPr>
            <a:r>
              <a:rPr lang="en-US" sz="2000" b="1" dirty="0" smtClean="0">
                <a:solidFill>
                  <a:schemeClr val="tx2"/>
                </a:solidFill>
              </a:rPr>
              <a:t>Number of sensors depending on the building</a:t>
            </a:r>
          </a:p>
          <a:p>
            <a:pPr marL="342900" indent="-342900" algn="just">
              <a:spcAft>
                <a:spcPts val="600"/>
              </a:spcAft>
              <a:buFont typeface="Arial" panose="020B0604020202020204" pitchFamily="34" charset="0"/>
              <a:buChar char="•"/>
            </a:pPr>
            <a:endParaRPr lang="en-US" sz="2000" b="1" dirty="0">
              <a:solidFill>
                <a:srgbClr val="C00000"/>
              </a:solidFill>
            </a:endParaRPr>
          </a:p>
          <a:p>
            <a:pPr marL="342900" indent="-342900" algn="just">
              <a:spcAft>
                <a:spcPts val="600"/>
              </a:spcAft>
              <a:buFont typeface="Arial" panose="020B0604020202020204" pitchFamily="34" charset="0"/>
              <a:buChar char="•"/>
            </a:pPr>
            <a:endParaRPr lang="en-US" sz="2000" b="1" dirty="0" smtClean="0">
              <a:solidFill>
                <a:srgbClr val="C00000"/>
              </a:solidFill>
            </a:endParaRPr>
          </a:p>
          <a:p>
            <a:pPr marL="342900"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algn="just">
              <a:spcAft>
                <a:spcPts val="600"/>
              </a:spcAft>
            </a:pPr>
            <a:endParaRPr lang="en-US" sz="2000" dirty="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endParaRPr lang="en-US" sz="2000" dirty="0">
              <a:solidFill>
                <a:srgbClr val="003366"/>
              </a:solidFill>
            </a:endParaRPr>
          </a:p>
          <a:p>
            <a:pPr lvl="2" algn="just">
              <a:spcAft>
                <a:spcPts val="600"/>
              </a:spcAft>
            </a:pPr>
            <a:endParaRPr lang="en-US" sz="2000" dirty="0">
              <a:solidFill>
                <a:srgbClr val="003366"/>
              </a:solidFill>
            </a:endParaRPr>
          </a:p>
          <a:p>
            <a:pPr lvl="2" algn="just">
              <a:spcAft>
                <a:spcPts val="600"/>
              </a:spcAft>
            </a:pPr>
            <a:endParaRPr lang="en-US" sz="2000" dirty="0" smtClean="0">
              <a:solidFill>
                <a:srgbClr val="003366"/>
              </a:solidFill>
            </a:endParaRPr>
          </a:p>
          <a:p>
            <a:pPr marL="1257300" lvl="2"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algn="just">
              <a:spcAft>
                <a:spcPts val="600"/>
              </a:spcAft>
            </a:pPr>
            <a:r>
              <a:rPr lang="en-US" sz="2000" dirty="0" smtClean="0">
                <a:solidFill>
                  <a:srgbClr val="003366"/>
                </a:solidFill>
              </a:rPr>
              <a:t> </a:t>
            </a:r>
          </a:p>
          <a:p>
            <a:pPr marL="342900" indent="-342900" algn="just">
              <a:spcAft>
                <a:spcPts val="600"/>
              </a:spcAft>
              <a:buFont typeface="Wingdings" pitchFamily="2" charset="2"/>
              <a:buChar char="§"/>
            </a:pPr>
            <a:endParaRPr lang="en-US" sz="2000"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sp>
        <p:nvSpPr>
          <p:cNvPr id="13" name="Rectangle 2"/>
          <p:cNvSpPr>
            <a:spLocks noChangeArrowheads="1"/>
          </p:cNvSpPr>
          <p:nvPr/>
        </p:nvSpPr>
        <p:spPr bwMode="auto">
          <a:xfrm>
            <a:off x="7070271" y="394156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21" name="Oggetto 20"/>
          <p:cNvGraphicFramePr>
            <a:graphicFrameLocks noChangeAspect="1"/>
          </p:cNvGraphicFramePr>
          <p:nvPr>
            <p:extLst>
              <p:ext uri="{D42A27DB-BD31-4B8C-83A1-F6EECF244321}">
                <p14:modId xmlns:p14="http://schemas.microsoft.com/office/powerpoint/2010/main" val="629239336"/>
              </p:ext>
            </p:extLst>
          </p:nvPr>
        </p:nvGraphicFramePr>
        <p:xfrm>
          <a:off x="6276975" y="1657521"/>
          <a:ext cx="2325688" cy="735012"/>
        </p:xfrm>
        <a:graphic>
          <a:graphicData uri="http://schemas.openxmlformats.org/presentationml/2006/ole">
            <mc:AlternateContent xmlns:mc="http://schemas.openxmlformats.org/markup-compatibility/2006">
              <mc:Choice xmlns:v="urn:schemas-microsoft-com:vml" Requires="v">
                <p:oleObj spid="_x0000_s42070" name="Equation" r:id="rId4" imgW="1473120" imgH="444240" progId="Equation.DSMT4">
                  <p:embed/>
                </p:oleObj>
              </mc:Choice>
              <mc:Fallback>
                <p:oleObj name="Equation" r:id="rId4" imgW="1473120" imgH="444240" progId="Equation.DSMT4">
                  <p:embed/>
                  <p:pic>
                    <p:nvPicPr>
                      <p:cNvPr id="0" name="Object 1"/>
                      <p:cNvPicPr>
                        <a:picLocks noChangeAspect="1" noChangeArrowheads="1"/>
                      </p:cNvPicPr>
                      <p:nvPr/>
                    </p:nvPicPr>
                    <p:blipFill>
                      <a:blip r:embed="rId5"/>
                      <a:srcRect/>
                      <a:stretch>
                        <a:fillRect/>
                      </a:stretch>
                    </p:blipFill>
                    <p:spPr bwMode="auto">
                      <a:xfrm>
                        <a:off x="6276975" y="1657521"/>
                        <a:ext cx="2325688" cy="735012"/>
                      </a:xfrm>
                      <a:prstGeom prst="rect">
                        <a:avLst/>
                      </a:prstGeom>
                      <a:noFill/>
                    </p:spPr>
                  </p:pic>
                </p:oleObj>
              </mc:Fallback>
            </mc:AlternateContent>
          </a:graphicData>
        </a:graphic>
      </p:graphicFrame>
      <p:sp>
        <p:nvSpPr>
          <p:cNvPr id="22" name="Rettangolo 21"/>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23" name="Rettangolo 22"/>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24" name="Rettangolo 23"/>
          <p:cNvSpPr/>
          <p:nvPr/>
        </p:nvSpPr>
        <p:spPr>
          <a:xfrm>
            <a:off x="2740442" y="1067119"/>
            <a:ext cx="876225" cy="2763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25" name="Rettangolo 24"/>
          <p:cNvSpPr/>
          <p:nvPr/>
        </p:nvSpPr>
        <p:spPr>
          <a:xfrm>
            <a:off x="3616667" y="1067772"/>
            <a:ext cx="2104998" cy="27719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26" name="Rettangolo 25"/>
          <p:cNvSpPr/>
          <p:nvPr/>
        </p:nvSpPr>
        <p:spPr>
          <a:xfrm>
            <a:off x="5706675" y="1067539"/>
            <a:ext cx="1733354" cy="27719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27" name="Rettangolo 26"/>
          <p:cNvSpPr/>
          <p:nvPr/>
        </p:nvSpPr>
        <p:spPr>
          <a:xfrm>
            <a:off x="7440029" y="1075159"/>
            <a:ext cx="1703971" cy="2732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spTree>
    <p:extLst>
      <p:ext uri="{BB962C8B-B14F-4D97-AF65-F5344CB8AC3E}">
        <p14:creationId xmlns:p14="http://schemas.microsoft.com/office/powerpoint/2010/main" val="101648218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ttangolo 63"/>
          <p:cNvSpPr/>
          <p:nvPr/>
        </p:nvSpPr>
        <p:spPr>
          <a:xfrm>
            <a:off x="275663" y="1087105"/>
            <a:ext cx="6705707" cy="974847"/>
          </a:xfrm>
          <a:prstGeom prst="rect">
            <a:avLst/>
          </a:prstGeom>
        </p:spPr>
        <p:txBody>
          <a:bodyPr wrap="square">
            <a:noAutofit/>
          </a:bodyPr>
          <a:lstStyle/>
          <a:p>
            <a:pPr algn="just">
              <a:spcAft>
                <a:spcPts val="600"/>
              </a:spcAft>
            </a:pPr>
            <a:endParaRPr lang="en-US" sz="2000" dirty="0">
              <a:solidFill>
                <a:srgbClr val="003366"/>
              </a:solidFill>
            </a:endParaRPr>
          </a:p>
          <a:p>
            <a:pPr algn="just">
              <a:spcAft>
                <a:spcPts val="1800"/>
              </a:spcAft>
            </a:pPr>
            <a:r>
              <a:rPr lang="en-US" sz="2000" b="1" dirty="0" smtClean="0">
                <a:solidFill>
                  <a:srgbClr val="003366"/>
                </a:solidFill>
              </a:rPr>
              <a:t>Nature of the model: </a:t>
            </a:r>
            <a:r>
              <a:rPr lang="en-US" sz="2000" b="1" dirty="0" smtClean="0">
                <a:solidFill>
                  <a:srgbClr val="FF0000"/>
                </a:solidFill>
              </a:rPr>
              <a:t>algorithmic</a:t>
            </a:r>
          </a:p>
          <a:p>
            <a:pPr marL="342900" indent="-342900" algn="just">
              <a:spcAft>
                <a:spcPts val="1800"/>
              </a:spcAft>
              <a:buFont typeface="Arial" panose="020B0604020202020204" pitchFamily="34" charset="0"/>
              <a:buChar char="•"/>
            </a:pPr>
            <a:endParaRPr lang="en-US" sz="2000" b="1" dirty="0">
              <a:solidFill>
                <a:srgbClr val="FF0000"/>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algn="just">
              <a:spcAft>
                <a:spcPts val="1800"/>
              </a:spcAft>
            </a:pPr>
            <a:r>
              <a:rPr lang="en-US" sz="2000" b="1" dirty="0" smtClean="0">
                <a:solidFill>
                  <a:srgbClr val="003366"/>
                </a:solidFill>
              </a:rPr>
              <a:t>1) Signal processing: baseline correction; band-pass filtering;</a:t>
            </a:r>
          </a:p>
        </p:txBody>
      </p:sp>
      <p:grpSp>
        <p:nvGrpSpPr>
          <p:cNvPr id="46" name="Gruppo 45"/>
          <p:cNvGrpSpPr/>
          <p:nvPr/>
        </p:nvGrpSpPr>
        <p:grpSpPr>
          <a:xfrm>
            <a:off x="469334" y="2054504"/>
            <a:ext cx="8528103" cy="567000"/>
            <a:chOff x="77079" y="2099602"/>
            <a:chExt cx="8528103" cy="567000"/>
          </a:xfrm>
        </p:grpSpPr>
        <p:sp>
          <p:nvSpPr>
            <p:cNvPr id="47" name="Rettangolo 46"/>
            <p:cNvSpPr/>
            <p:nvPr/>
          </p:nvSpPr>
          <p:spPr>
            <a:xfrm>
              <a:off x="77079" y="2099603"/>
              <a:ext cx="1214736" cy="566998"/>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ACCELERATION MEASUREMENTS</a:t>
              </a:r>
              <a:endParaRPr lang="it-IT" sz="1100" b="1" dirty="0"/>
            </a:p>
          </p:txBody>
        </p:sp>
        <p:sp>
          <p:nvSpPr>
            <p:cNvPr id="49" name="Rettangolo 48"/>
            <p:cNvSpPr/>
            <p:nvPr/>
          </p:nvSpPr>
          <p:spPr>
            <a:xfrm>
              <a:off x="2862541" y="2099602"/>
              <a:ext cx="1286904" cy="5611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DISPLACEMENTS</a:t>
              </a:r>
            </a:p>
            <a:p>
              <a:pPr algn="ctr"/>
              <a:r>
                <a:rPr lang="it-IT" sz="1100" b="1" dirty="0" smtClean="0"/>
                <a:t>AT SENSOR LOCATION</a:t>
              </a:r>
            </a:p>
          </p:txBody>
        </p:sp>
        <p:sp>
          <p:nvSpPr>
            <p:cNvPr id="50" name="Rettangolo 49"/>
            <p:cNvSpPr/>
            <p:nvPr/>
          </p:nvSpPr>
          <p:spPr>
            <a:xfrm>
              <a:off x="4419759" y="2105416"/>
              <a:ext cx="1589524" cy="5611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DISPLACEMENTS AT OTHER LOCATIONS</a:t>
              </a:r>
            </a:p>
          </p:txBody>
        </p:sp>
        <p:sp>
          <p:nvSpPr>
            <p:cNvPr id="51" name="Rettangolo 50"/>
            <p:cNvSpPr/>
            <p:nvPr/>
          </p:nvSpPr>
          <p:spPr>
            <a:xfrm>
              <a:off x="6327754" y="2105416"/>
              <a:ext cx="981649" cy="56118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IDR CALCULATION</a:t>
              </a:r>
            </a:p>
          </p:txBody>
        </p:sp>
        <p:cxnSp>
          <p:nvCxnSpPr>
            <p:cNvPr id="52" name="Connettore 2 51"/>
            <p:cNvCxnSpPr/>
            <p:nvPr/>
          </p:nvCxnSpPr>
          <p:spPr>
            <a:xfrm rot="16200000">
              <a:off x="1817736" y="2302717"/>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Rettangolo 53"/>
            <p:cNvSpPr/>
            <p:nvPr/>
          </p:nvSpPr>
          <p:spPr>
            <a:xfrm>
              <a:off x="7623533" y="2105417"/>
              <a:ext cx="981649" cy="561185"/>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IDR</a:t>
              </a:r>
            </a:p>
          </p:txBody>
        </p:sp>
        <p:cxnSp>
          <p:nvCxnSpPr>
            <p:cNvPr id="57" name="Connettore 2 56"/>
            <p:cNvCxnSpPr/>
            <p:nvPr/>
          </p:nvCxnSpPr>
          <p:spPr>
            <a:xfrm rot="16200000">
              <a:off x="6147262" y="2304063"/>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Connettore 2 57"/>
            <p:cNvCxnSpPr/>
            <p:nvPr/>
          </p:nvCxnSpPr>
          <p:spPr>
            <a:xfrm rot="16200000">
              <a:off x="7478597" y="2302716"/>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ttore 2 58"/>
            <p:cNvCxnSpPr/>
            <p:nvPr/>
          </p:nvCxnSpPr>
          <p:spPr>
            <a:xfrm rot="16200000">
              <a:off x="4295545" y="2302717"/>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Connettore 2 61"/>
            <p:cNvCxnSpPr/>
            <p:nvPr/>
          </p:nvCxnSpPr>
          <p:spPr>
            <a:xfrm rot="16200000">
              <a:off x="2759224" y="2302717"/>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ttore 2 62"/>
            <p:cNvCxnSpPr/>
            <p:nvPr/>
          </p:nvCxnSpPr>
          <p:spPr>
            <a:xfrm rot="16200000">
              <a:off x="1463139" y="2278008"/>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 name="Titolo 1"/>
          <p:cNvSpPr>
            <a:spLocks noGrp="1"/>
          </p:cNvSpPr>
          <p:nvPr>
            <p:ph type="title"/>
          </p:nvPr>
        </p:nvSpPr>
        <p:spPr/>
        <p:txBody>
          <a:bodyPr/>
          <a:lstStyle/>
          <a:p>
            <a:r>
              <a:rPr lang="it-IT" dirty="0" smtClean="0"/>
              <a:t>MONITORING STRATEGY</a:t>
            </a:r>
            <a:endParaRPr lang="it-IT" dirty="0"/>
          </a:p>
        </p:txBody>
      </p:sp>
      <p:sp>
        <p:nvSpPr>
          <p:cNvPr id="40" name="Rettangolo 39"/>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41" name="Rettangolo 40"/>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42" name="Rettangolo 41"/>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43" name="Rettangolo 42"/>
          <p:cNvSpPr/>
          <p:nvPr/>
        </p:nvSpPr>
        <p:spPr>
          <a:xfrm>
            <a:off x="3616667" y="1067772"/>
            <a:ext cx="2104998" cy="27719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44" name="Rettangolo 43"/>
          <p:cNvSpPr/>
          <p:nvPr/>
        </p:nvSpPr>
        <p:spPr>
          <a:xfrm>
            <a:off x="5706675" y="1067539"/>
            <a:ext cx="1733354" cy="27719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45" name="Rettangolo 44"/>
          <p:cNvSpPr/>
          <p:nvPr/>
        </p:nvSpPr>
        <p:spPr>
          <a:xfrm>
            <a:off x="7440029" y="1075159"/>
            <a:ext cx="1703971" cy="2732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sp>
        <p:nvSpPr>
          <p:cNvPr id="60" name="Rettangolo 59"/>
          <p:cNvSpPr/>
          <p:nvPr/>
        </p:nvSpPr>
        <p:spPr>
          <a:xfrm>
            <a:off x="275663" y="3430017"/>
            <a:ext cx="8721774" cy="400110"/>
          </a:xfrm>
          <a:prstGeom prst="rect">
            <a:avLst/>
          </a:prstGeom>
        </p:spPr>
        <p:txBody>
          <a:bodyPr wrap="square">
            <a:spAutoFit/>
          </a:bodyPr>
          <a:lstStyle/>
          <a:p>
            <a:pPr algn="just">
              <a:spcAft>
                <a:spcPts val="1800"/>
              </a:spcAft>
            </a:pPr>
            <a:r>
              <a:rPr lang="en-US" sz="2000" b="1" dirty="0" smtClean="0">
                <a:solidFill>
                  <a:srgbClr val="003366"/>
                </a:solidFill>
              </a:rPr>
              <a:t>2) Displacement </a:t>
            </a:r>
            <a:r>
              <a:rPr lang="en-US" sz="2000" b="1" dirty="0">
                <a:solidFill>
                  <a:srgbClr val="003366"/>
                </a:solidFill>
              </a:rPr>
              <a:t>time </a:t>
            </a:r>
            <a:r>
              <a:rPr lang="en-US" sz="2000" b="1" dirty="0" smtClean="0">
                <a:solidFill>
                  <a:srgbClr val="003366"/>
                </a:solidFill>
              </a:rPr>
              <a:t>histories from double integration </a:t>
            </a:r>
            <a:endParaRPr lang="en-US" sz="2000" dirty="0">
              <a:solidFill>
                <a:srgbClr val="FF0000"/>
              </a:solidFill>
            </a:endParaRPr>
          </a:p>
        </p:txBody>
      </p:sp>
      <p:sp>
        <p:nvSpPr>
          <p:cNvPr id="61" name="Rettangolo 60"/>
          <p:cNvSpPr/>
          <p:nvPr/>
        </p:nvSpPr>
        <p:spPr>
          <a:xfrm>
            <a:off x="1954073" y="2048692"/>
            <a:ext cx="1107301" cy="56699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SIGNAL PROCESSING</a:t>
            </a:r>
          </a:p>
        </p:txBody>
      </p:sp>
      <p:sp>
        <p:nvSpPr>
          <p:cNvPr id="65" name="Rettangolo 64"/>
          <p:cNvSpPr/>
          <p:nvPr/>
        </p:nvSpPr>
        <p:spPr>
          <a:xfrm>
            <a:off x="275663" y="3943537"/>
            <a:ext cx="8721774" cy="400110"/>
          </a:xfrm>
          <a:prstGeom prst="rect">
            <a:avLst/>
          </a:prstGeom>
        </p:spPr>
        <p:txBody>
          <a:bodyPr wrap="square">
            <a:spAutoFit/>
          </a:bodyPr>
          <a:lstStyle/>
          <a:p>
            <a:pPr algn="just">
              <a:spcAft>
                <a:spcPts val="1800"/>
              </a:spcAft>
            </a:pPr>
            <a:r>
              <a:rPr lang="en-US" sz="2000" b="1" dirty="0" smtClean="0">
                <a:solidFill>
                  <a:srgbClr val="003366"/>
                </a:solidFill>
              </a:rPr>
              <a:t>3) </a:t>
            </a:r>
            <a:r>
              <a:rPr lang="en-US" sz="2000" b="1" dirty="0" smtClean="0">
                <a:solidFill>
                  <a:srgbClr val="FF0000"/>
                </a:solidFill>
              </a:rPr>
              <a:t>Displacement </a:t>
            </a:r>
            <a:r>
              <a:rPr lang="en-US" sz="2000" b="1" dirty="0">
                <a:solidFill>
                  <a:srgbClr val="FF0000"/>
                </a:solidFill>
              </a:rPr>
              <a:t>time </a:t>
            </a:r>
            <a:r>
              <a:rPr lang="en-US" sz="2000" b="1" dirty="0" smtClean="0">
                <a:solidFill>
                  <a:srgbClr val="FF0000"/>
                </a:solidFill>
              </a:rPr>
              <a:t>histories from linear combination</a:t>
            </a:r>
            <a:endParaRPr lang="en-US" sz="2000" dirty="0">
              <a:solidFill>
                <a:srgbClr val="FF0000"/>
              </a:solidFill>
            </a:endParaRPr>
          </a:p>
        </p:txBody>
      </p:sp>
      <p:sp>
        <p:nvSpPr>
          <p:cNvPr id="66" name="Rettangolo 65"/>
          <p:cNvSpPr/>
          <p:nvPr/>
        </p:nvSpPr>
        <p:spPr>
          <a:xfrm>
            <a:off x="275663" y="4493068"/>
            <a:ext cx="8721774" cy="400110"/>
          </a:xfrm>
          <a:prstGeom prst="rect">
            <a:avLst/>
          </a:prstGeom>
        </p:spPr>
        <p:txBody>
          <a:bodyPr wrap="square">
            <a:spAutoFit/>
          </a:bodyPr>
          <a:lstStyle/>
          <a:p>
            <a:pPr algn="just">
              <a:spcAft>
                <a:spcPts val="1800"/>
              </a:spcAft>
            </a:pPr>
            <a:r>
              <a:rPr lang="en-US" sz="2000" b="1" dirty="0" smtClean="0">
                <a:solidFill>
                  <a:srgbClr val="003366"/>
                </a:solidFill>
              </a:rPr>
              <a:t>4) Interstory drift ratio calculation</a:t>
            </a:r>
            <a:endParaRPr lang="en-US" sz="2000" dirty="0">
              <a:solidFill>
                <a:srgbClr val="FF0000"/>
              </a:solidFill>
            </a:endParaRPr>
          </a:p>
        </p:txBody>
      </p:sp>
      <p:graphicFrame>
        <p:nvGraphicFramePr>
          <p:cNvPr id="26" name="Oggetto 25"/>
          <p:cNvGraphicFramePr>
            <a:graphicFrameLocks noChangeAspect="1"/>
          </p:cNvGraphicFramePr>
          <p:nvPr>
            <p:extLst>
              <p:ext uri="{D42A27DB-BD31-4B8C-83A1-F6EECF244321}">
                <p14:modId xmlns:p14="http://schemas.microsoft.com/office/powerpoint/2010/main" val="2861482492"/>
              </p:ext>
            </p:extLst>
          </p:nvPr>
        </p:nvGraphicFramePr>
        <p:xfrm>
          <a:off x="6419049" y="3943537"/>
          <a:ext cx="2087563" cy="450850"/>
        </p:xfrm>
        <a:graphic>
          <a:graphicData uri="http://schemas.openxmlformats.org/presentationml/2006/ole">
            <mc:AlternateContent xmlns:mc="http://schemas.openxmlformats.org/markup-compatibility/2006">
              <mc:Choice xmlns:v="urn:schemas-microsoft-com:vml" Requires="v">
                <p:oleObj spid="_x0000_s82975" name="Equation" r:id="rId4" imgW="1054080" imgH="215640" progId="Equation.DSMT4">
                  <p:embed/>
                </p:oleObj>
              </mc:Choice>
              <mc:Fallback>
                <p:oleObj name="Equation" r:id="rId4" imgW="1054080" imgH="215640" progId="Equation.DSMT4">
                  <p:embed/>
                  <p:pic>
                    <p:nvPicPr>
                      <p:cNvPr id="0" name=""/>
                      <p:cNvPicPr>
                        <a:picLocks noChangeAspect="1" noChangeArrowheads="1"/>
                      </p:cNvPicPr>
                      <p:nvPr/>
                    </p:nvPicPr>
                    <p:blipFill>
                      <a:blip r:embed="rId5"/>
                      <a:srcRect/>
                      <a:stretch>
                        <a:fillRect/>
                      </a:stretch>
                    </p:blipFill>
                    <p:spPr bwMode="auto">
                      <a:xfrm>
                        <a:off x="6419049" y="3943537"/>
                        <a:ext cx="2087563" cy="450850"/>
                      </a:xfrm>
                      <a:prstGeom prst="rect">
                        <a:avLst/>
                      </a:prstGeom>
                      <a:noFill/>
                    </p:spPr>
                  </p:pic>
                </p:oleObj>
              </mc:Fallback>
            </mc:AlternateContent>
          </a:graphicData>
        </a:graphic>
      </p:graphicFrame>
    </p:spTree>
    <p:extLst>
      <p:ext uri="{BB962C8B-B14F-4D97-AF65-F5344CB8AC3E}">
        <p14:creationId xmlns:p14="http://schemas.microsoft.com/office/powerpoint/2010/main" val="115928699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System </a:t>
            </a:r>
            <a:r>
              <a:rPr lang="it-IT" dirty="0" err="1" smtClean="0"/>
              <a:t>components</a:t>
            </a:r>
            <a:endParaRPr lang="it-IT" dirty="0"/>
          </a:p>
        </p:txBody>
      </p:sp>
      <p:pic>
        <p:nvPicPr>
          <p:cNvPr id="3" name="Immagine 2"/>
          <p:cNvPicPr/>
          <p:nvPr/>
        </p:nvPicPr>
        <p:blipFill>
          <a:blip r:embed="rId3" cstate="print">
            <a:lum contrast="20000"/>
            <a:extLst>
              <a:ext uri="{28A0092B-C50C-407E-A947-70E740481C1C}">
                <a14:useLocalDpi xmlns:a14="http://schemas.microsoft.com/office/drawing/2010/main" val="0"/>
              </a:ext>
            </a:extLst>
          </a:blip>
          <a:srcRect/>
          <a:stretch>
            <a:fillRect/>
          </a:stretch>
        </p:blipFill>
        <p:spPr bwMode="auto">
          <a:xfrm>
            <a:off x="3091382" y="1104843"/>
            <a:ext cx="3021072" cy="2067560"/>
          </a:xfrm>
          <a:prstGeom prst="rect">
            <a:avLst/>
          </a:prstGeom>
          <a:noFill/>
          <a:ln>
            <a:noFill/>
          </a:ln>
        </p:spPr>
      </p:pic>
      <p:pic>
        <p:nvPicPr>
          <p:cNvPr id="4" name="Immagine 3" descr="C:\Users\Davide\Pictures\AREA\Modificate\_DSC1568.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8207" y="1515053"/>
            <a:ext cx="2487295" cy="1657350"/>
          </a:xfrm>
          <a:prstGeom prst="rect">
            <a:avLst/>
          </a:prstGeom>
          <a:noFill/>
          <a:ln>
            <a:noFill/>
          </a:ln>
        </p:spPr>
      </p:pic>
      <p:pic>
        <p:nvPicPr>
          <p:cNvPr id="6" name="Immagine 5"/>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62149" y="3692872"/>
            <a:ext cx="2519680" cy="1677035"/>
          </a:xfrm>
          <a:prstGeom prst="rect">
            <a:avLst/>
          </a:prstGeom>
          <a:noFill/>
          <a:ln>
            <a:noFill/>
          </a:ln>
        </p:spPr>
      </p:pic>
      <p:pic>
        <p:nvPicPr>
          <p:cNvPr id="7" name="Immagine 6"/>
          <p:cNvPicPr/>
          <p:nvPr/>
        </p:nvPicPr>
        <p:blipFill>
          <a:blip r:embed="rId6">
            <a:extLst>
              <a:ext uri="{28A0092B-C50C-407E-A947-70E740481C1C}">
                <a14:useLocalDpi xmlns:a14="http://schemas.microsoft.com/office/drawing/2010/main" val="0"/>
              </a:ext>
            </a:extLst>
          </a:blip>
          <a:srcRect/>
          <a:stretch>
            <a:fillRect/>
          </a:stretch>
        </p:blipFill>
        <p:spPr bwMode="auto">
          <a:xfrm>
            <a:off x="6235197" y="1305185"/>
            <a:ext cx="2514600" cy="1666875"/>
          </a:xfrm>
          <a:prstGeom prst="rect">
            <a:avLst/>
          </a:prstGeom>
          <a:noFill/>
          <a:ln>
            <a:noFill/>
          </a:ln>
        </p:spPr>
      </p:pic>
      <p:pic>
        <p:nvPicPr>
          <p:cNvPr id="8" name="Picture 2" descr="http://img2.imageshack.us/img2/3106/i01cs478.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41215" y="3446673"/>
            <a:ext cx="1525328" cy="2297525"/>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p:cNvSpPr txBox="1"/>
          <p:nvPr/>
        </p:nvSpPr>
        <p:spPr>
          <a:xfrm>
            <a:off x="617787" y="2972060"/>
            <a:ext cx="2406749" cy="338554"/>
          </a:xfrm>
          <a:prstGeom prst="rect">
            <a:avLst/>
          </a:prstGeom>
          <a:noFill/>
        </p:spPr>
        <p:txBody>
          <a:bodyPr wrap="none" rtlCol="0">
            <a:spAutoFit/>
          </a:bodyPr>
          <a:lstStyle/>
          <a:p>
            <a:r>
              <a:rPr lang="it-IT" sz="1600" b="1" i="1" dirty="0" smtClean="0"/>
              <a:t>PCB 3711 </a:t>
            </a:r>
            <a:r>
              <a:rPr lang="it-IT" sz="1600" b="1" i="1" dirty="0" err="1" smtClean="0"/>
              <a:t>Accelerometer</a:t>
            </a:r>
            <a:endParaRPr lang="it-IT" sz="1600" b="1" i="1" dirty="0"/>
          </a:p>
        </p:txBody>
      </p:sp>
      <p:sp>
        <p:nvSpPr>
          <p:cNvPr id="10" name="CasellaDiTesto 9"/>
          <p:cNvSpPr txBox="1"/>
          <p:nvPr/>
        </p:nvSpPr>
        <p:spPr>
          <a:xfrm>
            <a:off x="3764563" y="3007562"/>
            <a:ext cx="785793" cy="369332"/>
          </a:xfrm>
          <a:prstGeom prst="rect">
            <a:avLst/>
          </a:prstGeom>
          <a:noFill/>
        </p:spPr>
        <p:txBody>
          <a:bodyPr wrap="none" rtlCol="0">
            <a:spAutoFit/>
          </a:bodyPr>
          <a:lstStyle/>
          <a:p>
            <a:r>
              <a:rPr lang="it-IT" b="1" i="1" dirty="0" smtClean="0"/>
              <a:t>Master</a:t>
            </a:r>
            <a:endParaRPr lang="it-IT" b="1" i="1" dirty="0"/>
          </a:p>
        </p:txBody>
      </p:sp>
      <p:sp>
        <p:nvSpPr>
          <p:cNvPr id="11" name="CasellaDiTesto 10"/>
          <p:cNvSpPr txBox="1"/>
          <p:nvPr/>
        </p:nvSpPr>
        <p:spPr>
          <a:xfrm>
            <a:off x="6757968" y="3007562"/>
            <a:ext cx="1613327" cy="369332"/>
          </a:xfrm>
          <a:prstGeom prst="rect">
            <a:avLst/>
          </a:prstGeom>
          <a:noFill/>
        </p:spPr>
        <p:txBody>
          <a:bodyPr wrap="none" rtlCol="0">
            <a:spAutoFit/>
          </a:bodyPr>
          <a:lstStyle/>
          <a:p>
            <a:r>
              <a:rPr lang="it-IT" b="1" i="1" dirty="0" smtClean="0"/>
              <a:t>DAQ </a:t>
            </a:r>
            <a:r>
              <a:rPr lang="it-IT" b="1" i="1" dirty="0" err="1" smtClean="0"/>
              <a:t>Modules</a:t>
            </a:r>
            <a:endParaRPr lang="it-IT" b="1" i="1" dirty="0"/>
          </a:p>
        </p:txBody>
      </p:sp>
      <p:sp>
        <p:nvSpPr>
          <p:cNvPr id="12" name="CasellaDiTesto 11"/>
          <p:cNvSpPr txBox="1"/>
          <p:nvPr/>
        </p:nvSpPr>
        <p:spPr>
          <a:xfrm>
            <a:off x="5764870" y="5575209"/>
            <a:ext cx="478016" cy="369332"/>
          </a:xfrm>
          <a:prstGeom prst="rect">
            <a:avLst/>
          </a:prstGeom>
          <a:noFill/>
        </p:spPr>
        <p:txBody>
          <a:bodyPr wrap="none" rtlCol="0">
            <a:spAutoFit/>
          </a:bodyPr>
          <a:lstStyle/>
          <a:p>
            <a:r>
              <a:rPr lang="it-IT" b="1" i="1" dirty="0" smtClean="0"/>
              <a:t>PC</a:t>
            </a:r>
            <a:endParaRPr lang="it-IT" b="1" i="1" dirty="0"/>
          </a:p>
        </p:txBody>
      </p:sp>
      <p:sp>
        <p:nvSpPr>
          <p:cNvPr id="13" name="CasellaDiTesto 12"/>
          <p:cNvSpPr txBox="1"/>
          <p:nvPr/>
        </p:nvSpPr>
        <p:spPr>
          <a:xfrm>
            <a:off x="2370151" y="5580605"/>
            <a:ext cx="650756" cy="369332"/>
          </a:xfrm>
          <a:prstGeom prst="rect">
            <a:avLst/>
          </a:prstGeom>
          <a:noFill/>
        </p:spPr>
        <p:txBody>
          <a:bodyPr wrap="none" rtlCol="0">
            <a:spAutoFit/>
          </a:bodyPr>
          <a:lstStyle/>
          <a:p>
            <a:r>
              <a:rPr lang="it-IT" b="1" i="1" dirty="0" smtClean="0"/>
              <a:t>Slave</a:t>
            </a:r>
            <a:endParaRPr lang="it-IT" b="1" i="1" dirty="0"/>
          </a:p>
        </p:txBody>
      </p:sp>
    </p:spTree>
    <p:extLst>
      <p:ext uri="{BB962C8B-B14F-4D97-AF65-F5344CB8AC3E}">
        <p14:creationId xmlns:p14="http://schemas.microsoft.com/office/powerpoint/2010/main" val="69095766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SOFTWARE</a:t>
            </a:r>
            <a:endParaRPr lang="it-IT" dirty="0"/>
          </a:p>
        </p:txBody>
      </p:sp>
      <p:pic>
        <p:nvPicPr>
          <p:cNvPr id="5" name="Immagine 4"/>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1079779" y="716065"/>
            <a:ext cx="2348076" cy="3143819"/>
          </a:xfrm>
          <a:prstGeom prst="rect">
            <a:avLst/>
          </a:prstGeom>
          <a:noFill/>
          <a:ln>
            <a:noFill/>
          </a:ln>
        </p:spPr>
      </p:pic>
      <p:pic>
        <p:nvPicPr>
          <p:cNvPr id="4" name="Immagine 3"/>
          <p:cNvPicPr/>
          <p:nvPr/>
        </p:nvPicPr>
        <p:blipFill>
          <a:blip r:embed="rId4">
            <a:extLst>
              <a:ext uri="{28A0092B-C50C-407E-A947-70E740481C1C}">
                <a14:useLocalDpi xmlns:a14="http://schemas.microsoft.com/office/drawing/2010/main" val="0"/>
              </a:ext>
            </a:extLst>
          </a:blip>
          <a:srcRect/>
          <a:stretch>
            <a:fillRect/>
          </a:stretch>
        </p:blipFill>
        <p:spPr bwMode="auto">
          <a:xfrm>
            <a:off x="767781" y="3618077"/>
            <a:ext cx="2972074" cy="2527300"/>
          </a:xfrm>
          <a:prstGeom prst="rect">
            <a:avLst/>
          </a:prstGeom>
          <a:noFill/>
          <a:ln>
            <a:noFill/>
          </a:ln>
        </p:spPr>
      </p:pic>
      <p:pic>
        <p:nvPicPr>
          <p:cNvPr id="6" name="Immagine 5"/>
          <p:cNvPicPr/>
          <p:nvPr/>
        </p:nvPicPr>
        <p:blipFill>
          <a:blip r:embed="rId5" cstate="print">
            <a:extLst>
              <a:ext uri="{28A0092B-C50C-407E-A947-70E740481C1C}">
                <a14:useLocalDpi xmlns:a14="http://schemas.microsoft.com/office/drawing/2010/main" val="0"/>
              </a:ext>
            </a:extLst>
          </a:blip>
          <a:stretch>
            <a:fillRect/>
          </a:stretch>
        </p:blipFill>
        <p:spPr>
          <a:xfrm>
            <a:off x="5155926" y="1090776"/>
            <a:ext cx="2959532" cy="2394396"/>
          </a:xfrm>
          <a:prstGeom prst="rect">
            <a:avLst/>
          </a:prstGeom>
        </p:spPr>
      </p:pic>
      <p:pic>
        <p:nvPicPr>
          <p:cNvPr id="7" name="Immagine 6"/>
          <p:cNvPicPr/>
          <p:nvPr/>
        </p:nvPicPr>
        <p:blipFill>
          <a:blip r:embed="rId6">
            <a:extLst>
              <a:ext uri="{28A0092B-C50C-407E-A947-70E740481C1C}">
                <a14:useLocalDpi xmlns:a14="http://schemas.microsoft.com/office/drawing/2010/main" val="0"/>
              </a:ext>
            </a:extLst>
          </a:blip>
          <a:stretch>
            <a:fillRect/>
          </a:stretch>
        </p:blipFill>
        <p:spPr>
          <a:xfrm>
            <a:off x="5403215" y="3669337"/>
            <a:ext cx="2280285" cy="2527300"/>
          </a:xfrm>
          <a:prstGeom prst="rect">
            <a:avLst/>
          </a:prstGeom>
        </p:spPr>
      </p:pic>
    </p:spTree>
    <p:extLst>
      <p:ext uri="{BB962C8B-B14F-4D97-AF65-F5344CB8AC3E}">
        <p14:creationId xmlns:p14="http://schemas.microsoft.com/office/powerpoint/2010/main" val="73852184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EXAMPLE</a:t>
            </a:r>
            <a:endParaRPr lang="it-IT" dirty="0"/>
          </a:p>
        </p:txBody>
      </p:sp>
      <p:pic>
        <p:nvPicPr>
          <p:cNvPr id="3" name="Immagine 2" descr="DAQ.jpg"/>
          <p:cNvPicPr/>
          <p:nvPr/>
        </p:nvPicPr>
        <p:blipFill>
          <a:blip r:embed="rId3" cstate="print">
            <a:grayscl/>
          </a:blip>
          <a:srcRect l="1164" t="16335" r="1517" b="14205"/>
          <a:stretch>
            <a:fillRect/>
          </a:stretch>
        </p:blipFill>
        <p:spPr>
          <a:xfrm>
            <a:off x="1993037" y="1124857"/>
            <a:ext cx="4815977" cy="4847772"/>
          </a:xfrm>
          <a:prstGeom prst="rect">
            <a:avLst/>
          </a:prstGeom>
        </p:spPr>
      </p:pic>
    </p:spTree>
    <p:extLst>
      <p:ext uri="{BB962C8B-B14F-4D97-AF65-F5344CB8AC3E}">
        <p14:creationId xmlns:p14="http://schemas.microsoft.com/office/powerpoint/2010/main" val="27852330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SEISMIC SHM </a:t>
            </a:r>
            <a:endParaRPr lang="it-IT" dirty="0"/>
          </a:p>
        </p:txBody>
      </p:sp>
      <p:sp>
        <p:nvSpPr>
          <p:cNvPr id="26" name="Rettangolo 25"/>
          <p:cNvSpPr/>
          <p:nvPr/>
        </p:nvSpPr>
        <p:spPr>
          <a:xfrm>
            <a:off x="363880" y="2759563"/>
            <a:ext cx="8547056" cy="2693746"/>
          </a:xfrm>
          <a:prstGeom prst="rect">
            <a:avLst/>
          </a:prstGeom>
        </p:spPr>
        <p:txBody>
          <a:bodyPr wrap="square">
            <a:noAutofit/>
          </a:bodyPr>
          <a:lstStyle/>
          <a:p>
            <a:pPr algn="just"/>
            <a:endParaRPr lang="en-US" sz="2000" dirty="0">
              <a:solidFill>
                <a:srgbClr val="003366"/>
              </a:solidFill>
            </a:endParaRPr>
          </a:p>
          <a:p>
            <a:pPr algn="just"/>
            <a:r>
              <a:rPr lang="en-US" sz="2000" b="1" dirty="0" smtClean="0">
                <a:solidFill>
                  <a:srgbClr val="003366"/>
                </a:solidFill>
              </a:rPr>
              <a:t>Aim:</a:t>
            </a:r>
            <a:r>
              <a:rPr lang="en-US" sz="2000" dirty="0" smtClean="0">
                <a:solidFill>
                  <a:srgbClr val="003366"/>
                </a:solidFill>
              </a:rPr>
              <a:t> </a:t>
            </a:r>
            <a:r>
              <a:rPr lang="en-US" sz="2000" b="1" dirty="0" smtClean="0">
                <a:solidFill>
                  <a:srgbClr val="FF0000"/>
                </a:solidFill>
              </a:rPr>
              <a:t>Infer the state</a:t>
            </a:r>
            <a:r>
              <a:rPr lang="en-US" sz="2000" dirty="0" smtClean="0">
                <a:solidFill>
                  <a:srgbClr val="003366"/>
                </a:solidFill>
              </a:rPr>
              <a:t> of condition of the structure</a:t>
            </a:r>
            <a:endParaRPr lang="en-US" sz="2000" b="1" dirty="0" smtClean="0">
              <a:solidFill>
                <a:srgbClr val="FF0000"/>
              </a:solidFill>
            </a:endParaRPr>
          </a:p>
          <a:p>
            <a:pPr algn="just"/>
            <a:endParaRPr lang="en-US" sz="2000" dirty="0">
              <a:solidFill>
                <a:srgbClr val="003366"/>
              </a:solidFill>
            </a:endParaRPr>
          </a:p>
          <a:p>
            <a:pPr algn="just"/>
            <a:r>
              <a:rPr lang="en-US" sz="2000" b="1" dirty="0" smtClean="0">
                <a:solidFill>
                  <a:srgbClr val="003366"/>
                </a:solidFill>
              </a:rPr>
              <a:t>By means of</a:t>
            </a:r>
            <a:r>
              <a:rPr lang="en-US" sz="2000" dirty="0" smtClean="0">
                <a:solidFill>
                  <a:srgbClr val="003366"/>
                </a:solidFill>
              </a:rPr>
              <a:t>: </a:t>
            </a:r>
          </a:p>
          <a:p>
            <a:pPr algn="just"/>
            <a:endParaRPr lang="en-US" sz="2000" dirty="0">
              <a:solidFill>
                <a:srgbClr val="003366"/>
              </a:solidFill>
            </a:endParaRPr>
          </a:p>
          <a:p>
            <a:pPr marL="1257300" lvl="2" indent="-342900" algn="just">
              <a:buFont typeface="Arial" panose="020B0604020202020204" pitchFamily="34" charset="0"/>
              <a:buChar char="•"/>
            </a:pPr>
            <a:r>
              <a:rPr lang="en-US" sz="2000" dirty="0" smtClean="0">
                <a:solidFill>
                  <a:srgbClr val="003366"/>
                </a:solidFill>
              </a:rPr>
              <a:t>definition of a </a:t>
            </a:r>
            <a:r>
              <a:rPr lang="en-US" sz="2000" b="1" dirty="0" smtClean="0">
                <a:solidFill>
                  <a:srgbClr val="FF0000"/>
                </a:solidFill>
              </a:rPr>
              <a:t>state variable </a:t>
            </a:r>
            <a:r>
              <a:rPr lang="en-US" sz="2000" dirty="0" smtClean="0">
                <a:solidFill>
                  <a:srgbClr val="003366"/>
                </a:solidFill>
              </a:rPr>
              <a:t>representing the state of condition</a:t>
            </a:r>
          </a:p>
          <a:p>
            <a:pPr marL="1257300" lvl="2" indent="-342900" algn="just">
              <a:buFont typeface="Arial" panose="020B0604020202020204" pitchFamily="34" charset="0"/>
              <a:buChar char="•"/>
            </a:pPr>
            <a:r>
              <a:rPr lang="en-US" sz="2000" dirty="0" smtClean="0">
                <a:solidFill>
                  <a:srgbClr val="003366"/>
                </a:solidFill>
              </a:rPr>
              <a:t>collection of </a:t>
            </a:r>
            <a:r>
              <a:rPr lang="en-US" sz="2000" b="1" dirty="0" smtClean="0">
                <a:solidFill>
                  <a:srgbClr val="FF0000"/>
                </a:solidFill>
              </a:rPr>
              <a:t>observations </a:t>
            </a:r>
            <a:r>
              <a:rPr lang="en-US" sz="2000" b="1" i="1" dirty="0" smtClean="0">
                <a:solidFill>
                  <a:srgbClr val="FF0000"/>
                </a:solidFill>
              </a:rPr>
              <a:t>Y</a:t>
            </a:r>
            <a:r>
              <a:rPr lang="en-US" sz="2000" b="1" dirty="0" smtClean="0">
                <a:solidFill>
                  <a:srgbClr val="003366"/>
                </a:solidFill>
              </a:rPr>
              <a:t>;</a:t>
            </a:r>
          </a:p>
          <a:p>
            <a:pPr marL="1257300" lvl="2" indent="-342900" algn="just">
              <a:buFont typeface="Arial" panose="020B0604020202020204" pitchFamily="34" charset="0"/>
              <a:buChar char="•"/>
            </a:pPr>
            <a:r>
              <a:rPr lang="en-US" sz="2000" b="1" dirty="0" smtClean="0">
                <a:solidFill>
                  <a:srgbClr val="FF0000"/>
                </a:solidFill>
              </a:rPr>
              <a:t>model </a:t>
            </a:r>
            <a:r>
              <a:rPr lang="en-US" sz="2000" dirty="0" smtClean="0">
                <a:solidFill>
                  <a:srgbClr val="003366"/>
                </a:solidFill>
              </a:rPr>
              <a:t>relating observation to state </a:t>
            </a:r>
            <a:r>
              <a:rPr lang="en-US" sz="2000" dirty="0" smtClean="0">
                <a:solidFill>
                  <a:srgbClr val="003366"/>
                </a:solidFill>
              </a:rPr>
              <a:t>parameter</a:t>
            </a:r>
            <a:endParaRPr lang="en-US" sz="2000" dirty="0" smtClean="0">
              <a:solidFill>
                <a:srgbClr val="003366"/>
              </a:solidFill>
            </a:endParaRPr>
          </a:p>
          <a:p>
            <a:pPr algn="just"/>
            <a:endParaRPr lang="en-US" sz="2000" dirty="0">
              <a:solidFill>
                <a:srgbClr val="003366"/>
              </a:solidFill>
            </a:endParaRPr>
          </a:p>
        </p:txBody>
      </p:sp>
      <p:pic>
        <p:nvPicPr>
          <p:cNvPr id="51" name="Immagine 50"/>
          <p:cNvPicPr>
            <a:picLocks noChangeAspect="1"/>
          </p:cNvPicPr>
          <p:nvPr/>
        </p:nvPicPr>
        <p:blipFill>
          <a:blip r:embed="rId3"/>
          <a:stretch>
            <a:fillRect/>
          </a:stretch>
        </p:blipFill>
        <p:spPr>
          <a:xfrm>
            <a:off x="2575753" y="1613693"/>
            <a:ext cx="4123315" cy="1145872"/>
          </a:xfrm>
          <a:prstGeom prst="rect">
            <a:avLst/>
          </a:prstGeom>
        </p:spPr>
      </p:pic>
      <p:sp>
        <p:nvSpPr>
          <p:cNvPr id="62" name="CasellaDiTesto 61"/>
          <p:cNvSpPr txBox="1"/>
          <p:nvPr/>
        </p:nvSpPr>
        <p:spPr>
          <a:xfrm>
            <a:off x="275663" y="1197772"/>
            <a:ext cx="817211" cy="369332"/>
          </a:xfrm>
          <a:prstGeom prst="rect">
            <a:avLst/>
          </a:prstGeom>
          <a:solidFill>
            <a:schemeClr val="accent2">
              <a:lumMod val="20000"/>
              <a:lumOff val="80000"/>
            </a:schemeClr>
          </a:solidFill>
          <a:ln>
            <a:solidFill>
              <a:schemeClr val="tx2"/>
            </a:solidFill>
          </a:ln>
        </p:spPr>
        <p:txBody>
          <a:bodyPr wrap="none" rtlCol="0">
            <a:spAutoFit/>
          </a:bodyPr>
          <a:lstStyle/>
          <a:p>
            <a:r>
              <a:rPr lang="it-IT" dirty="0" smtClean="0">
                <a:solidFill>
                  <a:srgbClr val="003366"/>
                </a:solidFill>
              </a:rPr>
              <a:t>LOGIC</a:t>
            </a:r>
            <a:endParaRPr lang="it-IT" dirty="0">
              <a:solidFill>
                <a:srgbClr val="003366"/>
              </a:solidFill>
            </a:endParaRPr>
          </a:p>
        </p:txBody>
      </p:sp>
      <p:sp>
        <p:nvSpPr>
          <p:cNvPr id="13" name="Rettangolo 12"/>
          <p:cNvSpPr/>
          <p:nvPr/>
        </p:nvSpPr>
        <p:spPr>
          <a:xfrm>
            <a:off x="2575753" y="1620825"/>
            <a:ext cx="1043605" cy="1090731"/>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200" dirty="0" smtClean="0"/>
              <a:t>STATE</a:t>
            </a:r>
          </a:p>
          <a:p>
            <a:pPr algn="ctr"/>
            <a:r>
              <a:rPr lang="it-IT" sz="1200" dirty="0" smtClean="0"/>
              <a:t>VARIABLE</a:t>
            </a:r>
          </a:p>
          <a:p>
            <a:pPr algn="ctr"/>
            <a:endParaRPr lang="it-IT" sz="1200" dirty="0"/>
          </a:p>
        </p:txBody>
      </p:sp>
      <mc:AlternateContent xmlns:mc="http://schemas.openxmlformats.org/markup-compatibility/2006" xmlns:a14="http://schemas.microsoft.com/office/drawing/2010/main">
        <mc:Choice Requires="a14">
          <p:sp>
            <p:nvSpPr>
              <p:cNvPr id="14" name="CasellaDiTesto 13"/>
              <p:cNvSpPr txBox="1"/>
              <p:nvPr/>
            </p:nvSpPr>
            <p:spPr>
              <a:xfrm>
                <a:off x="2941048" y="2253760"/>
                <a:ext cx="313014" cy="3823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b="0" i="1" smtClean="0">
                          <a:solidFill>
                            <a:schemeClr val="bg1"/>
                          </a:solidFill>
                          <a:latin typeface="Cambria Math" panose="02040503050406030204" pitchFamily="18" charset="0"/>
                        </a:rPr>
                        <m:t>𝜃</m:t>
                      </m:r>
                    </m:oMath>
                  </m:oMathPara>
                </a14:m>
                <a:endParaRPr lang="it-IT" dirty="0">
                  <a:solidFill>
                    <a:schemeClr val="bg1"/>
                  </a:solidFill>
                </a:endParaRPr>
              </a:p>
            </p:txBody>
          </p:sp>
        </mc:Choice>
        <mc:Fallback xmlns="">
          <p:sp>
            <p:nvSpPr>
              <p:cNvPr id="14" name="CasellaDiTesto 13"/>
              <p:cNvSpPr txBox="1">
                <a:spLocks noRot="1" noChangeAspect="1" noMove="1" noResize="1" noEditPoints="1" noAdjustHandles="1" noChangeArrowheads="1" noChangeShapeType="1" noTextEdit="1"/>
              </p:cNvSpPr>
              <p:nvPr/>
            </p:nvSpPr>
            <p:spPr>
              <a:xfrm>
                <a:off x="2941048" y="2253760"/>
                <a:ext cx="313014" cy="382397"/>
              </a:xfrm>
              <a:prstGeom prst="rect">
                <a:avLst/>
              </a:prstGeom>
              <a:blipFill rotWithShape="0">
                <a:blip r:embed="rId4"/>
                <a:stretch>
                  <a:fillRect/>
                </a:stretch>
              </a:blipFill>
            </p:spPr>
            <p:txBody>
              <a:bodyPr/>
              <a:lstStyle/>
              <a:p>
                <a:r>
                  <a:rPr lang="it-IT">
                    <a:noFill/>
                  </a:rPr>
                  <a:t> </a:t>
                </a:r>
              </a:p>
            </p:txBody>
          </p:sp>
        </mc:Fallback>
      </mc:AlternateContent>
    </p:spTree>
    <p:extLst>
      <p:ext uri="{BB962C8B-B14F-4D97-AF65-F5344CB8AC3E}">
        <p14:creationId xmlns:p14="http://schemas.microsoft.com/office/powerpoint/2010/main" val="50373813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TYPE A EVALUATION of UNCERTAINTIES</a:t>
            </a:r>
            <a:endParaRPr lang="it-IT" dirty="0"/>
          </a:p>
        </p:txBody>
      </p:sp>
      <p:pic>
        <p:nvPicPr>
          <p:cNvPr id="3" name="Immagine 2"/>
          <p:cNvPicPr>
            <a:picLocks noChangeAspect="1"/>
          </p:cNvPicPr>
          <p:nvPr/>
        </p:nvPicPr>
        <p:blipFill>
          <a:blip r:embed="rId5"/>
          <a:stretch>
            <a:fillRect/>
          </a:stretch>
        </p:blipFill>
        <p:spPr>
          <a:xfrm>
            <a:off x="235136" y="1621700"/>
            <a:ext cx="3060457" cy="1792379"/>
          </a:xfrm>
          <a:prstGeom prst="rect">
            <a:avLst/>
          </a:prstGeom>
        </p:spPr>
      </p:pic>
      <p:sp>
        <p:nvSpPr>
          <p:cNvPr id="4" name="Rettangolo 3"/>
          <p:cNvSpPr/>
          <p:nvPr/>
        </p:nvSpPr>
        <p:spPr>
          <a:xfrm>
            <a:off x="186417" y="994584"/>
            <a:ext cx="7517438" cy="5348159"/>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lgn="just">
              <a:spcAft>
                <a:spcPts val="600"/>
              </a:spcAft>
              <a:buFont typeface="Arial" panose="020B0604020202020204" pitchFamily="34" charset="0"/>
              <a:buChar char="•"/>
            </a:pPr>
            <a:r>
              <a:rPr lang="en-US" sz="2000" b="1" dirty="0" smtClean="0">
                <a:solidFill>
                  <a:srgbClr val="003366"/>
                </a:solidFill>
              </a:rPr>
              <a:t>Test Equipment:</a:t>
            </a:r>
          </a:p>
          <a:p>
            <a:pPr marL="342900" indent="-342900" algn="just">
              <a:spcAft>
                <a:spcPts val="600"/>
              </a:spcAft>
              <a:buFont typeface="Arial" panose="020B0604020202020204" pitchFamily="34" charset="0"/>
              <a:buChar char="•"/>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endParaRPr lang="en-US" sz="2000" b="1" dirty="0" smtClean="0">
              <a:solidFill>
                <a:srgbClr val="003366"/>
              </a:solidFill>
            </a:endParaRPr>
          </a:p>
          <a:p>
            <a:pPr marL="342900" indent="-342900" algn="just">
              <a:spcAft>
                <a:spcPts val="600"/>
              </a:spcAft>
              <a:buFont typeface="Arial" panose="020B0604020202020204" pitchFamily="34" charset="0"/>
              <a:buChar char="•"/>
            </a:pPr>
            <a:r>
              <a:rPr lang="en-US" sz="2000" dirty="0" smtClean="0">
                <a:solidFill>
                  <a:srgbClr val="003366"/>
                </a:solidFill>
              </a:rPr>
              <a:t>Experimental tests:</a:t>
            </a:r>
          </a:p>
          <a:p>
            <a:pPr marL="800100" lvl="1" indent="-342900" algn="just">
              <a:spcAft>
                <a:spcPts val="600"/>
              </a:spcAft>
              <a:buFont typeface="Arial" panose="020B0604020202020204" pitchFamily="34" charset="0"/>
              <a:buChar char="•"/>
            </a:pPr>
            <a:r>
              <a:rPr lang="en-US" sz="2000" b="1" dirty="0" smtClean="0">
                <a:solidFill>
                  <a:srgbClr val="FF0000"/>
                </a:solidFill>
              </a:rPr>
              <a:t>calibration</a:t>
            </a:r>
            <a:r>
              <a:rPr lang="en-US" sz="2000" dirty="0" smtClean="0">
                <a:solidFill>
                  <a:srgbClr val="003366"/>
                </a:solidFill>
              </a:rPr>
              <a:t> of the whole measuring chain;</a:t>
            </a:r>
          </a:p>
          <a:p>
            <a:pPr marL="800100" lvl="1" indent="-342900" algn="just">
              <a:spcAft>
                <a:spcPts val="600"/>
              </a:spcAft>
              <a:buFont typeface="Arial" panose="020B0604020202020204" pitchFamily="34" charset="0"/>
              <a:buChar char="•"/>
            </a:pPr>
            <a:r>
              <a:rPr lang="en-US" sz="2000" b="1" dirty="0" smtClean="0">
                <a:solidFill>
                  <a:srgbClr val="FF0000"/>
                </a:solidFill>
              </a:rPr>
              <a:t>comparison to laser transducer </a:t>
            </a:r>
            <a:r>
              <a:rPr lang="en-US" sz="2000" dirty="0" smtClean="0">
                <a:solidFill>
                  <a:srgbClr val="003366"/>
                </a:solidFill>
              </a:rPr>
              <a:t>for different types of excitation;</a:t>
            </a:r>
            <a:endParaRPr lang="en-US" sz="2000" b="1" dirty="0" smtClean="0">
              <a:solidFill>
                <a:srgbClr val="003366"/>
              </a:solidFill>
            </a:endParaRPr>
          </a:p>
          <a:p>
            <a:pPr marL="1257300" lvl="2" indent="-342900" algn="just">
              <a:spcAft>
                <a:spcPts val="600"/>
              </a:spcAft>
              <a:buFont typeface="Arial" panose="020B0604020202020204" pitchFamily="34" charset="0"/>
              <a:buChar char="•"/>
            </a:pPr>
            <a:endParaRPr lang="en-US" sz="2000" dirty="0" smtClean="0">
              <a:solidFill>
                <a:srgbClr val="003366"/>
              </a:solidFill>
            </a:endParaRPr>
          </a:p>
          <a:p>
            <a:pPr marL="1257300" lvl="2" indent="-342900" algn="just">
              <a:spcAft>
                <a:spcPts val="600"/>
              </a:spcAft>
              <a:buFont typeface="Arial" panose="020B0604020202020204" pitchFamily="34" charset="0"/>
              <a:buChar char="•"/>
            </a:pPr>
            <a:endParaRPr lang="en-US" sz="2000" dirty="0" smtClean="0">
              <a:solidFill>
                <a:srgbClr val="003366"/>
              </a:solidFill>
            </a:endParaRPr>
          </a:p>
          <a:p>
            <a:pPr marL="1257300" lvl="2" indent="-342900" algn="just">
              <a:spcAft>
                <a:spcPts val="600"/>
              </a:spcAft>
              <a:buFont typeface="Arial" panose="020B0604020202020204" pitchFamily="34" charset="0"/>
              <a:buChar char="•"/>
            </a:pPr>
            <a:endParaRPr lang="en-US" sz="2000" dirty="0" smtClean="0">
              <a:solidFill>
                <a:srgbClr val="003366"/>
              </a:solidFill>
            </a:endParaRPr>
          </a:p>
          <a:p>
            <a:pPr marL="800100" lvl="1"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endParaRPr lang="en-US" sz="2000" dirty="0">
              <a:solidFill>
                <a:srgbClr val="003366"/>
              </a:solidFill>
            </a:endParaRPr>
          </a:p>
          <a:p>
            <a:pPr lvl="2" algn="just">
              <a:spcAft>
                <a:spcPts val="600"/>
              </a:spcAft>
            </a:pPr>
            <a:endParaRPr lang="en-US" sz="2000" dirty="0">
              <a:solidFill>
                <a:srgbClr val="003366"/>
              </a:solidFill>
            </a:endParaRPr>
          </a:p>
          <a:p>
            <a:pPr lvl="2" algn="just">
              <a:spcAft>
                <a:spcPts val="600"/>
              </a:spcAft>
            </a:pPr>
            <a:endParaRPr lang="en-US" sz="2000" dirty="0" smtClean="0">
              <a:solidFill>
                <a:srgbClr val="003366"/>
              </a:solidFill>
            </a:endParaRPr>
          </a:p>
          <a:p>
            <a:pPr marL="1257300" lvl="2"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smtClean="0">
              <a:solidFill>
                <a:srgbClr val="003366"/>
              </a:solidFill>
            </a:endParaRPr>
          </a:p>
          <a:p>
            <a:pPr algn="just">
              <a:spcAft>
                <a:spcPts val="600"/>
              </a:spcAft>
            </a:pPr>
            <a:r>
              <a:rPr lang="en-US" sz="2000" dirty="0" smtClean="0">
                <a:solidFill>
                  <a:srgbClr val="003366"/>
                </a:solidFill>
              </a:rPr>
              <a:t> </a:t>
            </a:r>
          </a:p>
          <a:p>
            <a:pPr marL="342900" indent="-342900" algn="just">
              <a:spcAft>
                <a:spcPts val="600"/>
              </a:spcAft>
              <a:buFont typeface="Wingdings" pitchFamily="2" charset="2"/>
              <a:buChar char="§"/>
            </a:pPr>
            <a:endParaRPr lang="en-US" sz="2000"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sp>
        <p:nvSpPr>
          <p:cNvPr id="5" name="CasellaDiTesto 4"/>
          <p:cNvSpPr txBox="1"/>
          <p:nvPr/>
        </p:nvSpPr>
        <p:spPr>
          <a:xfrm>
            <a:off x="1058397" y="3415011"/>
            <a:ext cx="1354666" cy="369332"/>
          </a:xfrm>
          <a:prstGeom prst="rect">
            <a:avLst/>
          </a:prstGeom>
          <a:noFill/>
        </p:spPr>
        <p:txBody>
          <a:bodyPr wrap="none" rtlCol="0">
            <a:spAutoFit/>
          </a:bodyPr>
          <a:lstStyle/>
          <a:p>
            <a:r>
              <a:rPr lang="it-IT" b="1" i="1" dirty="0" err="1" smtClean="0"/>
              <a:t>Shaking</a:t>
            </a:r>
            <a:r>
              <a:rPr lang="it-IT" b="1" i="1" dirty="0" smtClean="0"/>
              <a:t> </a:t>
            </a:r>
            <a:r>
              <a:rPr lang="it-IT" b="1" i="1" dirty="0" err="1" smtClean="0"/>
              <a:t>table</a:t>
            </a:r>
            <a:endParaRPr lang="it-IT" b="1" i="1" dirty="0"/>
          </a:p>
        </p:txBody>
      </p:sp>
      <p:pic>
        <p:nvPicPr>
          <p:cNvPr id="6" name="Immagine 5"/>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39346" y="1710165"/>
            <a:ext cx="2524764" cy="1715770"/>
          </a:xfrm>
          <a:prstGeom prst="rect">
            <a:avLst/>
          </a:prstGeom>
          <a:noFill/>
          <a:ln>
            <a:noFill/>
          </a:ln>
        </p:spPr>
      </p:pic>
      <p:sp>
        <p:nvSpPr>
          <p:cNvPr id="7" name="CasellaDiTesto 6"/>
          <p:cNvSpPr txBox="1"/>
          <p:nvPr/>
        </p:nvSpPr>
        <p:spPr>
          <a:xfrm>
            <a:off x="3411066" y="3414079"/>
            <a:ext cx="2830262" cy="369332"/>
          </a:xfrm>
          <a:prstGeom prst="rect">
            <a:avLst/>
          </a:prstGeom>
          <a:noFill/>
        </p:spPr>
        <p:txBody>
          <a:bodyPr wrap="none" rtlCol="0">
            <a:spAutoFit/>
          </a:bodyPr>
          <a:lstStyle/>
          <a:p>
            <a:r>
              <a:rPr lang="it-IT" b="1" i="1" dirty="0" smtClean="0"/>
              <a:t>Laser </a:t>
            </a:r>
            <a:r>
              <a:rPr lang="it-IT" b="1" i="1" dirty="0" err="1" smtClean="0"/>
              <a:t>displacement</a:t>
            </a:r>
            <a:r>
              <a:rPr lang="it-IT" b="1" i="1" dirty="0" smtClean="0"/>
              <a:t> </a:t>
            </a:r>
            <a:r>
              <a:rPr lang="it-IT" b="1" i="1" dirty="0" err="1" smtClean="0"/>
              <a:t>transducer</a:t>
            </a:r>
            <a:endParaRPr lang="it-IT" b="1" i="1" dirty="0"/>
          </a:p>
        </p:txBody>
      </p:sp>
      <p:sp>
        <p:nvSpPr>
          <p:cNvPr id="9" name="CasellaDiTesto 8"/>
          <p:cNvSpPr txBox="1"/>
          <p:nvPr/>
        </p:nvSpPr>
        <p:spPr>
          <a:xfrm>
            <a:off x="7143039" y="3414079"/>
            <a:ext cx="2177629" cy="369332"/>
          </a:xfrm>
          <a:prstGeom prst="rect">
            <a:avLst/>
          </a:prstGeom>
          <a:noFill/>
        </p:spPr>
        <p:txBody>
          <a:bodyPr wrap="square" rtlCol="0">
            <a:spAutoFit/>
          </a:bodyPr>
          <a:lstStyle/>
          <a:p>
            <a:r>
              <a:rPr lang="it-IT" b="1" i="1" dirty="0" smtClean="0"/>
              <a:t>Test setup</a:t>
            </a:r>
            <a:endParaRPr lang="it-IT" b="1" i="1" dirty="0"/>
          </a:p>
        </p:txBody>
      </p:sp>
      <p:sp>
        <p:nvSpPr>
          <p:cNvPr id="10" name="Rettangolo 9"/>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11" name="Rettangolo 10"/>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12" name="Rettangolo 11"/>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13" name="Rettangolo 12"/>
          <p:cNvSpPr/>
          <p:nvPr/>
        </p:nvSpPr>
        <p:spPr>
          <a:xfrm>
            <a:off x="3616667" y="1067772"/>
            <a:ext cx="2104998"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14" name="Rettangolo 13"/>
          <p:cNvSpPr/>
          <p:nvPr/>
        </p:nvSpPr>
        <p:spPr>
          <a:xfrm>
            <a:off x="5706675" y="1067539"/>
            <a:ext cx="1733354"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15" name="Rettangolo 14"/>
          <p:cNvSpPr/>
          <p:nvPr/>
        </p:nvSpPr>
        <p:spPr>
          <a:xfrm>
            <a:off x="7440029" y="1075159"/>
            <a:ext cx="1703971" cy="2732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pic>
        <p:nvPicPr>
          <p:cNvPr id="16" name="video area">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6241328" y="1722021"/>
            <a:ext cx="2765055" cy="1715770"/>
          </a:xfrm>
          <a:prstGeom prst="rect">
            <a:avLst/>
          </a:prstGeom>
        </p:spPr>
      </p:pic>
    </p:spTree>
    <p:extLst>
      <p:ext uri="{BB962C8B-B14F-4D97-AF65-F5344CB8AC3E}">
        <p14:creationId xmlns:p14="http://schemas.microsoft.com/office/powerpoint/2010/main" val="525501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160"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6"/>
                </p:tgtEl>
              </p:cMediaNode>
            </p:video>
            <p:seq concurrent="1" nextAc="seek">
              <p:cTn id="8" restart="whenNotActive" fill="hold" evtFilter="cancelBubble" nodeType="interactiveSeq">
                <p:stCondLst>
                  <p:cond evt="onClick" delay="0">
                    <p:tgtEl>
                      <p:spTgt spid="1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6"/>
                                        </p:tgtEl>
                                      </p:cBhvr>
                                    </p:cmd>
                                  </p:childTnLst>
                                </p:cTn>
                              </p:par>
                            </p:childTnLst>
                          </p:cTn>
                        </p:par>
                      </p:childTnLst>
                    </p:cTn>
                  </p:par>
                </p:childTnLst>
              </p:cTn>
              <p:nextCondLst>
                <p:cond evt="onClick" delay="0">
                  <p:tgtEl>
                    <p:spTgt spid="16"/>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OUTCOMES </a:t>
            </a:r>
            <a:endParaRPr lang="it-IT" dirty="0"/>
          </a:p>
        </p:txBody>
      </p:sp>
      <p:graphicFrame>
        <p:nvGraphicFramePr>
          <p:cNvPr id="9" name="Tabella 8"/>
          <p:cNvGraphicFramePr>
            <a:graphicFrameLocks noGrp="1"/>
          </p:cNvGraphicFramePr>
          <p:nvPr>
            <p:extLst>
              <p:ext uri="{D42A27DB-BD31-4B8C-83A1-F6EECF244321}">
                <p14:modId xmlns:p14="http://schemas.microsoft.com/office/powerpoint/2010/main" val="1481872535"/>
              </p:ext>
            </p:extLst>
          </p:nvPr>
        </p:nvGraphicFramePr>
        <p:xfrm>
          <a:off x="5509141" y="3893329"/>
          <a:ext cx="3009900" cy="1143000"/>
        </p:xfrm>
        <a:graphic>
          <a:graphicData uri="http://schemas.openxmlformats.org/drawingml/2006/table">
            <a:tbl>
              <a:tblPr firstRow="1" firstCol="1" bandRow="1"/>
              <a:tblGrid>
                <a:gridCol w="888365"/>
                <a:gridCol w="705485"/>
                <a:gridCol w="705485"/>
                <a:gridCol w="710565"/>
              </a:tblGrid>
              <a:tr h="0">
                <a:tc>
                  <a:txBody>
                    <a:bodyPr/>
                    <a:lstStyle/>
                    <a:p>
                      <a:pPr algn="just">
                        <a:lnSpc>
                          <a:spcPts val="1500"/>
                        </a:lnSpc>
                        <a:spcAft>
                          <a:spcPts val="0"/>
                        </a:spcAft>
                      </a:pPr>
                      <a:r>
                        <a:rPr lang="it-IT" sz="1200" dirty="0">
                          <a:effectLst/>
                          <a:latin typeface="+mn-lt"/>
                          <a:ea typeface="Calibri" panose="020F0502020204030204" pitchFamily="34" charset="0"/>
                          <a:cs typeface="Times New Roman" panose="02020603050405020304" pitchFamily="18" charset="0"/>
                        </a:rPr>
                        <a:t>Input</a:t>
                      </a: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en-GB" sz="1200">
                          <a:effectLst/>
                          <a:latin typeface="+mn-lt"/>
                          <a:ea typeface="Calibri" panose="020F0502020204030204" pitchFamily="34" charset="0"/>
                          <a:cs typeface="Times New Roman" panose="02020603050405020304" pitchFamily="18" charset="0"/>
                        </a:rPr>
                        <a:t>Max Δ</a:t>
                      </a:r>
                      <a:r>
                        <a:rPr lang="en-GB" sz="1200" baseline="-25000">
                          <a:effectLst/>
                          <a:latin typeface="+mn-lt"/>
                          <a:ea typeface="Calibri" panose="020F0502020204030204" pitchFamily="34" charset="0"/>
                          <a:cs typeface="Times New Roman" panose="02020603050405020304" pitchFamily="18" charset="0"/>
                        </a:rPr>
                        <a:t>M</a:t>
                      </a:r>
                      <a:endParaRPr lang="it-IT" sz="1200">
                        <a:effectLst/>
                        <a:latin typeface="+mn-lt"/>
                        <a:ea typeface="Calibri" panose="020F0502020204030204" pitchFamily="34" charset="0"/>
                        <a:cs typeface="Times New Roman" panose="02020603050405020304" pitchFamily="18" charset="0"/>
                      </a:endParaRPr>
                    </a:p>
                    <a:p>
                      <a:pPr algn="just">
                        <a:lnSpc>
                          <a:spcPts val="1500"/>
                        </a:lnSpc>
                        <a:spcAft>
                          <a:spcPts val="0"/>
                        </a:spcAft>
                      </a:pPr>
                      <a:r>
                        <a:rPr lang="en-GB" sz="1200">
                          <a:effectLst/>
                          <a:latin typeface="+mn-lt"/>
                          <a:ea typeface="Calibri" panose="020F0502020204030204" pitchFamily="34" charset="0"/>
                          <a:cs typeface="Times New Roman" panose="02020603050405020304" pitchFamily="18" charset="0"/>
                        </a:rPr>
                        <a:t> [mm]</a:t>
                      </a:r>
                      <a:endParaRPr lang="it-IT" sz="120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en-GB" sz="1200">
                          <a:effectLst/>
                          <a:latin typeface="+mn-lt"/>
                          <a:ea typeface="Calibri" panose="020F0502020204030204" pitchFamily="34" charset="0"/>
                          <a:cs typeface="Times New Roman" panose="02020603050405020304" pitchFamily="18" charset="0"/>
                        </a:rPr>
                        <a:t>Max Δ</a:t>
                      </a:r>
                      <a:r>
                        <a:rPr lang="en-GB" sz="1200" baseline="-25000">
                          <a:effectLst/>
                          <a:latin typeface="+mn-lt"/>
                          <a:ea typeface="Calibri" panose="020F0502020204030204" pitchFamily="34" charset="0"/>
                          <a:cs typeface="Times New Roman" panose="02020603050405020304" pitchFamily="18" charset="0"/>
                        </a:rPr>
                        <a:t>E</a:t>
                      </a:r>
                      <a:endParaRPr lang="it-IT" sz="1200">
                        <a:effectLst/>
                        <a:latin typeface="+mn-lt"/>
                        <a:ea typeface="Calibri" panose="020F0502020204030204" pitchFamily="34" charset="0"/>
                        <a:cs typeface="Times New Roman" panose="02020603050405020304" pitchFamily="18" charset="0"/>
                      </a:endParaRPr>
                    </a:p>
                    <a:p>
                      <a:pPr algn="just">
                        <a:lnSpc>
                          <a:spcPts val="1500"/>
                        </a:lnSpc>
                        <a:spcAft>
                          <a:spcPts val="0"/>
                        </a:spcAft>
                      </a:pPr>
                      <a:r>
                        <a:rPr lang="en-GB" sz="1200">
                          <a:effectLst/>
                          <a:latin typeface="+mn-lt"/>
                          <a:ea typeface="Calibri" panose="020F0502020204030204" pitchFamily="34" charset="0"/>
                          <a:cs typeface="Times New Roman" panose="02020603050405020304" pitchFamily="18" charset="0"/>
                        </a:rPr>
                        <a:t> [mm]</a:t>
                      </a:r>
                      <a:endParaRPr lang="it-IT" sz="120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en-GB" sz="1200">
                          <a:effectLst/>
                          <a:latin typeface="+mn-lt"/>
                          <a:ea typeface="Times New Roman" panose="02020603050405020304" pitchFamily="18" charset="0"/>
                          <a:cs typeface="Times New Roman" panose="02020603050405020304" pitchFamily="18" charset="0"/>
                        </a:rPr>
                        <a:t>Err</a:t>
                      </a:r>
                      <a:endParaRPr lang="it-IT" sz="120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lnSpc>
                          <a:spcPts val="1500"/>
                        </a:lnSpc>
                        <a:spcAft>
                          <a:spcPts val="0"/>
                        </a:spcAft>
                      </a:pPr>
                      <a:r>
                        <a:rPr lang="it-IT" sz="1200">
                          <a:effectLst/>
                          <a:latin typeface="+mn-lt"/>
                          <a:ea typeface="Calibri" panose="020F0502020204030204" pitchFamily="34" charset="0"/>
                          <a:cs typeface="Times New Roman" panose="02020603050405020304" pitchFamily="18" charset="0"/>
                        </a:rPr>
                        <a:t>L’Aquila 1</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ts val="1500"/>
                        </a:lnSpc>
                        <a:spcAft>
                          <a:spcPts val="0"/>
                        </a:spcAft>
                      </a:pPr>
                      <a:r>
                        <a:rPr lang="it-IT" sz="1200">
                          <a:effectLst/>
                          <a:latin typeface="+mn-lt"/>
                          <a:ea typeface="Calibri" panose="020F0502020204030204" pitchFamily="34" charset="0"/>
                          <a:cs typeface="Times New Roman" panose="02020603050405020304" pitchFamily="18" charset="0"/>
                        </a:rPr>
                        <a:t>26.80</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ts val="1500"/>
                        </a:lnSpc>
                        <a:spcAft>
                          <a:spcPts val="0"/>
                        </a:spcAft>
                      </a:pPr>
                      <a:r>
                        <a:rPr lang="it-IT" sz="1200">
                          <a:effectLst/>
                          <a:latin typeface="+mn-lt"/>
                          <a:ea typeface="Calibri" panose="020F0502020204030204" pitchFamily="34" charset="0"/>
                          <a:cs typeface="Times New Roman" panose="02020603050405020304" pitchFamily="18" charset="0"/>
                        </a:rPr>
                        <a:t>27.46</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ts val="1500"/>
                        </a:lnSpc>
                        <a:spcAft>
                          <a:spcPts val="0"/>
                        </a:spcAft>
                      </a:pPr>
                      <a:r>
                        <a:rPr lang="it-IT" sz="1200" dirty="0">
                          <a:effectLst/>
                          <a:latin typeface="+mn-lt"/>
                          <a:ea typeface="Times New Roman" panose="02020603050405020304" pitchFamily="18" charset="0"/>
                          <a:cs typeface="Times New Roman" panose="02020603050405020304" pitchFamily="18" charset="0"/>
                        </a:rPr>
                        <a:t>-2.46%</a:t>
                      </a:r>
                      <a:endParaRPr lang="it-IT" sz="12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0">
                <a:tc>
                  <a:txBody>
                    <a:bodyPr/>
                    <a:lstStyle/>
                    <a:p>
                      <a:pPr algn="just">
                        <a:lnSpc>
                          <a:spcPts val="1500"/>
                        </a:lnSpc>
                        <a:spcAft>
                          <a:spcPts val="0"/>
                        </a:spcAft>
                      </a:pPr>
                      <a:r>
                        <a:rPr lang="it-IT" sz="1200">
                          <a:effectLst/>
                          <a:latin typeface="+mn-lt"/>
                          <a:ea typeface="Calibri" panose="020F0502020204030204" pitchFamily="34" charset="0"/>
                          <a:cs typeface="Times New Roman" panose="02020603050405020304" pitchFamily="18" charset="0"/>
                        </a:rPr>
                        <a:t>L’Aquila 2</a:t>
                      </a:r>
                    </a:p>
                  </a:txBody>
                  <a:tcPr marL="68580" marR="68580" marT="0" marB="0">
                    <a:lnL>
                      <a:noFill/>
                    </a:lnL>
                    <a:lnR>
                      <a:noFill/>
                    </a:lnR>
                    <a:lnT>
                      <a:noFill/>
                    </a:lnT>
                    <a:lnB>
                      <a:noFill/>
                    </a:lnB>
                  </a:tcPr>
                </a:tc>
                <a:tc>
                  <a:txBody>
                    <a:bodyPr/>
                    <a:lstStyle/>
                    <a:p>
                      <a:pPr algn="just">
                        <a:lnSpc>
                          <a:spcPts val="1500"/>
                        </a:lnSpc>
                        <a:spcAft>
                          <a:spcPts val="0"/>
                        </a:spcAft>
                      </a:pPr>
                      <a:r>
                        <a:rPr lang="it-IT" sz="1200">
                          <a:effectLst/>
                          <a:latin typeface="+mn-lt"/>
                          <a:ea typeface="Calibri" panose="020F0502020204030204" pitchFamily="34" charset="0"/>
                          <a:cs typeface="Times New Roman" panose="02020603050405020304" pitchFamily="18" charset="0"/>
                        </a:rPr>
                        <a:t>15.28</a:t>
                      </a:r>
                    </a:p>
                  </a:txBody>
                  <a:tcPr marL="68580" marR="68580" marT="0" marB="0">
                    <a:lnL>
                      <a:noFill/>
                    </a:lnL>
                    <a:lnR>
                      <a:noFill/>
                    </a:lnR>
                    <a:lnT>
                      <a:noFill/>
                    </a:lnT>
                    <a:lnB>
                      <a:noFill/>
                    </a:lnB>
                  </a:tcPr>
                </a:tc>
                <a:tc>
                  <a:txBody>
                    <a:bodyPr/>
                    <a:lstStyle/>
                    <a:p>
                      <a:pPr algn="just">
                        <a:lnSpc>
                          <a:spcPts val="1500"/>
                        </a:lnSpc>
                        <a:spcAft>
                          <a:spcPts val="0"/>
                        </a:spcAft>
                      </a:pPr>
                      <a:r>
                        <a:rPr lang="it-IT" sz="1200">
                          <a:effectLst/>
                          <a:latin typeface="+mn-lt"/>
                          <a:ea typeface="Calibri" panose="020F0502020204030204" pitchFamily="34" charset="0"/>
                          <a:cs typeface="Times New Roman" panose="02020603050405020304" pitchFamily="18" charset="0"/>
                        </a:rPr>
                        <a:t>15.00</a:t>
                      </a:r>
                    </a:p>
                  </a:txBody>
                  <a:tcPr marL="68580" marR="68580" marT="0" marB="0">
                    <a:lnL>
                      <a:noFill/>
                    </a:lnL>
                    <a:lnR>
                      <a:noFill/>
                    </a:lnR>
                    <a:lnT>
                      <a:noFill/>
                    </a:lnT>
                    <a:lnB>
                      <a:noFill/>
                    </a:lnB>
                  </a:tcPr>
                </a:tc>
                <a:tc>
                  <a:txBody>
                    <a:bodyPr/>
                    <a:lstStyle/>
                    <a:p>
                      <a:pPr algn="just">
                        <a:lnSpc>
                          <a:spcPts val="1500"/>
                        </a:lnSpc>
                        <a:spcAft>
                          <a:spcPts val="0"/>
                        </a:spcAft>
                      </a:pPr>
                      <a:r>
                        <a:rPr lang="it-IT" sz="1200" dirty="0">
                          <a:effectLst/>
                          <a:latin typeface="+mn-lt"/>
                          <a:ea typeface="Times New Roman" panose="02020603050405020304" pitchFamily="18" charset="0"/>
                          <a:cs typeface="Times New Roman" panose="02020603050405020304" pitchFamily="18" charset="0"/>
                        </a:rPr>
                        <a:t>1.83%</a:t>
                      </a:r>
                      <a:endParaRPr lang="it-IT" sz="12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algn="just">
                        <a:lnSpc>
                          <a:spcPts val="1500"/>
                        </a:lnSpc>
                        <a:spcAft>
                          <a:spcPts val="0"/>
                        </a:spcAft>
                      </a:pPr>
                      <a:r>
                        <a:rPr lang="it-IT" sz="1200">
                          <a:effectLst/>
                          <a:latin typeface="+mn-lt"/>
                          <a:ea typeface="Calibri" panose="020F0502020204030204" pitchFamily="34" charset="0"/>
                          <a:cs typeface="Times New Roman" panose="02020603050405020304" pitchFamily="18" charset="0"/>
                        </a:rPr>
                        <a:t>Fivizzano</a:t>
                      </a:r>
                    </a:p>
                  </a:txBody>
                  <a:tcPr marL="68580" marR="68580" marT="0" marB="0">
                    <a:lnL>
                      <a:noFill/>
                    </a:lnL>
                    <a:lnR>
                      <a:noFill/>
                    </a:lnR>
                    <a:lnT>
                      <a:noFill/>
                    </a:lnT>
                    <a:lnB>
                      <a:noFill/>
                    </a:lnB>
                  </a:tcPr>
                </a:tc>
                <a:tc>
                  <a:txBody>
                    <a:bodyPr/>
                    <a:lstStyle/>
                    <a:p>
                      <a:pPr algn="just">
                        <a:lnSpc>
                          <a:spcPts val="1500"/>
                        </a:lnSpc>
                        <a:spcAft>
                          <a:spcPts val="0"/>
                        </a:spcAft>
                      </a:pPr>
                      <a:r>
                        <a:rPr lang="it-IT" sz="1200">
                          <a:effectLst/>
                          <a:latin typeface="+mn-lt"/>
                          <a:ea typeface="Calibri" panose="020F0502020204030204" pitchFamily="34" charset="0"/>
                          <a:cs typeface="Times New Roman" panose="02020603050405020304" pitchFamily="18" charset="0"/>
                        </a:rPr>
                        <a:t>12.80</a:t>
                      </a:r>
                    </a:p>
                  </a:txBody>
                  <a:tcPr marL="68580" marR="68580" marT="0" marB="0">
                    <a:lnL>
                      <a:noFill/>
                    </a:lnL>
                    <a:lnR>
                      <a:noFill/>
                    </a:lnR>
                    <a:lnT>
                      <a:noFill/>
                    </a:lnT>
                    <a:lnB>
                      <a:noFill/>
                    </a:lnB>
                  </a:tcPr>
                </a:tc>
                <a:tc>
                  <a:txBody>
                    <a:bodyPr/>
                    <a:lstStyle/>
                    <a:p>
                      <a:pPr algn="just">
                        <a:lnSpc>
                          <a:spcPts val="1500"/>
                        </a:lnSpc>
                        <a:spcAft>
                          <a:spcPts val="0"/>
                        </a:spcAft>
                      </a:pPr>
                      <a:r>
                        <a:rPr lang="it-IT" sz="1200">
                          <a:effectLst/>
                          <a:latin typeface="+mn-lt"/>
                          <a:ea typeface="Calibri" panose="020F0502020204030204" pitchFamily="34" charset="0"/>
                          <a:cs typeface="Times New Roman" panose="02020603050405020304" pitchFamily="18" charset="0"/>
                        </a:rPr>
                        <a:t>13.30</a:t>
                      </a:r>
                    </a:p>
                  </a:txBody>
                  <a:tcPr marL="68580" marR="68580" marT="0" marB="0">
                    <a:lnL>
                      <a:noFill/>
                    </a:lnL>
                    <a:lnR>
                      <a:noFill/>
                    </a:lnR>
                    <a:lnT>
                      <a:noFill/>
                    </a:lnT>
                    <a:lnB>
                      <a:noFill/>
                    </a:lnB>
                  </a:tcPr>
                </a:tc>
                <a:tc>
                  <a:txBody>
                    <a:bodyPr/>
                    <a:lstStyle/>
                    <a:p>
                      <a:pPr algn="just">
                        <a:lnSpc>
                          <a:spcPts val="1500"/>
                        </a:lnSpc>
                        <a:spcAft>
                          <a:spcPts val="0"/>
                        </a:spcAft>
                      </a:pPr>
                      <a:r>
                        <a:rPr lang="it-IT" sz="1200" dirty="0">
                          <a:effectLst/>
                          <a:latin typeface="+mn-lt"/>
                          <a:ea typeface="Times New Roman" panose="02020603050405020304" pitchFamily="18" charset="0"/>
                          <a:cs typeface="Times New Roman" panose="02020603050405020304" pitchFamily="18" charset="0"/>
                        </a:rPr>
                        <a:t>-3.91%</a:t>
                      </a:r>
                      <a:endParaRPr lang="it-IT" sz="12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r>
              <a:tr h="0">
                <a:tc>
                  <a:txBody>
                    <a:bodyPr/>
                    <a:lstStyle/>
                    <a:p>
                      <a:pPr algn="just">
                        <a:lnSpc>
                          <a:spcPts val="1500"/>
                        </a:lnSpc>
                        <a:spcAft>
                          <a:spcPts val="0"/>
                        </a:spcAft>
                      </a:pPr>
                      <a:r>
                        <a:rPr lang="it-IT" sz="1200" dirty="0">
                          <a:effectLst/>
                          <a:latin typeface="+mn-lt"/>
                          <a:ea typeface="Calibri" panose="020F0502020204030204" pitchFamily="34" charset="0"/>
                          <a:cs typeface="Times New Roman" panose="02020603050405020304" pitchFamily="18" charset="0"/>
                        </a:rPr>
                        <a:t>Mirandola</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it-IT" sz="1200">
                          <a:effectLst/>
                          <a:latin typeface="+mn-lt"/>
                          <a:ea typeface="Calibri" panose="020F0502020204030204" pitchFamily="34" charset="0"/>
                          <a:cs typeface="Times New Roman" panose="02020603050405020304" pitchFamily="18" charset="0"/>
                        </a:rPr>
                        <a:t>16.70</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it-IT" sz="1200">
                          <a:effectLst/>
                          <a:latin typeface="+mn-lt"/>
                          <a:ea typeface="Calibri" panose="020F0502020204030204" pitchFamily="34" charset="0"/>
                          <a:cs typeface="Times New Roman" panose="02020603050405020304" pitchFamily="18" charset="0"/>
                        </a:rPr>
                        <a:t>14.90</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ts val="1500"/>
                        </a:lnSpc>
                        <a:spcAft>
                          <a:spcPts val="0"/>
                        </a:spcAft>
                      </a:pPr>
                      <a:r>
                        <a:rPr lang="it-IT" sz="1200" dirty="0">
                          <a:effectLst/>
                          <a:latin typeface="+mn-lt"/>
                          <a:ea typeface="Times New Roman" panose="02020603050405020304" pitchFamily="18" charset="0"/>
                          <a:cs typeface="Times New Roman" panose="02020603050405020304" pitchFamily="18" charset="0"/>
                        </a:rPr>
                        <a:t>10.78%</a:t>
                      </a:r>
                      <a:endParaRPr lang="it-IT" sz="12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16" name="Rettangolo 15"/>
          <p:cNvSpPr/>
          <p:nvPr/>
        </p:nvSpPr>
        <p:spPr>
          <a:xfrm>
            <a:off x="7594592" y="4155091"/>
            <a:ext cx="1057806" cy="92632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18" name="Rettangolo 17"/>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19" name="Rettangolo 18"/>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20" name="Rettangolo 19"/>
          <p:cNvSpPr/>
          <p:nvPr/>
        </p:nvSpPr>
        <p:spPr>
          <a:xfrm>
            <a:off x="3616667" y="1067772"/>
            <a:ext cx="2104998"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21" name="Rettangolo 20"/>
          <p:cNvSpPr/>
          <p:nvPr/>
        </p:nvSpPr>
        <p:spPr>
          <a:xfrm>
            <a:off x="5706675" y="1067539"/>
            <a:ext cx="1733354"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22" name="Rettangolo 21"/>
          <p:cNvSpPr/>
          <p:nvPr/>
        </p:nvSpPr>
        <p:spPr>
          <a:xfrm>
            <a:off x="7440029" y="1075159"/>
            <a:ext cx="1703971" cy="27321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pic>
        <p:nvPicPr>
          <p:cNvPr id="23" name="Immagine 22"/>
          <p:cNvPicPr/>
          <p:nvPr/>
        </p:nvPicPr>
        <p:blipFill rotWithShape="1">
          <a:blip r:embed="rId4" cstate="print">
            <a:extLst>
              <a:ext uri="{28A0092B-C50C-407E-A947-70E740481C1C}">
                <a14:useLocalDpi xmlns:a14="http://schemas.microsoft.com/office/drawing/2010/main" val="0"/>
              </a:ext>
            </a:extLst>
          </a:blip>
          <a:srcRect r="70652" b="76710"/>
          <a:stretch/>
        </p:blipFill>
        <p:spPr bwMode="auto">
          <a:xfrm>
            <a:off x="564103" y="1714870"/>
            <a:ext cx="1860550" cy="1604187"/>
          </a:xfrm>
          <a:prstGeom prst="rect">
            <a:avLst/>
          </a:prstGeom>
          <a:noFill/>
          <a:ln>
            <a:noFill/>
          </a:ln>
          <a:extLst>
            <a:ext uri="{53640926-AAD7-44D8-BBD7-CCE9431645EC}">
              <a14:shadowObscured xmlns:a14="http://schemas.microsoft.com/office/drawing/2010/main"/>
            </a:ext>
          </a:extLst>
        </p:spPr>
      </p:pic>
      <p:pic>
        <p:nvPicPr>
          <p:cNvPr id="24" name="Immagine 23"/>
          <p:cNvPicPr/>
          <p:nvPr/>
        </p:nvPicPr>
        <p:blipFill rotWithShape="1">
          <a:blip r:embed="rId4" cstate="print">
            <a:extLst>
              <a:ext uri="{28A0092B-C50C-407E-A947-70E740481C1C}">
                <a14:useLocalDpi xmlns:a14="http://schemas.microsoft.com/office/drawing/2010/main" val="0"/>
              </a:ext>
            </a:extLst>
          </a:blip>
          <a:srcRect t="24330" r="71466" b="50524"/>
          <a:stretch/>
        </p:blipFill>
        <p:spPr bwMode="auto">
          <a:xfrm>
            <a:off x="2560459" y="1626808"/>
            <a:ext cx="1843518" cy="1734980"/>
          </a:xfrm>
          <a:prstGeom prst="rect">
            <a:avLst/>
          </a:prstGeom>
          <a:noFill/>
          <a:ln>
            <a:noFill/>
          </a:ln>
          <a:extLst>
            <a:ext uri="{53640926-AAD7-44D8-BBD7-CCE9431645EC}">
              <a14:shadowObscured xmlns:a14="http://schemas.microsoft.com/office/drawing/2010/main"/>
            </a:ext>
          </a:extLst>
        </p:spPr>
      </p:pic>
      <p:graphicFrame>
        <p:nvGraphicFramePr>
          <p:cNvPr id="26" name="Tabella 25"/>
          <p:cNvGraphicFramePr>
            <a:graphicFrameLocks noGrp="1"/>
          </p:cNvGraphicFramePr>
          <p:nvPr>
            <p:extLst>
              <p:ext uri="{D42A27DB-BD31-4B8C-83A1-F6EECF244321}">
                <p14:modId xmlns:p14="http://schemas.microsoft.com/office/powerpoint/2010/main" val="781402431"/>
              </p:ext>
            </p:extLst>
          </p:nvPr>
        </p:nvGraphicFramePr>
        <p:xfrm>
          <a:off x="5131117" y="1774367"/>
          <a:ext cx="3870009" cy="1524000"/>
        </p:xfrm>
        <a:graphic>
          <a:graphicData uri="http://schemas.openxmlformats.org/drawingml/2006/table">
            <a:tbl>
              <a:tblPr firstRow="1" firstCol="1" bandRow="1"/>
              <a:tblGrid>
                <a:gridCol w="426128"/>
                <a:gridCol w="762095"/>
                <a:gridCol w="1029714"/>
                <a:gridCol w="956746"/>
                <a:gridCol w="695326"/>
              </a:tblGrid>
              <a:tr h="0">
                <a:tc>
                  <a:txBody>
                    <a:bodyPr/>
                    <a:lstStyle/>
                    <a:p>
                      <a:pPr algn="ctr">
                        <a:lnSpc>
                          <a:spcPts val="1500"/>
                        </a:lnSpc>
                        <a:spcAft>
                          <a:spcPts val="0"/>
                        </a:spcAft>
                      </a:pPr>
                      <a:r>
                        <a:rPr lang="it-IT" sz="1200" dirty="0">
                          <a:effectLst/>
                          <a:latin typeface="+mn-lt"/>
                          <a:ea typeface="Calibri" panose="020F0502020204030204" pitchFamily="34" charset="0"/>
                          <a:cs typeface="Times New Roman" panose="02020603050405020304" pitchFamily="18" charset="0"/>
                        </a:rPr>
                        <a:t>Test</a:t>
                      </a: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en-GB" sz="1200" dirty="0">
                          <a:effectLst/>
                          <a:latin typeface="+mn-lt"/>
                          <a:ea typeface="Times New Roman" panose="02020603050405020304" pitchFamily="18" charset="0"/>
                          <a:cs typeface="Times New Roman" panose="02020603050405020304" pitchFamily="18" charset="0"/>
                        </a:rPr>
                        <a:t>Frequency</a:t>
                      </a:r>
                      <a:endParaRPr lang="it-IT" sz="1200" dirty="0">
                        <a:effectLst/>
                        <a:latin typeface="+mn-lt"/>
                        <a:ea typeface="Calibri" panose="020F0502020204030204" pitchFamily="34" charset="0"/>
                        <a:cs typeface="Times New Roman" panose="02020603050405020304" pitchFamily="18" charset="0"/>
                      </a:endParaRPr>
                    </a:p>
                    <a:p>
                      <a:pPr algn="ctr">
                        <a:lnSpc>
                          <a:spcPts val="1500"/>
                        </a:lnSpc>
                        <a:spcAft>
                          <a:spcPts val="0"/>
                        </a:spcAft>
                      </a:pPr>
                      <a:r>
                        <a:rPr lang="en-GB" sz="1200" dirty="0">
                          <a:effectLst/>
                          <a:latin typeface="+mn-lt"/>
                          <a:ea typeface="Times New Roman" panose="02020603050405020304" pitchFamily="18" charset="0"/>
                          <a:cs typeface="Times New Roman" panose="02020603050405020304" pitchFamily="18" charset="0"/>
                        </a:rPr>
                        <a:t>[Hz]</a:t>
                      </a:r>
                      <a:endParaRPr lang="it-IT" sz="1200" dirty="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42570" algn="ctr">
                        <a:lnSpc>
                          <a:spcPts val="1500"/>
                        </a:lnSpc>
                        <a:spcAft>
                          <a:spcPts val="0"/>
                        </a:spcAft>
                      </a:pPr>
                      <a:r>
                        <a:rPr lang="en-GB" sz="1200" dirty="0" smtClean="0">
                          <a:effectLst/>
                          <a:latin typeface="+mn-lt"/>
                          <a:ea typeface="Calibri" panose="020F0502020204030204" pitchFamily="34" charset="0"/>
                          <a:cs typeface="Times New Roman" panose="02020603050405020304" pitchFamily="18" charset="0"/>
                        </a:rPr>
                        <a:t>Laser Peak</a:t>
                      </a:r>
                      <a:endParaRPr lang="it-IT" sz="1200" dirty="0">
                        <a:effectLst/>
                        <a:latin typeface="+mn-lt"/>
                        <a:ea typeface="Calibri" panose="020F0502020204030204" pitchFamily="34" charset="0"/>
                        <a:cs typeface="Times New Roman" panose="02020603050405020304" pitchFamily="18" charset="0"/>
                      </a:endParaRPr>
                    </a:p>
                    <a:p>
                      <a:pPr indent="242570" algn="ctr">
                        <a:lnSpc>
                          <a:spcPts val="1500"/>
                        </a:lnSpc>
                        <a:spcAft>
                          <a:spcPts val="0"/>
                        </a:spcAft>
                      </a:pPr>
                      <a:r>
                        <a:rPr lang="en-GB" sz="1200" dirty="0">
                          <a:effectLst/>
                          <a:latin typeface="+mn-lt"/>
                          <a:ea typeface="Calibri" panose="020F0502020204030204" pitchFamily="34" charset="0"/>
                          <a:cs typeface="Times New Roman" panose="02020603050405020304" pitchFamily="18" charset="0"/>
                        </a:rPr>
                        <a:t> [mm]</a:t>
                      </a:r>
                      <a:endParaRPr lang="it-IT" sz="1200" dirty="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42570" algn="ctr">
                        <a:lnSpc>
                          <a:spcPts val="1500"/>
                        </a:lnSpc>
                        <a:spcAft>
                          <a:spcPts val="0"/>
                        </a:spcAft>
                      </a:pPr>
                      <a:r>
                        <a:rPr lang="en-GB" sz="1200" dirty="0" smtClean="0">
                          <a:effectLst/>
                          <a:latin typeface="+mn-lt"/>
                          <a:ea typeface="Times New Roman" panose="02020603050405020304" pitchFamily="18" charset="0"/>
                          <a:cs typeface="Times New Roman" panose="02020603050405020304" pitchFamily="18" charset="0"/>
                        </a:rPr>
                        <a:t>System </a:t>
                      </a:r>
                      <a:r>
                        <a:rPr lang="en-GB" sz="1200" dirty="0">
                          <a:effectLst/>
                          <a:latin typeface="+mn-lt"/>
                          <a:ea typeface="Times New Roman" panose="02020603050405020304" pitchFamily="18" charset="0"/>
                          <a:cs typeface="Times New Roman" panose="02020603050405020304" pitchFamily="18" charset="0"/>
                        </a:rPr>
                        <a:t>Peak</a:t>
                      </a:r>
                      <a:endParaRPr lang="it-IT" sz="1200" dirty="0">
                        <a:effectLst/>
                        <a:latin typeface="+mn-lt"/>
                        <a:ea typeface="Calibri" panose="020F0502020204030204" pitchFamily="34" charset="0"/>
                        <a:cs typeface="Times New Roman" panose="02020603050405020304" pitchFamily="18" charset="0"/>
                      </a:endParaRPr>
                    </a:p>
                    <a:p>
                      <a:pPr indent="242570" algn="ctr">
                        <a:lnSpc>
                          <a:spcPts val="1500"/>
                        </a:lnSpc>
                        <a:spcAft>
                          <a:spcPts val="0"/>
                        </a:spcAft>
                      </a:pPr>
                      <a:r>
                        <a:rPr lang="en-GB" sz="1200" dirty="0">
                          <a:effectLst/>
                          <a:latin typeface="+mn-lt"/>
                          <a:ea typeface="Times New Roman" panose="02020603050405020304" pitchFamily="18" charset="0"/>
                          <a:cs typeface="Times New Roman" panose="02020603050405020304" pitchFamily="18" charset="0"/>
                        </a:rPr>
                        <a:t> [mm]</a:t>
                      </a:r>
                      <a:endParaRPr lang="it-IT" sz="1200" dirty="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42570" algn="ctr">
                        <a:lnSpc>
                          <a:spcPts val="1500"/>
                        </a:lnSpc>
                        <a:spcAft>
                          <a:spcPts val="0"/>
                        </a:spcAft>
                      </a:pPr>
                      <a:r>
                        <a:rPr lang="en-GB" sz="1200" dirty="0">
                          <a:effectLst/>
                          <a:latin typeface="+mn-lt"/>
                          <a:ea typeface="Times New Roman" panose="02020603050405020304" pitchFamily="18" charset="0"/>
                          <a:cs typeface="Times New Roman" panose="02020603050405020304" pitchFamily="18" charset="0"/>
                        </a:rPr>
                        <a:t>Error</a:t>
                      </a:r>
                      <a:endParaRPr lang="it-IT" sz="1200" dirty="0">
                        <a:effectLst/>
                        <a:latin typeface="+mn-lt"/>
                        <a:ea typeface="Calibri" panose="020F0502020204030204" pitchFamily="34" charset="0"/>
                        <a:cs typeface="Times New Roman" panose="02020603050405020304" pitchFamily="18" charset="0"/>
                      </a:endParaRPr>
                    </a:p>
                    <a:p>
                      <a:pPr indent="242570" algn="ctr">
                        <a:lnSpc>
                          <a:spcPts val="1500"/>
                        </a:lnSpc>
                        <a:spcAft>
                          <a:spcPts val="0"/>
                        </a:spcAft>
                      </a:pPr>
                      <a:r>
                        <a:rPr lang="en-GB" sz="1200" dirty="0">
                          <a:effectLst/>
                          <a:latin typeface="+mn-lt"/>
                          <a:ea typeface="Times New Roman" panose="02020603050405020304" pitchFamily="18" charset="0"/>
                          <a:cs typeface="Times New Roman" panose="02020603050405020304" pitchFamily="18" charset="0"/>
                        </a:rPr>
                        <a:t> </a:t>
                      </a:r>
                      <a:endParaRPr lang="it-IT" sz="1200" dirty="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ts val="1500"/>
                        </a:lnSpc>
                        <a:spcAft>
                          <a:spcPts val="0"/>
                        </a:spcAft>
                      </a:pPr>
                      <a:r>
                        <a:rPr lang="it-IT" sz="1200">
                          <a:effectLst/>
                          <a:latin typeface="+mn-lt"/>
                          <a:ea typeface="Calibri" panose="020F0502020204030204" pitchFamily="34" charset="0"/>
                          <a:cs typeface="Times New Roman" panose="02020603050405020304" pitchFamily="18" charset="0"/>
                        </a:rPr>
                        <a:t>P1</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0.5</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indent="242570" algn="ctr">
                        <a:lnSpc>
                          <a:spcPts val="1500"/>
                        </a:lnSpc>
                        <a:spcAft>
                          <a:spcPts val="0"/>
                        </a:spcAft>
                      </a:pPr>
                      <a:r>
                        <a:rPr lang="it-IT" sz="1200" dirty="0">
                          <a:effectLst/>
                          <a:latin typeface="+mn-lt"/>
                          <a:ea typeface="Calibri" panose="020F0502020204030204" pitchFamily="34" charset="0"/>
                          <a:cs typeface="Times New Roman" panose="02020603050405020304" pitchFamily="18" charset="0"/>
                        </a:rPr>
                        <a:t>10.82</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indent="242570"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11.07</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2.26%</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0">
                <a:tc>
                  <a:txBody>
                    <a:bodyPr/>
                    <a:lstStyle/>
                    <a:p>
                      <a:pPr algn="ctr">
                        <a:lnSpc>
                          <a:spcPts val="1500"/>
                        </a:lnSpc>
                        <a:spcAft>
                          <a:spcPts val="0"/>
                        </a:spcAft>
                      </a:pPr>
                      <a:r>
                        <a:rPr lang="it-IT" sz="1200">
                          <a:effectLst/>
                          <a:latin typeface="+mn-lt"/>
                          <a:ea typeface="Calibri" panose="020F0502020204030204" pitchFamily="34" charset="0"/>
                          <a:cs typeface="Times New Roman" panose="02020603050405020304" pitchFamily="18" charset="0"/>
                        </a:rPr>
                        <a:t>P2</a:t>
                      </a:r>
                    </a:p>
                  </a:txBody>
                  <a:tcPr marL="68580" marR="68580" marT="0" marB="0" anchor="ctr">
                    <a:lnL>
                      <a:noFill/>
                    </a:lnL>
                    <a:lnR>
                      <a:noFill/>
                    </a:lnR>
                    <a:lnT>
                      <a:noFill/>
                    </a:lnT>
                    <a:lnB>
                      <a:noFill/>
                    </a:lnB>
                  </a:tcPr>
                </a:tc>
                <a:tc>
                  <a:txBody>
                    <a:bodyPr/>
                    <a:lstStyle/>
                    <a:p>
                      <a:pPr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0.5</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indent="242570" algn="ctr">
                        <a:lnSpc>
                          <a:spcPts val="1500"/>
                        </a:lnSpc>
                        <a:spcAft>
                          <a:spcPts val="0"/>
                        </a:spcAft>
                      </a:pPr>
                      <a:r>
                        <a:rPr lang="it-IT" sz="1200">
                          <a:effectLst/>
                          <a:latin typeface="+mn-lt"/>
                          <a:ea typeface="Calibri" panose="020F0502020204030204" pitchFamily="34" charset="0"/>
                          <a:cs typeface="Times New Roman" panose="02020603050405020304" pitchFamily="18" charset="0"/>
                        </a:rPr>
                        <a:t>22.04</a:t>
                      </a:r>
                    </a:p>
                  </a:txBody>
                  <a:tcPr marL="68580" marR="68580" marT="0" marB="0" anchor="ctr">
                    <a:lnL>
                      <a:noFill/>
                    </a:lnL>
                    <a:lnR>
                      <a:noFill/>
                    </a:lnR>
                    <a:lnT>
                      <a:noFill/>
                    </a:lnT>
                    <a:lnB>
                      <a:noFill/>
                    </a:lnB>
                  </a:tcPr>
                </a:tc>
                <a:tc>
                  <a:txBody>
                    <a:bodyPr/>
                    <a:lstStyle/>
                    <a:p>
                      <a:pPr indent="242570"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22.34</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1.34%</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r>
              <a:tr h="0">
                <a:tc>
                  <a:txBody>
                    <a:bodyPr/>
                    <a:lstStyle/>
                    <a:p>
                      <a:pPr algn="ctr">
                        <a:lnSpc>
                          <a:spcPts val="1500"/>
                        </a:lnSpc>
                        <a:spcAft>
                          <a:spcPts val="0"/>
                        </a:spcAft>
                      </a:pPr>
                      <a:r>
                        <a:rPr lang="it-IT" sz="1200">
                          <a:effectLst/>
                          <a:latin typeface="+mn-lt"/>
                          <a:ea typeface="Calibri" panose="020F0502020204030204" pitchFamily="34" charset="0"/>
                          <a:cs typeface="Times New Roman" panose="02020603050405020304" pitchFamily="18" charset="0"/>
                        </a:rPr>
                        <a:t>P3</a:t>
                      </a:r>
                    </a:p>
                  </a:txBody>
                  <a:tcPr marL="68580" marR="68580" marT="0" marB="0" anchor="ctr">
                    <a:lnL>
                      <a:noFill/>
                    </a:lnL>
                    <a:lnR>
                      <a:noFill/>
                    </a:lnR>
                    <a:lnT>
                      <a:noFill/>
                    </a:lnT>
                    <a:lnB>
                      <a:noFill/>
                    </a:lnB>
                  </a:tcPr>
                </a:tc>
                <a:tc>
                  <a:txBody>
                    <a:bodyPr/>
                    <a:lstStyle/>
                    <a:p>
                      <a:pPr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1.0</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indent="242570" algn="ctr">
                        <a:lnSpc>
                          <a:spcPts val="1500"/>
                        </a:lnSpc>
                        <a:spcAft>
                          <a:spcPts val="0"/>
                        </a:spcAft>
                      </a:pPr>
                      <a:r>
                        <a:rPr lang="it-IT" sz="1200">
                          <a:effectLst/>
                          <a:latin typeface="+mn-lt"/>
                          <a:ea typeface="Calibri" panose="020F0502020204030204" pitchFamily="34" charset="0"/>
                          <a:cs typeface="Times New Roman" panose="02020603050405020304" pitchFamily="18" charset="0"/>
                        </a:rPr>
                        <a:t>5.46</a:t>
                      </a:r>
                    </a:p>
                  </a:txBody>
                  <a:tcPr marL="68580" marR="68580" marT="0" marB="0" anchor="ctr">
                    <a:lnL>
                      <a:noFill/>
                    </a:lnL>
                    <a:lnR>
                      <a:noFill/>
                    </a:lnR>
                    <a:lnT>
                      <a:noFill/>
                    </a:lnT>
                    <a:lnB>
                      <a:noFill/>
                    </a:lnB>
                  </a:tcPr>
                </a:tc>
                <a:tc>
                  <a:txBody>
                    <a:bodyPr/>
                    <a:lstStyle/>
                    <a:p>
                      <a:pPr indent="242570"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5.58</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2.15%</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r>
              <a:tr h="0">
                <a:tc>
                  <a:txBody>
                    <a:bodyPr/>
                    <a:lstStyle/>
                    <a:p>
                      <a:pPr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P4</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1.0</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indent="242570"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11.15</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indent="242570"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11.31</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1.41%</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r>
              <a:tr h="0">
                <a:tc>
                  <a:txBody>
                    <a:bodyPr/>
                    <a:lstStyle/>
                    <a:p>
                      <a:pPr algn="ctr">
                        <a:lnSpc>
                          <a:spcPts val="1500"/>
                        </a:lnSpc>
                        <a:spcAft>
                          <a:spcPts val="0"/>
                        </a:spcAft>
                      </a:pPr>
                      <a:r>
                        <a:rPr lang="it-IT" sz="1200" dirty="0">
                          <a:effectLst/>
                          <a:latin typeface="+mn-lt"/>
                          <a:ea typeface="Calibri" panose="020F0502020204030204" pitchFamily="34" charset="0"/>
                          <a:cs typeface="Times New Roman" panose="02020603050405020304" pitchFamily="18" charset="0"/>
                        </a:rPr>
                        <a:t>P5</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dirty="0">
                          <a:effectLst/>
                          <a:latin typeface="+mn-lt"/>
                          <a:ea typeface="Times New Roman" panose="02020603050405020304" pitchFamily="18" charset="0"/>
                          <a:cs typeface="Times New Roman" panose="02020603050405020304" pitchFamily="18" charset="0"/>
                        </a:rPr>
                        <a:t>1.0</a:t>
                      </a:r>
                      <a:endParaRPr lang="it-IT" sz="1200" dirty="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indent="242570" algn="ctr">
                        <a:lnSpc>
                          <a:spcPts val="1500"/>
                        </a:lnSpc>
                        <a:spcAft>
                          <a:spcPts val="0"/>
                        </a:spcAft>
                      </a:pPr>
                      <a:r>
                        <a:rPr lang="it-IT" sz="1200" dirty="0">
                          <a:effectLst/>
                          <a:latin typeface="+mn-lt"/>
                          <a:ea typeface="Calibri" panose="020F0502020204030204" pitchFamily="34" charset="0"/>
                          <a:cs typeface="Times New Roman" panose="02020603050405020304" pitchFamily="18" charset="0"/>
                        </a:rPr>
                        <a:t>22.74</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indent="242570" algn="ctr">
                        <a:lnSpc>
                          <a:spcPts val="1500"/>
                        </a:lnSpc>
                        <a:spcAft>
                          <a:spcPts val="0"/>
                        </a:spcAft>
                      </a:pPr>
                      <a:r>
                        <a:rPr lang="it-IT" sz="1200">
                          <a:effectLst/>
                          <a:latin typeface="+mn-lt"/>
                          <a:ea typeface="Times New Roman" panose="02020603050405020304" pitchFamily="18" charset="0"/>
                          <a:cs typeface="Times New Roman" panose="02020603050405020304" pitchFamily="18" charset="0"/>
                        </a:rPr>
                        <a:t>22.50</a:t>
                      </a:r>
                      <a:endParaRPr lang="it-IT" sz="120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ts val="1500"/>
                        </a:lnSpc>
                        <a:spcAft>
                          <a:spcPts val="0"/>
                        </a:spcAft>
                      </a:pPr>
                      <a:r>
                        <a:rPr lang="it-IT" sz="1200" dirty="0">
                          <a:effectLst/>
                          <a:latin typeface="+mn-lt"/>
                          <a:ea typeface="Times New Roman" panose="02020603050405020304" pitchFamily="18" charset="0"/>
                          <a:cs typeface="Times New Roman" panose="02020603050405020304" pitchFamily="18" charset="0"/>
                        </a:rPr>
                        <a:t>-1.07%</a:t>
                      </a:r>
                      <a:endParaRPr lang="it-IT" sz="1200" dirty="0">
                        <a:effectLst/>
                        <a:latin typeface="+mn-lt"/>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27" name="Rettangolo 26"/>
          <p:cNvSpPr/>
          <p:nvPr/>
        </p:nvSpPr>
        <p:spPr>
          <a:xfrm>
            <a:off x="8364478" y="2282466"/>
            <a:ext cx="575841" cy="10601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8" name="Immagine 27"/>
          <p:cNvPicPr/>
          <p:nvPr/>
        </p:nvPicPr>
        <p:blipFill rotWithShape="1">
          <a:blip r:embed="rId5">
            <a:extLst>
              <a:ext uri="{28A0092B-C50C-407E-A947-70E740481C1C}">
                <a14:useLocalDpi xmlns:a14="http://schemas.microsoft.com/office/drawing/2010/main" val="0"/>
              </a:ext>
            </a:extLst>
          </a:blip>
          <a:srcRect t="46151"/>
          <a:stretch/>
        </p:blipFill>
        <p:spPr bwMode="auto">
          <a:xfrm>
            <a:off x="492689" y="3704954"/>
            <a:ext cx="3963035" cy="1599247"/>
          </a:xfrm>
          <a:prstGeom prst="rect">
            <a:avLst/>
          </a:prstGeom>
          <a:noFill/>
          <a:ln>
            <a:noFill/>
          </a:ln>
        </p:spPr>
      </p:pic>
      <p:graphicFrame>
        <p:nvGraphicFramePr>
          <p:cNvPr id="25" name="Oggetto 24"/>
          <p:cNvGraphicFramePr>
            <a:graphicFrameLocks noChangeAspect="1"/>
          </p:cNvGraphicFramePr>
          <p:nvPr>
            <p:extLst>
              <p:ext uri="{D42A27DB-BD31-4B8C-83A1-F6EECF244321}">
                <p14:modId xmlns:p14="http://schemas.microsoft.com/office/powerpoint/2010/main" val="811580409"/>
              </p:ext>
            </p:extLst>
          </p:nvPr>
        </p:nvGraphicFramePr>
        <p:xfrm>
          <a:off x="6723063" y="5303838"/>
          <a:ext cx="1266825" cy="722312"/>
        </p:xfrm>
        <a:graphic>
          <a:graphicData uri="http://schemas.openxmlformats.org/presentationml/2006/ole">
            <mc:AlternateContent xmlns:mc="http://schemas.openxmlformats.org/markup-compatibility/2006">
              <mc:Choice xmlns:v="urn:schemas-microsoft-com:vml" Requires="v">
                <p:oleObj spid="_x0000_s92175" name="Equation" r:id="rId6" imgW="647640" imgH="380880" progId="Equation.DSMT4">
                  <p:embed/>
                </p:oleObj>
              </mc:Choice>
              <mc:Fallback>
                <p:oleObj name="Equation" r:id="rId6" imgW="647640" imgH="380880" progId="Equation.DSMT4">
                  <p:embed/>
                  <p:pic>
                    <p:nvPicPr>
                      <p:cNvPr id="0" name=""/>
                      <p:cNvPicPr>
                        <a:picLocks noChangeAspect="1" noChangeArrowheads="1"/>
                      </p:cNvPicPr>
                      <p:nvPr/>
                    </p:nvPicPr>
                    <p:blipFill>
                      <a:blip r:embed="rId7"/>
                      <a:srcRect/>
                      <a:stretch>
                        <a:fillRect/>
                      </a:stretch>
                    </p:blipFill>
                    <p:spPr bwMode="auto">
                      <a:xfrm>
                        <a:off x="6723063" y="5303838"/>
                        <a:ext cx="1266825" cy="722312"/>
                      </a:xfrm>
                      <a:prstGeom prst="rect">
                        <a:avLst/>
                      </a:prstGeom>
                      <a:noFill/>
                    </p:spPr>
                  </p:pic>
                </p:oleObj>
              </mc:Fallback>
            </mc:AlternateContent>
          </a:graphicData>
        </a:graphic>
      </p:graphicFrame>
    </p:spTree>
    <p:extLst>
      <p:ext uri="{BB962C8B-B14F-4D97-AF65-F5344CB8AC3E}">
        <p14:creationId xmlns:p14="http://schemas.microsoft.com/office/powerpoint/2010/main" val="37625223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EVALUATION of the </a:t>
            </a:r>
            <a:r>
              <a:rPr lang="it-IT" dirty="0" err="1" smtClean="0"/>
              <a:t>capacity</a:t>
            </a:r>
            <a:endParaRPr lang="it-IT" dirty="0"/>
          </a:p>
        </p:txBody>
      </p:sp>
      <p:sp>
        <p:nvSpPr>
          <p:cNvPr id="15" name="Rettangolo 14"/>
          <p:cNvSpPr/>
          <p:nvPr/>
        </p:nvSpPr>
        <p:spPr>
          <a:xfrm>
            <a:off x="215289" y="1464655"/>
            <a:ext cx="8406864" cy="1237873"/>
          </a:xfrm>
          <a:prstGeom prst="rect">
            <a:avLst/>
          </a:prstGeom>
        </p:spPr>
        <p:txBody>
          <a:bodyPr wrap="square">
            <a:noAutofit/>
          </a:bodyPr>
          <a:lstStyle/>
          <a:p>
            <a:pPr algn="just">
              <a:spcAft>
                <a:spcPts val="600"/>
              </a:spcAft>
            </a:pPr>
            <a:r>
              <a:rPr lang="en-US" sz="2000" dirty="0" smtClean="0">
                <a:solidFill>
                  <a:schemeClr val="tx2"/>
                </a:solidFill>
              </a:rPr>
              <a:t>Displacements at sensors locations:</a:t>
            </a:r>
          </a:p>
          <a:p>
            <a:pPr marL="342900" indent="-342900" algn="just">
              <a:spcAft>
                <a:spcPts val="600"/>
              </a:spcAft>
              <a:buFont typeface="Arial" panose="020B0604020202020204" pitchFamily="34" charset="0"/>
              <a:buChar char="•"/>
            </a:pPr>
            <a:r>
              <a:rPr lang="en-US" sz="2000" b="1" dirty="0" smtClean="0">
                <a:solidFill>
                  <a:schemeClr val="tx2"/>
                </a:solidFill>
              </a:rPr>
              <a:t>Instrumental error:  0.033</a:t>
            </a:r>
          </a:p>
          <a:p>
            <a:pPr marL="342900" indent="-342900" algn="just">
              <a:spcAft>
                <a:spcPts val="600"/>
              </a:spcAft>
              <a:buFont typeface="Arial" panose="020B0604020202020204" pitchFamily="34" charset="0"/>
              <a:buChar char="•"/>
            </a:pPr>
            <a:r>
              <a:rPr lang="en-US" sz="2000" b="1" dirty="0" smtClean="0">
                <a:solidFill>
                  <a:schemeClr val="tx2"/>
                </a:solidFill>
              </a:rPr>
              <a:t>Model error:            0.047</a:t>
            </a:r>
          </a:p>
        </p:txBody>
      </p:sp>
      <p:sp>
        <p:nvSpPr>
          <p:cNvPr id="16" name="Rettangolo 15"/>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17" name="Rettangolo 16"/>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18" name="Rettangolo 17"/>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19" name="Rettangolo 18"/>
          <p:cNvSpPr/>
          <p:nvPr/>
        </p:nvSpPr>
        <p:spPr>
          <a:xfrm>
            <a:off x="3616667" y="1067772"/>
            <a:ext cx="2104998"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Instrumental Uncertainty</a:t>
            </a:r>
          </a:p>
        </p:txBody>
      </p:sp>
      <p:sp>
        <p:nvSpPr>
          <p:cNvPr id="20" name="Rettangolo 19"/>
          <p:cNvSpPr/>
          <p:nvPr/>
        </p:nvSpPr>
        <p:spPr>
          <a:xfrm>
            <a:off x="5706675" y="1067539"/>
            <a:ext cx="1733354" cy="27719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 Uncertainty</a:t>
            </a:r>
          </a:p>
        </p:txBody>
      </p:sp>
      <p:sp>
        <p:nvSpPr>
          <p:cNvPr id="21" name="Rettangolo 20"/>
          <p:cNvSpPr/>
          <p:nvPr/>
        </p:nvSpPr>
        <p:spPr>
          <a:xfrm>
            <a:off x="7440029" y="1075159"/>
            <a:ext cx="1703971" cy="2732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Capacity</a:t>
            </a:r>
          </a:p>
        </p:txBody>
      </p:sp>
      <p:graphicFrame>
        <p:nvGraphicFramePr>
          <p:cNvPr id="22" name="Oggetto 21"/>
          <p:cNvGraphicFramePr>
            <a:graphicFrameLocks noChangeAspect="1"/>
          </p:cNvGraphicFramePr>
          <p:nvPr>
            <p:extLst>
              <p:ext uri="{D42A27DB-BD31-4B8C-83A1-F6EECF244321}">
                <p14:modId xmlns:p14="http://schemas.microsoft.com/office/powerpoint/2010/main" val="3371742524"/>
              </p:ext>
            </p:extLst>
          </p:nvPr>
        </p:nvGraphicFramePr>
        <p:xfrm>
          <a:off x="4615292" y="1643792"/>
          <a:ext cx="1312862" cy="331787"/>
        </p:xfrm>
        <a:graphic>
          <a:graphicData uri="http://schemas.openxmlformats.org/presentationml/2006/ole">
            <mc:AlternateContent xmlns:mc="http://schemas.openxmlformats.org/markup-compatibility/2006">
              <mc:Choice xmlns:v="urn:schemas-microsoft-com:vml" Requires="v">
                <p:oleObj spid="_x0000_s65801" name="Equation" r:id="rId4" imgW="876240" imgH="228600" progId="Equation.DSMT4">
                  <p:embed/>
                </p:oleObj>
              </mc:Choice>
              <mc:Fallback>
                <p:oleObj name="Equation" r:id="rId4" imgW="876240" imgH="228600" progId="Equation.DSMT4">
                  <p:embed/>
                  <p:pic>
                    <p:nvPicPr>
                      <p:cNvPr id="0" name=""/>
                      <p:cNvPicPr>
                        <a:picLocks noChangeAspect="1" noChangeArrowheads="1"/>
                      </p:cNvPicPr>
                      <p:nvPr/>
                    </p:nvPicPr>
                    <p:blipFill>
                      <a:blip r:embed="rId5"/>
                      <a:srcRect/>
                      <a:stretch>
                        <a:fillRect/>
                      </a:stretch>
                    </p:blipFill>
                    <p:spPr bwMode="auto">
                      <a:xfrm>
                        <a:off x="4615292" y="1643792"/>
                        <a:ext cx="1312862" cy="331787"/>
                      </a:xfrm>
                      <a:prstGeom prst="rect">
                        <a:avLst/>
                      </a:prstGeom>
                      <a:noFill/>
                    </p:spPr>
                  </p:pic>
                </p:oleObj>
              </mc:Fallback>
            </mc:AlternateContent>
          </a:graphicData>
        </a:graphic>
      </p:graphicFrame>
      <p:sp>
        <p:nvSpPr>
          <p:cNvPr id="23" name="CasellaDiTesto 22"/>
          <p:cNvSpPr txBox="1"/>
          <p:nvPr/>
        </p:nvSpPr>
        <p:spPr>
          <a:xfrm>
            <a:off x="7042101" y="1591856"/>
            <a:ext cx="2101899" cy="307777"/>
          </a:xfrm>
          <a:prstGeom prst="rect">
            <a:avLst/>
          </a:prstGeom>
          <a:noFill/>
        </p:spPr>
        <p:txBody>
          <a:bodyPr wrap="square" rtlCol="0">
            <a:spAutoFit/>
          </a:bodyPr>
          <a:lstStyle/>
          <a:p>
            <a:r>
              <a:rPr lang="it-IT" sz="1400" u="sng" dirty="0" smtClean="0">
                <a:solidFill>
                  <a:srgbClr val="003366"/>
                </a:solidFill>
              </a:rPr>
              <a:t>At </a:t>
            </a:r>
            <a:r>
              <a:rPr lang="it-IT" sz="1400" u="sng" dirty="0" err="1" smtClean="0">
                <a:solidFill>
                  <a:srgbClr val="003366"/>
                </a:solidFill>
              </a:rPr>
              <a:t>sensors</a:t>
            </a:r>
            <a:r>
              <a:rPr lang="it-IT" sz="1400" u="sng" dirty="0" smtClean="0">
                <a:solidFill>
                  <a:srgbClr val="003366"/>
                </a:solidFill>
              </a:rPr>
              <a:t> </a:t>
            </a:r>
            <a:r>
              <a:rPr lang="it-IT" sz="1400" u="sng" dirty="0" err="1" smtClean="0">
                <a:solidFill>
                  <a:srgbClr val="003366"/>
                </a:solidFill>
              </a:rPr>
              <a:t>locations</a:t>
            </a:r>
            <a:endParaRPr lang="it-IT" sz="1400" u="sng" dirty="0">
              <a:solidFill>
                <a:srgbClr val="003366"/>
              </a:solidFill>
            </a:endParaRPr>
          </a:p>
        </p:txBody>
      </p:sp>
      <p:sp>
        <p:nvSpPr>
          <p:cNvPr id="24" name="Rettangolo 23"/>
          <p:cNvSpPr/>
          <p:nvPr/>
        </p:nvSpPr>
        <p:spPr>
          <a:xfrm>
            <a:off x="4357365" y="1469489"/>
            <a:ext cx="4388662" cy="1419807"/>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Rettangolo 24"/>
          <p:cNvSpPr/>
          <p:nvPr/>
        </p:nvSpPr>
        <p:spPr>
          <a:xfrm>
            <a:off x="339163" y="2935536"/>
            <a:ext cx="8406864" cy="560024"/>
          </a:xfrm>
          <a:prstGeom prst="rect">
            <a:avLst/>
          </a:prstGeom>
        </p:spPr>
        <p:txBody>
          <a:bodyPr wrap="square">
            <a:noAutofit/>
          </a:bodyPr>
          <a:lstStyle/>
          <a:p>
            <a:pPr algn="just">
              <a:spcAft>
                <a:spcPts val="600"/>
              </a:spcAft>
            </a:pPr>
            <a:r>
              <a:rPr lang="en-US" sz="2000" dirty="0" smtClean="0">
                <a:solidFill>
                  <a:schemeClr val="tx2"/>
                </a:solidFill>
              </a:rPr>
              <a:t>Uncertainty of Interstory drift:</a:t>
            </a:r>
          </a:p>
        </p:txBody>
      </p:sp>
      <p:graphicFrame>
        <p:nvGraphicFramePr>
          <p:cNvPr id="26" name="Oggetto 25"/>
          <p:cNvGraphicFramePr>
            <a:graphicFrameLocks noChangeAspect="1"/>
          </p:cNvGraphicFramePr>
          <p:nvPr>
            <p:extLst>
              <p:ext uri="{D42A27DB-BD31-4B8C-83A1-F6EECF244321}">
                <p14:modId xmlns:p14="http://schemas.microsoft.com/office/powerpoint/2010/main" val="3364940139"/>
              </p:ext>
            </p:extLst>
          </p:nvPr>
        </p:nvGraphicFramePr>
        <p:xfrm>
          <a:off x="695718" y="3797000"/>
          <a:ext cx="1430337" cy="474663"/>
        </p:xfrm>
        <a:graphic>
          <a:graphicData uri="http://schemas.openxmlformats.org/presentationml/2006/ole">
            <mc:AlternateContent xmlns:mc="http://schemas.openxmlformats.org/markup-compatibility/2006">
              <mc:Choice xmlns:v="urn:schemas-microsoft-com:vml" Requires="v">
                <p:oleObj spid="_x0000_s65802" name="Equation" r:id="rId6" imgW="1041120" imgH="355320" progId="Equation.DSMT4">
                  <p:embed/>
                </p:oleObj>
              </mc:Choice>
              <mc:Fallback>
                <p:oleObj name="Equation" r:id="rId6" imgW="1041120" imgH="355320" progId="Equation.DSMT4">
                  <p:embed/>
                  <p:pic>
                    <p:nvPicPr>
                      <p:cNvPr id="0" name=""/>
                      <p:cNvPicPr>
                        <a:picLocks noChangeAspect="1" noChangeArrowheads="1"/>
                      </p:cNvPicPr>
                      <p:nvPr/>
                    </p:nvPicPr>
                    <p:blipFill>
                      <a:blip r:embed="rId7"/>
                      <a:srcRect/>
                      <a:stretch>
                        <a:fillRect/>
                      </a:stretch>
                    </p:blipFill>
                    <p:spPr bwMode="auto">
                      <a:xfrm>
                        <a:off x="695718" y="3797000"/>
                        <a:ext cx="1430337" cy="474663"/>
                      </a:xfrm>
                      <a:prstGeom prst="rect">
                        <a:avLst/>
                      </a:prstGeom>
                      <a:noFill/>
                    </p:spPr>
                  </p:pic>
                </p:oleObj>
              </mc:Fallback>
            </mc:AlternateContent>
          </a:graphicData>
        </a:graphic>
      </p:graphicFrame>
      <p:graphicFrame>
        <p:nvGraphicFramePr>
          <p:cNvPr id="27" name="Oggetto 26"/>
          <p:cNvGraphicFramePr>
            <a:graphicFrameLocks noChangeAspect="1"/>
          </p:cNvGraphicFramePr>
          <p:nvPr>
            <p:extLst>
              <p:ext uri="{D42A27DB-BD31-4B8C-83A1-F6EECF244321}">
                <p14:modId xmlns:p14="http://schemas.microsoft.com/office/powerpoint/2010/main" val="899909315"/>
              </p:ext>
            </p:extLst>
          </p:nvPr>
        </p:nvGraphicFramePr>
        <p:xfrm>
          <a:off x="2981540" y="3794617"/>
          <a:ext cx="2074863" cy="463550"/>
        </p:xfrm>
        <a:graphic>
          <a:graphicData uri="http://schemas.openxmlformats.org/presentationml/2006/ole">
            <mc:AlternateContent xmlns:mc="http://schemas.openxmlformats.org/markup-compatibility/2006">
              <mc:Choice xmlns:v="urn:schemas-microsoft-com:vml" Requires="v">
                <p:oleObj spid="_x0000_s65803" name="Equation" r:id="rId8" imgW="1485720" imgH="342720" progId="Equation.DSMT4">
                  <p:embed/>
                </p:oleObj>
              </mc:Choice>
              <mc:Fallback>
                <p:oleObj name="Equation" r:id="rId8" imgW="1485720" imgH="342720" progId="Equation.DSMT4">
                  <p:embed/>
                  <p:pic>
                    <p:nvPicPr>
                      <p:cNvPr id="0" name=""/>
                      <p:cNvPicPr>
                        <a:picLocks noChangeAspect="1" noChangeArrowheads="1"/>
                      </p:cNvPicPr>
                      <p:nvPr/>
                    </p:nvPicPr>
                    <p:blipFill>
                      <a:blip r:embed="rId9"/>
                      <a:srcRect/>
                      <a:stretch>
                        <a:fillRect/>
                      </a:stretch>
                    </p:blipFill>
                    <p:spPr bwMode="auto">
                      <a:xfrm>
                        <a:off x="2981540" y="3794617"/>
                        <a:ext cx="2074863" cy="463550"/>
                      </a:xfrm>
                      <a:prstGeom prst="rect">
                        <a:avLst/>
                      </a:prstGeom>
                      <a:noFill/>
                    </p:spPr>
                  </p:pic>
                </p:oleObj>
              </mc:Fallback>
            </mc:AlternateContent>
          </a:graphicData>
        </a:graphic>
      </p:graphicFrame>
      <p:cxnSp>
        <p:nvCxnSpPr>
          <p:cNvPr id="28" name="Connettore 2 27"/>
          <p:cNvCxnSpPr/>
          <p:nvPr/>
        </p:nvCxnSpPr>
        <p:spPr>
          <a:xfrm flipV="1">
            <a:off x="3708829" y="2219417"/>
            <a:ext cx="457200" cy="127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33" name="Oggetto 32"/>
          <p:cNvGraphicFramePr>
            <a:graphicFrameLocks noChangeAspect="1"/>
          </p:cNvGraphicFramePr>
          <p:nvPr>
            <p:extLst>
              <p:ext uri="{D42A27DB-BD31-4B8C-83A1-F6EECF244321}">
                <p14:modId xmlns:p14="http://schemas.microsoft.com/office/powerpoint/2010/main" val="971122353"/>
              </p:ext>
            </p:extLst>
          </p:nvPr>
        </p:nvGraphicFramePr>
        <p:xfrm>
          <a:off x="4586931" y="2064272"/>
          <a:ext cx="2112962" cy="700088"/>
        </p:xfrm>
        <a:graphic>
          <a:graphicData uri="http://schemas.openxmlformats.org/presentationml/2006/ole">
            <mc:AlternateContent xmlns:mc="http://schemas.openxmlformats.org/markup-compatibility/2006">
              <mc:Choice xmlns:v="urn:schemas-microsoft-com:vml" Requires="v">
                <p:oleObj spid="_x0000_s65804" name="Equation" r:id="rId10" imgW="1409400" imgH="482400" progId="Equation.DSMT4">
                  <p:embed/>
                </p:oleObj>
              </mc:Choice>
              <mc:Fallback>
                <p:oleObj name="Equation" r:id="rId10" imgW="1409400" imgH="482400" progId="Equation.DSMT4">
                  <p:embed/>
                  <p:pic>
                    <p:nvPicPr>
                      <p:cNvPr id="0" name=""/>
                      <p:cNvPicPr>
                        <a:picLocks noChangeAspect="1" noChangeArrowheads="1"/>
                      </p:cNvPicPr>
                      <p:nvPr/>
                    </p:nvPicPr>
                    <p:blipFill>
                      <a:blip r:embed="rId11"/>
                      <a:srcRect/>
                      <a:stretch>
                        <a:fillRect/>
                      </a:stretch>
                    </p:blipFill>
                    <p:spPr bwMode="auto">
                      <a:xfrm>
                        <a:off x="4586931" y="2064272"/>
                        <a:ext cx="2112962" cy="700088"/>
                      </a:xfrm>
                      <a:prstGeom prst="rect">
                        <a:avLst/>
                      </a:prstGeom>
                      <a:noFill/>
                    </p:spPr>
                  </p:pic>
                </p:oleObj>
              </mc:Fallback>
            </mc:AlternateContent>
          </a:graphicData>
        </a:graphic>
      </p:graphicFrame>
      <p:sp>
        <p:nvSpPr>
          <p:cNvPr id="34" name="CasellaDiTesto 33"/>
          <p:cNvSpPr txBox="1"/>
          <p:nvPr/>
        </p:nvSpPr>
        <p:spPr>
          <a:xfrm>
            <a:off x="7042101" y="2158739"/>
            <a:ext cx="2101899" cy="307777"/>
          </a:xfrm>
          <a:prstGeom prst="rect">
            <a:avLst/>
          </a:prstGeom>
          <a:noFill/>
        </p:spPr>
        <p:txBody>
          <a:bodyPr wrap="square" rtlCol="0">
            <a:spAutoFit/>
          </a:bodyPr>
          <a:lstStyle/>
          <a:p>
            <a:r>
              <a:rPr lang="it-IT" sz="1400" u="sng" dirty="0" smtClean="0">
                <a:solidFill>
                  <a:srgbClr val="003366"/>
                </a:solidFill>
              </a:rPr>
              <a:t>At </a:t>
            </a:r>
            <a:r>
              <a:rPr lang="it-IT" sz="1400" u="sng" dirty="0" err="1" smtClean="0">
                <a:solidFill>
                  <a:srgbClr val="003366"/>
                </a:solidFill>
              </a:rPr>
              <a:t>others</a:t>
            </a:r>
            <a:r>
              <a:rPr lang="it-IT" sz="1400" u="sng" dirty="0" smtClean="0">
                <a:solidFill>
                  <a:srgbClr val="003366"/>
                </a:solidFill>
              </a:rPr>
              <a:t> </a:t>
            </a:r>
            <a:r>
              <a:rPr lang="it-IT" sz="1400" u="sng" dirty="0" err="1" smtClean="0">
                <a:solidFill>
                  <a:srgbClr val="003366"/>
                </a:solidFill>
              </a:rPr>
              <a:t>locations</a:t>
            </a:r>
            <a:endParaRPr lang="it-IT" sz="1400" u="sng" dirty="0">
              <a:solidFill>
                <a:srgbClr val="003366"/>
              </a:solidFill>
            </a:endParaRPr>
          </a:p>
        </p:txBody>
      </p:sp>
      <p:cxnSp>
        <p:nvCxnSpPr>
          <p:cNvPr id="35" name="Connettore 2 34"/>
          <p:cNvCxnSpPr/>
          <p:nvPr/>
        </p:nvCxnSpPr>
        <p:spPr>
          <a:xfrm flipV="1">
            <a:off x="2280136" y="4034331"/>
            <a:ext cx="457200" cy="127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ettangolo 6"/>
          <p:cNvSpPr/>
          <p:nvPr/>
        </p:nvSpPr>
        <p:spPr>
          <a:xfrm>
            <a:off x="4615292" y="5303129"/>
            <a:ext cx="886781" cy="369332"/>
          </a:xfrm>
          <a:prstGeom prst="rect">
            <a:avLst/>
          </a:prstGeom>
        </p:spPr>
        <p:txBody>
          <a:bodyPr wrap="none">
            <a:spAutoFit/>
          </a:bodyPr>
          <a:lstStyle/>
          <a:p>
            <a:r>
              <a:rPr lang="en-US" dirty="0" smtClean="0">
                <a:solidFill>
                  <a:schemeClr val="tx2"/>
                </a:solidFill>
              </a:rPr>
              <a:t>H = 8m</a:t>
            </a:r>
            <a:endParaRPr lang="it-IT" dirty="0"/>
          </a:p>
        </p:txBody>
      </p:sp>
      <p:pic>
        <p:nvPicPr>
          <p:cNvPr id="8" name="Immagine 7"/>
          <p:cNvPicPr>
            <a:picLocks noChangeAspect="1"/>
          </p:cNvPicPr>
          <p:nvPr/>
        </p:nvPicPr>
        <p:blipFill>
          <a:blip r:embed="rId12"/>
          <a:stretch>
            <a:fillRect/>
          </a:stretch>
        </p:blipFill>
        <p:spPr>
          <a:xfrm>
            <a:off x="5392011" y="3297311"/>
            <a:ext cx="3751989" cy="2515738"/>
          </a:xfrm>
          <a:prstGeom prst="rect">
            <a:avLst/>
          </a:prstGeom>
        </p:spPr>
      </p:pic>
    </p:spTree>
    <p:extLst>
      <p:ext uri="{BB962C8B-B14F-4D97-AF65-F5344CB8AC3E}">
        <p14:creationId xmlns:p14="http://schemas.microsoft.com/office/powerpoint/2010/main" val="225259993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SUMMARY 3</a:t>
            </a:r>
            <a:endParaRPr lang="it-IT" dirty="0"/>
          </a:p>
        </p:txBody>
      </p:sp>
      <p:sp>
        <p:nvSpPr>
          <p:cNvPr id="3" name="Rettangolo 2"/>
          <p:cNvSpPr/>
          <p:nvPr/>
        </p:nvSpPr>
        <p:spPr>
          <a:xfrm>
            <a:off x="275663" y="785824"/>
            <a:ext cx="8406864" cy="5092462"/>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lgn="just">
              <a:spcAft>
                <a:spcPts val="600"/>
              </a:spcAft>
              <a:buFont typeface="Arial" panose="020B0604020202020204" pitchFamily="34" charset="0"/>
              <a:buChar char="•"/>
            </a:pPr>
            <a:r>
              <a:rPr lang="en-US" sz="2000" dirty="0" smtClean="0">
                <a:solidFill>
                  <a:srgbClr val="003366"/>
                </a:solidFill>
              </a:rPr>
              <a:t>Experience on case studies leads to the conclusion that:</a:t>
            </a:r>
          </a:p>
          <a:p>
            <a:pPr marL="342900" indent="-342900" algn="just">
              <a:spcAft>
                <a:spcPts val="600"/>
              </a:spcAft>
              <a:buFont typeface="Arial" panose="020B0604020202020204" pitchFamily="34" charset="0"/>
              <a:buChar char="•"/>
            </a:pPr>
            <a:endParaRPr lang="en-US" sz="2000" dirty="0">
              <a:solidFill>
                <a:srgbClr val="003366"/>
              </a:solidFill>
            </a:endParaRPr>
          </a:p>
          <a:p>
            <a:pPr marL="800100" lvl="1" indent="-342900" algn="just">
              <a:spcAft>
                <a:spcPts val="600"/>
              </a:spcAft>
              <a:buFont typeface="Arial" panose="020B0604020202020204" pitchFamily="34" charset="0"/>
              <a:buChar char="•"/>
            </a:pPr>
            <a:r>
              <a:rPr lang="en-US" sz="2000" b="1" dirty="0" smtClean="0">
                <a:solidFill>
                  <a:srgbClr val="FF0000"/>
                </a:solidFill>
              </a:rPr>
              <a:t>order of magnitude </a:t>
            </a:r>
            <a:r>
              <a:rPr lang="en-US" sz="2000" dirty="0" smtClean="0">
                <a:solidFill>
                  <a:srgbClr val="003366"/>
                </a:solidFill>
              </a:rPr>
              <a:t>of uncertainty on IDR </a:t>
            </a:r>
            <a:r>
              <a:rPr lang="en-US" sz="2000" b="1" dirty="0" smtClean="0">
                <a:solidFill>
                  <a:srgbClr val="FF0000"/>
                </a:solidFill>
              </a:rPr>
              <a:t>is confirmed</a:t>
            </a:r>
          </a:p>
          <a:p>
            <a:pPr marL="1257300" lvl="2" indent="-342900" algn="just">
              <a:spcAft>
                <a:spcPts val="600"/>
              </a:spcAft>
              <a:buFont typeface="Arial" panose="020B0604020202020204" pitchFamily="34" charset="0"/>
              <a:buChar char="•"/>
            </a:pPr>
            <a:r>
              <a:rPr lang="en-US" sz="2000" dirty="0" smtClean="0">
                <a:solidFill>
                  <a:srgbClr val="003366"/>
                </a:solidFill>
              </a:rPr>
              <a:t>using low cost accelerometer prototypes;</a:t>
            </a:r>
          </a:p>
          <a:p>
            <a:pPr marL="1257300" lvl="2" indent="-342900" algn="just">
              <a:spcAft>
                <a:spcPts val="600"/>
              </a:spcAft>
              <a:buFont typeface="Arial" panose="020B0604020202020204" pitchFamily="34" charset="0"/>
              <a:buChar char="•"/>
            </a:pPr>
            <a:r>
              <a:rPr lang="en-US" sz="2000" dirty="0" smtClean="0">
                <a:solidFill>
                  <a:srgbClr val="003366"/>
                </a:solidFill>
              </a:rPr>
              <a:t>using </a:t>
            </a:r>
            <a:r>
              <a:rPr lang="en-US" sz="2000" dirty="0">
                <a:solidFill>
                  <a:srgbClr val="003366"/>
                </a:solidFill>
              </a:rPr>
              <a:t>high-end </a:t>
            </a:r>
            <a:r>
              <a:rPr lang="en-US" sz="2000" dirty="0" smtClean="0">
                <a:solidFill>
                  <a:srgbClr val="003366"/>
                </a:solidFill>
              </a:rPr>
              <a:t>accelerometers </a:t>
            </a:r>
            <a:r>
              <a:rPr lang="en-US" sz="2000" dirty="0">
                <a:solidFill>
                  <a:srgbClr val="003366"/>
                </a:solidFill>
              </a:rPr>
              <a:t>on </a:t>
            </a:r>
            <a:r>
              <a:rPr lang="en-US" sz="2000" dirty="0" smtClean="0">
                <a:solidFill>
                  <a:srgbClr val="003366"/>
                </a:solidFill>
              </a:rPr>
              <a:t>the market;</a:t>
            </a:r>
            <a:endParaRPr lang="en-US" sz="2000" dirty="0" smtClean="0">
              <a:solidFill>
                <a:srgbClr val="003366"/>
              </a:solidFill>
            </a:endParaRPr>
          </a:p>
          <a:p>
            <a:pPr marL="342900" indent="-342900" algn="just">
              <a:spcAft>
                <a:spcPts val="600"/>
              </a:spcAft>
              <a:buFont typeface="Arial" panose="020B0604020202020204" pitchFamily="34" charset="0"/>
              <a:buChar char="•"/>
            </a:pPr>
            <a:endParaRPr lang="en-US" sz="2000" dirty="0">
              <a:solidFill>
                <a:srgbClr val="003366"/>
              </a:solidFill>
            </a:endParaRPr>
          </a:p>
          <a:p>
            <a:pPr marL="342900" indent="-342900" algn="just">
              <a:spcAft>
                <a:spcPts val="600"/>
              </a:spcAft>
              <a:buFont typeface="Arial" panose="020B0604020202020204" pitchFamily="34" charset="0"/>
              <a:buChar char="•"/>
            </a:pPr>
            <a:r>
              <a:rPr lang="en-US" sz="2000" dirty="0" smtClean="0">
                <a:solidFill>
                  <a:srgbClr val="003366"/>
                </a:solidFill>
              </a:rPr>
              <a:t>The </a:t>
            </a:r>
            <a:r>
              <a:rPr lang="en-US" sz="2000" b="1" dirty="0" smtClean="0">
                <a:solidFill>
                  <a:srgbClr val="FF0000"/>
                </a:solidFill>
              </a:rPr>
              <a:t>uncertainty</a:t>
            </a:r>
            <a:r>
              <a:rPr lang="en-US" sz="2000" dirty="0" smtClean="0">
                <a:solidFill>
                  <a:srgbClr val="003366"/>
                </a:solidFill>
              </a:rPr>
              <a:t> of the estimate of IDR </a:t>
            </a:r>
            <a:r>
              <a:rPr lang="en-US" sz="2000" dirty="0" smtClean="0">
                <a:solidFill>
                  <a:srgbClr val="003366"/>
                </a:solidFill>
              </a:rPr>
              <a:t>is </a:t>
            </a:r>
            <a:r>
              <a:rPr lang="en-US" sz="2000" b="1" dirty="0" smtClean="0">
                <a:solidFill>
                  <a:srgbClr val="FF0000"/>
                </a:solidFill>
              </a:rPr>
              <a:t>governed by the model</a:t>
            </a:r>
            <a:r>
              <a:rPr lang="en-US" sz="2000" dirty="0" smtClean="0">
                <a:solidFill>
                  <a:srgbClr val="003366"/>
                </a:solidFill>
              </a:rPr>
              <a:t>:</a:t>
            </a:r>
            <a:endParaRPr lang="en-US" sz="2000" dirty="0" smtClean="0">
              <a:solidFill>
                <a:srgbClr val="003366"/>
              </a:solidFill>
            </a:endParaRPr>
          </a:p>
          <a:p>
            <a:pPr marL="800100" lvl="1" indent="-342900" algn="just">
              <a:spcAft>
                <a:spcPts val="600"/>
              </a:spcAft>
              <a:buFont typeface="Arial" panose="020B0604020202020204" pitchFamily="34" charset="0"/>
              <a:buChar char="•"/>
            </a:pPr>
            <a:r>
              <a:rPr lang="en-US" sz="2000" dirty="0" smtClean="0">
                <a:solidFill>
                  <a:srgbClr val="003366"/>
                </a:solidFill>
              </a:rPr>
              <a:t>amplification of noise at low frequencies;</a:t>
            </a:r>
            <a:endParaRPr lang="en-US" sz="2000" dirty="0" smtClean="0">
              <a:solidFill>
                <a:srgbClr val="003366"/>
              </a:solidFill>
            </a:endParaRPr>
          </a:p>
          <a:p>
            <a:pPr marL="800100" lvl="1" indent="-342900" algn="just">
              <a:spcAft>
                <a:spcPts val="600"/>
              </a:spcAft>
              <a:buFont typeface="Arial" panose="020B0604020202020204" pitchFamily="34" charset="0"/>
              <a:buChar char="•"/>
            </a:pPr>
            <a:r>
              <a:rPr lang="en-US" sz="2000" dirty="0" smtClean="0">
                <a:solidFill>
                  <a:srgbClr val="003366"/>
                </a:solidFill>
              </a:rPr>
              <a:t>signal </a:t>
            </a:r>
            <a:r>
              <a:rPr lang="en-US" sz="2000" dirty="0" smtClean="0">
                <a:solidFill>
                  <a:srgbClr val="003366"/>
                </a:solidFill>
              </a:rPr>
              <a:t>processing techniques;</a:t>
            </a:r>
            <a:endParaRPr lang="en-US" sz="2000" dirty="0" smtClean="0">
              <a:solidFill>
                <a:srgbClr val="003366"/>
              </a:solidFill>
            </a:endParaRPr>
          </a:p>
          <a:p>
            <a:pPr marL="800100" lvl="1" indent="-342900" algn="just">
              <a:spcAft>
                <a:spcPts val="600"/>
              </a:spcAft>
              <a:buFont typeface="Arial" panose="020B0604020202020204" pitchFamily="34" charset="0"/>
              <a:buChar char="•"/>
            </a:pPr>
            <a:r>
              <a:rPr lang="en-US" sz="2000" dirty="0" smtClean="0">
                <a:solidFill>
                  <a:srgbClr val="003366"/>
                </a:solidFill>
              </a:rPr>
              <a:t>effect of </a:t>
            </a:r>
            <a:r>
              <a:rPr lang="en-US" sz="2000" dirty="0" smtClean="0">
                <a:solidFill>
                  <a:srgbClr val="003366"/>
                </a:solidFill>
              </a:rPr>
              <a:t>the residual displacement;</a:t>
            </a:r>
          </a:p>
          <a:p>
            <a:pPr marL="800100" lvl="1" indent="-342900" algn="just">
              <a:spcAft>
                <a:spcPts val="600"/>
              </a:spcAft>
              <a:buFont typeface="Arial" panose="020B0604020202020204" pitchFamily="34" charset="0"/>
              <a:buChar char="•"/>
            </a:pPr>
            <a:endParaRPr lang="en-US" sz="2000" dirty="0">
              <a:solidFill>
                <a:srgbClr val="003366"/>
              </a:solidFill>
            </a:endParaRPr>
          </a:p>
          <a:p>
            <a:pPr algn="just">
              <a:spcAft>
                <a:spcPts val="600"/>
              </a:spcAft>
            </a:pPr>
            <a:endParaRPr lang="en-US" sz="2000" dirty="0">
              <a:solidFill>
                <a:srgbClr val="003366"/>
              </a:solidFill>
            </a:endParaRPr>
          </a:p>
          <a:p>
            <a:pPr algn="just">
              <a:spcAft>
                <a:spcPts val="600"/>
              </a:spcAft>
            </a:pPr>
            <a:r>
              <a:rPr lang="en-US" sz="2000" dirty="0" smtClean="0">
                <a:solidFill>
                  <a:srgbClr val="003366"/>
                </a:solidFill>
              </a:rPr>
              <a:t> </a:t>
            </a:r>
          </a:p>
          <a:p>
            <a:pPr marL="342900" indent="-342900" algn="just">
              <a:spcAft>
                <a:spcPts val="600"/>
              </a:spcAft>
              <a:buFont typeface="Wingdings" pitchFamily="2" charset="2"/>
              <a:buChar char="§"/>
            </a:pPr>
            <a:endParaRPr lang="en-US" sz="2000"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graphicFrame>
        <p:nvGraphicFramePr>
          <p:cNvPr id="9" name="Oggetto 8"/>
          <p:cNvGraphicFramePr>
            <a:graphicFrameLocks noChangeAspect="1"/>
          </p:cNvGraphicFramePr>
          <p:nvPr>
            <p:extLst>
              <p:ext uri="{D42A27DB-BD31-4B8C-83A1-F6EECF244321}">
                <p14:modId xmlns:p14="http://schemas.microsoft.com/office/powerpoint/2010/main" val="4283081078"/>
              </p:ext>
            </p:extLst>
          </p:nvPr>
        </p:nvGraphicFramePr>
        <p:xfrm>
          <a:off x="6607664" y="2373400"/>
          <a:ext cx="2074863" cy="463550"/>
        </p:xfrm>
        <a:graphic>
          <a:graphicData uri="http://schemas.openxmlformats.org/presentationml/2006/ole">
            <mc:AlternateContent xmlns:mc="http://schemas.openxmlformats.org/markup-compatibility/2006">
              <mc:Choice xmlns:v="urn:schemas-microsoft-com:vml" Requires="v">
                <p:oleObj spid="_x0000_s84001" name="Equation" r:id="rId4" imgW="1485720" imgH="342720" progId="Equation.DSMT4">
                  <p:embed/>
                </p:oleObj>
              </mc:Choice>
              <mc:Fallback>
                <p:oleObj name="Equation" r:id="rId4" imgW="1485720" imgH="342720" progId="Equation.DSMT4">
                  <p:embed/>
                  <p:pic>
                    <p:nvPicPr>
                      <p:cNvPr id="0" name=""/>
                      <p:cNvPicPr>
                        <a:picLocks noChangeAspect="1" noChangeArrowheads="1"/>
                      </p:cNvPicPr>
                      <p:nvPr/>
                    </p:nvPicPr>
                    <p:blipFill>
                      <a:blip r:embed="rId5"/>
                      <a:srcRect/>
                      <a:stretch>
                        <a:fillRect/>
                      </a:stretch>
                    </p:blipFill>
                    <p:spPr bwMode="auto">
                      <a:xfrm>
                        <a:off x="6607664" y="2373400"/>
                        <a:ext cx="2074863" cy="463550"/>
                      </a:xfrm>
                      <a:prstGeom prst="rect">
                        <a:avLst/>
                      </a:prstGeom>
                      <a:noFill/>
                    </p:spPr>
                  </p:pic>
                </p:oleObj>
              </mc:Fallback>
            </mc:AlternateContent>
          </a:graphicData>
        </a:graphic>
      </p:graphicFrame>
    </p:spTree>
    <p:extLst>
      <p:ext uri="{BB962C8B-B14F-4D97-AF65-F5344CB8AC3E}">
        <p14:creationId xmlns:p14="http://schemas.microsoft.com/office/powerpoint/2010/main" val="150973437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558547" y="1428750"/>
            <a:ext cx="8193567" cy="4743450"/>
          </a:xfrm>
        </p:spPr>
        <p:txBody>
          <a:bodyPr>
            <a:normAutofit lnSpcReduction="10000"/>
          </a:bodyPr>
          <a:lstStyle/>
          <a:p>
            <a:pPr>
              <a:spcAft>
                <a:spcPts val="1200"/>
              </a:spcAft>
              <a:buFont typeface="Courier New" panose="02070309020205020404" pitchFamily="49" charset="0"/>
              <a:buChar char="o"/>
            </a:pPr>
            <a:r>
              <a:rPr lang="it-IT" sz="2400" b="1" dirty="0" smtClean="0">
                <a:effectLst>
                  <a:outerShdw blurRad="38100" dist="38100" dir="2700000" algn="tl">
                    <a:srgbClr val="000000">
                      <a:alpha val="43137"/>
                    </a:srgbClr>
                  </a:outerShdw>
                </a:effectLst>
              </a:rPr>
              <a:t> </a:t>
            </a:r>
            <a:r>
              <a:rPr lang="it-IT" sz="2400" b="1" dirty="0" err="1">
                <a:solidFill>
                  <a:schemeClr val="bg1">
                    <a:lumMod val="65000"/>
                  </a:schemeClr>
                </a:solidFill>
              </a:rPr>
              <a:t>Principles</a:t>
            </a:r>
            <a:r>
              <a:rPr lang="it-IT" sz="2400" b="1" dirty="0">
                <a:solidFill>
                  <a:schemeClr val="bg1">
                    <a:lumMod val="65000"/>
                  </a:schemeClr>
                </a:solidFill>
              </a:rPr>
              <a:t> of design of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systems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smtClean="0">
                <a:solidFill>
                  <a:schemeClr val="bg1">
                    <a:lumMod val="65000"/>
                  </a:schemeClr>
                </a:solidFill>
              </a:rPr>
              <a:t> </a:t>
            </a:r>
            <a:r>
              <a:rPr lang="it-IT" sz="2400" b="1" dirty="0">
                <a:solidFill>
                  <a:schemeClr val="bg1">
                    <a:lumMod val="65000"/>
                  </a:schemeClr>
                </a:solidFill>
              </a:rPr>
              <a:t>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theory</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a:solidFill>
                  <a:schemeClr val="bg1">
                    <a:lumMod val="65000"/>
                  </a:schemeClr>
                </a:solidFill>
              </a:rPr>
              <a:t> 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application</a:t>
            </a:r>
            <a:r>
              <a:rPr lang="it-IT" sz="2400" b="1" dirty="0">
                <a:solidFill>
                  <a:schemeClr val="bg1">
                    <a:lumMod val="65000"/>
                  </a:schemeClr>
                </a:solidFill>
              </a:rPr>
              <a:t> on case </a:t>
            </a:r>
            <a:r>
              <a:rPr lang="it-IT" sz="2400" b="1" dirty="0" err="1">
                <a:solidFill>
                  <a:schemeClr val="bg1">
                    <a:lumMod val="65000"/>
                  </a:schemeClr>
                </a:solidFill>
              </a:rPr>
              <a:t>studies</a:t>
            </a:r>
            <a:endParaRPr lang="it-IT" sz="2400" b="1" dirty="0">
              <a:solidFill>
                <a:schemeClr val="bg1">
                  <a:lumMod val="65000"/>
                </a:schemeClr>
              </a:solidFill>
            </a:endParaRPr>
          </a:p>
          <a:p>
            <a:pPr lvl="2">
              <a:spcAft>
                <a:spcPts val="1200"/>
              </a:spcAft>
              <a:buFont typeface="Arial" panose="020B0604020202020204" pitchFamily="34" charset="0"/>
              <a:buChar char="•"/>
            </a:pPr>
            <a:r>
              <a:rPr lang="it-IT" sz="2400" b="1" dirty="0">
                <a:solidFill>
                  <a:schemeClr val="bg1">
                    <a:lumMod val="65000"/>
                  </a:schemeClr>
                </a:solidFill>
              </a:rPr>
              <a:t>Memscon Project: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of RC </a:t>
            </a:r>
            <a:r>
              <a:rPr lang="it-IT" sz="2400" b="1" dirty="0" err="1">
                <a:solidFill>
                  <a:schemeClr val="bg1">
                    <a:lumMod val="65000"/>
                  </a:schemeClr>
                </a:solidFill>
              </a:rPr>
              <a:t>buildings</a:t>
            </a:r>
            <a:endParaRPr lang="it-IT" sz="2400" b="1" dirty="0">
              <a:solidFill>
                <a:schemeClr val="bg1">
                  <a:lumMod val="65000"/>
                </a:schemeClr>
              </a:solidFill>
            </a:endParaRPr>
          </a:p>
          <a:p>
            <a:pPr lvl="2">
              <a:spcAft>
                <a:spcPts val="1200"/>
              </a:spcAft>
              <a:buFont typeface="Arial" panose="020B0604020202020204" pitchFamily="34" charset="0"/>
              <a:buChar char="•"/>
            </a:pPr>
            <a:r>
              <a:rPr lang="it-IT" sz="2400" b="1" dirty="0">
                <a:solidFill>
                  <a:schemeClr val="bg1">
                    <a:lumMod val="65000"/>
                  </a:schemeClr>
                </a:solidFill>
              </a:rPr>
              <a:t>Area Project: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of </a:t>
            </a:r>
            <a:r>
              <a:rPr lang="it-IT" sz="2400" b="1" dirty="0" err="1">
                <a:solidFill>
                  <a:schemeClr val="bg1">
                    <a:lumMod val="65000"/>
                  </a:schemeClr>
                </a:solidFill>
              </a:rPr>
              <a:t>precast</a:t>
            </a:r>
            <a:r>
              <a:rPr lang="it-IT" sz="2400" b="1" dirty="0">
                <a:solidFill>
                  <a:schemeClr val="bg1">
                    <a:lumMod val="65000"/>
                  </a:schemeClr>
                </a:solidFill>
              </a:rPr>
              <a:t> industrial </a:t>
            </a:r>
            <a:r>
              <a:rPr lang="it-IT" sz="2400" b="1" dirty="0" err="1">
                <a:solidFill>
                  <a:schemeClr val="bg1">
                    <a:lumMod val="65000"/>
                  </a:schemeClr>
                </a:solidFill>
              </a:rPr>
              <a:t>buildings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smtClean="0">
                <a:solidFill>
                  <a:schemeClr val="bg1">
                    <a:lumMod val="65000"/>
                  </a:schemeClr>
                </a:solidFill>
              </a:rPr>
              <a:t> </a:t>
            </a:r>
            <a:r>
              <a:rPr lang="it-IT" sz="2400" b="1" dirty="0" smtClean="0">
                <a:effectLst>
                  <a:outerShdw blurRad="38100" dist="38100" dir="2700000" algn="tl">
                    <a:srgbClr val="000000">
                      <a:alpha val="43137"/>
                    </a:srgbClr>
                  </a:outerShdw>
                </a:effectLst>
              </a:rPr>
              <a:t>I-</a:t>
            </a:r>
            <a:r>
              <a:rPr lang="it-IT" sz="2400" b="1" dirty="0" err="1" smtClean="0">
                <a:effectLst>
                  <a:outerShdw blurRad="38100" dist="38100" dir="2700000" algn="tl">
                    <a:srgbClr val="000000">
                      <a:alpha val="43137"/>
                    </a:srgbClr>
                  </a:outerShdw>
                </a:effectLst>
              </a:rPr>
              <a:t>Kubed</a:t>
            </a:r>
            <a:r>
              <a:rPr lang="it-IT" sz="2400" b="1" dirty="0" smtClean="0">
                <a:effectLst>
                  <a:outerShdw blurRad="38100" dist="38100" dir="2700000" algn="tl">
                    <a:srgbClr val="000000">
                      <a:alpha val="43137"/>
                    </a:srgbClr>
                  </a:outerShdw>
                </a:effectLst>
              </a:rPr>
              <a:t> </a:t>
            </a:r>
            <a:r>
              <a:rPr lang="it-IT" sz="2400" b="1" dirty="0">
                <a:effectLst>
                  <a:outerShdw blurRad="38100" dist="38100" dir="2700000" algn="tl">
                    <a:srgbClr val="000000">
                      <a:alpha val="43137"/>
                    </a:srgbClr>
                  </a:outerShdw>
                </a:effectLst>
              </a:rPr>
              <a:t>Project: interstory </a:t>
            </a:r>
            <a:r>
              <a:rPr lang="it-IT" sz="2400" b="1" dirty="0" err="1">
                <a:effectLst>
                  <a:outerShdw blurRad="38100" dist="38100" dir="2700000" algn="tl">
                    <a:srgbClr val="000000">
                      <a:alpha val="43137"/>
                    </a:srgbClr>
                  </a:outerShdw>
                </a:effectLst>
              </a:rPr>
              <a:t>drift</a:t>
            </a:r>
            <a:r>
              <a:rPr lang="it-IT" sz="2400" b="1" dirty="0">
                <a:effectLst>
                  <a:outerShdw blurRad="38100" dist="38100" dir="2700000" algn="tl">
                    <a:srgbClr val="000000">
                      <a:alpha val="43137"/>
                    </a:srgbClr>
                  </a:outerShdw>
                </a:effectLst>
              </a:rPr>
              <a:t> </a:t>
            </a:r>
            <a:r>
              <a:rPr lang="it-IT" sz="2400" b="1" dirty="0" err="1">
                <a:effectLst>
                  <a:outerShdw blurRad="38100" dist="38100" dir="2700000" algn="tl">
                    <a:srgbClr val="000000">
                      <a:alpha val="43137"/>
                    </a:srgbClr>
                  </a:outerShdw>
                </a:effectLst>
              </a:rPr>
              <a:t>monitoring</a:t>
            </a:r>
            <a:r>
              <a:rPr lang="it-IT" sz="2400" b="1" dirty="0">
                <a:effectLst>
                  <a:outerShdw blurRad="38100" dist="38100" dir="2700000" algn="tl">
                    <a:srgbClr val="000000">
                      <a:alpha val="43137"/>
                    </a:srgbClr>
                  </a:outerShdw>
                </a:effectLst>
              </a:rPr>
              <a:t> from </a:t>
            </a:r>
            <a:r>
              <a:rPr lang="it-IT" sz="2400" b="1" dirty="0" err="1">
                <a:effectLst>
                  <a:outerShdw blurRad="38100" dist="38100" dir="2700000" algn="tl">
                    <a:srgbClr val="000000">
                      <a:alpha val="43137"/>
                    </a:srgbClr>
                  </a:outerShdw>
                </a:effectLst>
              </a:rPr>
              <a:t>acceleration</a:t>
            </a:r>
            <a:r>
              <a:rPr lang="it-IT" sz="2400" b="1" dirty="0">
                <a:effectLst>
                  <a:outerShdw blurRad="38100" dist="38100" dir="2700000" algn="tl">
                    <a:srgbClr val="000000">
                      <a:alpha val="43137"/>
                    </a:srgbClr>
                  </a:outerShdw>
                </a:effectLst>
              </a:rPr>
              <a:t> and tilt </a:t>
            </a:r>
            <a:r>
              <a:rPr lang="it-IT" sz="2400" b="1" dirty="0" err="1">
                <a:effectLst>
                  <a:outerShdw blurRad="38100" dist="38100" dir="2700000" algn="tl">
                    <a:srgbClr val="000000">
                      <a:alpha val="43137"/>
                    </a:srgbClr>
                  </a:outerShdw>
                </a:effectLst>
              </a:rPr>
              <a:t>measurements</a:t>
            </a:r>
            <a:endParaRPr lang="it-IT" sz="2400" b="1" dirty="0">
              <a:effectLst>
                <a:outerShdw blurRad="38100" dist="38100" dir="2700000" algn="tl">
                  <a:srgbClr val="000000">
                    <a:alpha val="43137"/>
                  </a:srgbClr>
                </a:outerShdw>
              </a:effectLst>
            </a:endParaRPr>
          </a:p>
          <a:p>
            <a:pPr>
              <a:spcAft>
                <a:spcPts val="1200"/>
              </a:spcAft>
              <a:buFont typeface="Courier New" panose="02070309020205020404" pitchFamily="49" charset="0"/>
              <a:buChar char="o"/>
            </a:pPr>
            <a:r>
              <a:rPr lang="it-IT" sz="2200" b="1" dirty="0" smtClean="0"/>
              <a:t> </a:t>
            </a:r>
            <a:r>
              <a:rPr lang="it-IT" sz="2400" b="1" dirty="0" err="1">
                <a:solidFill>
                  <a:schemeClr val="bg1">
                    <a:lumMod val="65000"/>
                  </a:schemeClr>
                </a:solidFill>
              </a:rPr>
              <a:t>Conclusions</a:t>
            </a:r>
            <a:endParaRPr lang="it-IT" sz="2400" b="1" dirty="0">
              <a:solidFill>
                <a:schemeClr val="bg1">
                  <a:lumMod val="65000"/>
                </a:schemeClr>
              </a:solidFill>
            </a:endParaRPr>
          </a:p>
          <a:p>
            <a:pPr marL="0" indent="0">
              <a:spcAft>
                <a:spcPts val="1200"/>
              </a:spcAft>
              <a:buNone/>
            </a:pPr>
            <a:endParaRPr lang="it-IT" sz="2400" b="1" dirty="0"/>
          </a:p>
        </p:txBody>
      </p:sp>
    </p:spTree>
    <p:extLst>
      <p:ext uri="{BB962C8B-B14F-4D97-AF65-F5344CB8AC3E}">
        <p14:creationId xmlns:p14="http://schemas.microsoft.com/office/powerpoint/2010/main" val="93043227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Segnaposto contenuto 10"/>
          <p:cNvPicPr>
            <a:picLocks noChangeAspect="1"/>
          </p:cNvPicPr>
          <p:nvPr/>
        </p:nvPicPr>
        <p:blipFill rotWithShape="1">
          <a:blip r:embed="rId3" cstate="print">
            <a:extLst>
              <a:ext uri="{28A0092B-C50C-407E-A947-70E740481C1C}">
                <a14:useLocalDpi xmlns:a14="http://schemas.microsoft.com/office/drawing/2010/main" val="0"/>
              </a:ext>
            </a:extLst>
          </a:blip>
          <a:srcRect b="19058"/>
          <a:stretch/>
        </p:blipFill>
        <p:spPr>
          <a:xfrm>
            <a:off x="7015786" y="2287990"/>
            <a:ext cx="1911638" cy="2262664"/>
          </a:xfrm>
          <a:prstGeom prst="rect">
            <a:avLst/>
          </a:prstGeom>
        </p:spPr>
      </p:pic>
      <p:sp>
        <p:nvSpPr>
          <p:cNvPr id="4" name="Titolo 1"/>
          <p:cNvSpPr txBox="1">
            <a:spLocks/>
          </p:cNvSpPr>
          <p:nvPr/>
        </p:nvSpPr>
        <p:spPr>
          <a:xfrm>
            <a:off x="275663" y="254643"/>
            <a:ext cx="7606696" cy="739941"/>
          </a:xfrm>
          <a:prstGeom prst="rect">
            <a:avLst/>
          </a:prstGeom>
        </p:spPr>
        <p:txBody>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it-IT" dirty="0" smtClean="0"/>
              <a:t>I-KUBED APPROACH</a:t>
            </a:r>
            <a:endParaRPr lang="it-IT" dirty="0"/>
          </a:p>
        </p:txBody>
      </p:sp>
      <p:sp>
        <p:nvSpPr>
          <p:cNvPr id="5" name="Rettangolo 4"/>
          <p:cNvSpPr/>
          <p:nvPr/>
        </p:nvSpPr>
        <p:spPr>
          <a:xfrm>
            <a:off x="275663" y="1757793"/>
            <a:ext cx="6453684" cy="1327701"/>
          </a:xfrm>
          <a:prstGeom prst="rect">
            <a:avLst/>
          </a:prstGeom>
        </p:spPr>
        <p:txBody>
          <a:bodyPr wrap="square">
            <a:noAutofit/>
          </a:bodyPr>
          <a:lstStyle/>
          <a:p>
            <a:pPr algn="just">
              <a:spcAft>
                <a:spcPts val="600"/>
              </a:spcAft>
            </a:pPr>
            <a:endParaRPr lang="en-US" sz="2400" dirty="0">
              <a:solidFill>
                <a:srgbClr val="003366"/>
              </a:solidFill>
            </a:endParaRPr>
          </a:p>
          <a:p>
            <a:pPr marL="342900" indent="-342900" algn="just">
              <a:spcAft>
                <a:spcPts val="600"/>
              </a:spcAft>
              <a:buFont typeface="Arial" panose="020B0604020202020204" pitchFamily="34" charset="0"/>
              <a:buChar char="•"/>
            </a:pPr>
            <a:r>
              <a:rPr lang="en-US" sz="2000" b="1" dirty="0" smtClean="0">
                <a:solidFill>
                  <a:srgbClr val="003366"/>
                </a:solidFill>
              </a:rPr>
              <a:t>Goal</a:t>
            </a:r>
            <a:r>
              <a:rPr lang="en-US" sz="2000" dirty="0" smtClean="0">
                <a:solidFill>
                  <a:srgbClr val="003366"/>
                </a:solidFill>
              </a:rPr>
              <a:t>: development of a monitoring system giving </a:t>
            </a:r>
            <a:r>
              <a:rPr lang="en-US" sz="2000" b="1" dirty="0" smtClean="0">
                <a:solidFill>
                  <a:srgbClr val="FF0000"/>
                </a:solidFill>
              </a:rPr>
              <a:t>IDR</a:t>
            </a:r>
            <a:r>
              <a:rPr lang="en-US" sz="2000" dirty="0" smtClean="0">
                <a:solidFill>
                  <a:srgbClr val="003366"/>
                </a:solidFill>
              </a:rPr>
              <a:t> as </a:t>
            </a:r>
            <a:r>
              <a:rPr lang="en-US" sz="2000" b="1" dirty="0" smtClean="0">
                <a:solidFill>
                  <a:srgbClr val="FF0000"/>
                </a:solidFill>
              </a:rPr>
              <a:t>state variable </a:t>
            </a:r>
            <a:r>
              <a:rPr lang="en-US" sz="2000" dirty="0" smtClean="0">
                <a:solidFill>
                  <a:srgbClr val="003366"/>
                </a:solidFill>
              </a:rPr>
              <a:t>basing on a kinematic model and able to:</a:t>
            </a:r>
          </a:p>
          <a:p>
            <a:pPr marL="342900" indent="-342900" algn="just">
              <a:spcAft>
                <a:spcPts val="600"/>
              </a:spcAft>
              <a:buFont typeface="Arial" panose="020B0604020202020204" pitchFamily="34" charset="0"/>
              <a:buChar char="•"/>
            </a:pPr>
            <a:endParaRPr lang="en-US" sz="2000" dirty="0">
              <a:solidFill>
                <a:srgbClr val="003366"/>
              </a:solidFill>
            </a:endParaRPr>
          </a:p>
          <a:p>
            <a:pPr marL="800100" lvl="1" indent="-342900" algn="just">
              <a:spcAft>
                <a:spcPts val="600"/>
              </a:spcAft>
              <a:buFont typeface="Arial" panose="020B0604020202020204" pitchFamily="34" charset="0"/>
              <a:buChar char="•"/>
            </a:pPr>
            <a:r>
              <a:rPr lang="en-US" sz="2000" dirty="0" smtClean="0">
                <a:solidFill>
                  <a:srgbClr val="003366"/>
                </a:solidFill>
              </a:rPr>
              <a:t>provide floor accelerations;</a:t>
            </a:r>
          </a:p>
          <a:p>
            <a:pPr marL="800100" lvl="1" indent="-342900" algn="just">
              <a:spcAft>
                <a:spcPts val="600"/>
              </a:spcAft>
              <a:buFont typeface="Arial" panose="020B0604020202020204" pitchFamily="34" charset="0"/>
              <a:buChar char="•"/>
            </a:pPr>
            <a:r>
              <a:rPr lang="en-US" sz="2000" dirty="0" smtClean="0">
                <a:solidFill>
                  <a:srgbClr val="003366"/>
                </a:solidFill>
              </a:rPr>
              <a:t>provide real time IDR;</a:t>
            </a:r>
          </a:p>
          <a:p>
            <a:pPr marL="800100" lvl="1" indent="-342900" algn="just">
              <a:spcAft>
                <a:spcPts val="600"/>
              </a:spcAft>
              <a:buFont typeface="Arial" panose="020B0604020202020204" pitchFamily="34" charset="0"/>
              <a:buChar char="•"/>
            </a:pPr>
            <a:r>
              <a:rPr lang="en-US" sz="2000" dirty="0" smtClean="0">
                <a:solidFill>
                  <a:srgbClr val="003366"/>
                </a:solidFill>
              </a:rPr>
              <a:t>provide residual IDR</a:t>
            </a:r>
            <a:r>
              <a:rPr lang="en-US" sz="2000" dirty="0" smtClean="0">
                <a:solidFill>
                  <a:srgbClr val="003366"/>
                </a:solidFill>
              </a:rPr>
              <a:t>;</a:t>
            </a:r>
          </a:p>
          <a:p>
            <a:pPr lvl="1" algn="just">
              <a:spcAft>
                <a:spcPts val="600"/>
              </a:spcAft>
            </a:pPr>
            <a:endParaRPr lang="en-US" sz="2000" dirty="0">
              <a:solidFill>
                <a:srgbClr val="003366"/>
              </a:solidFill>
            </a:endParaRPr>
          </a:p>
          <a:p>
            <a:pPr lvl="1" algn="just">
              <a:spcAft>
                <a:spcPts val="600"/>
              </a:spcAft>
            </a:pPr>
            <a:r>
              <a:rPr lang="en-US" sz="2000" b="1" dirty="0" smtClean="0">
                <a:solidFill>
                  <a:srgbClr val="C00000"/>
                </a:solidFill>
              </a:rPr>
              <a:t>Without the need of double integration and therefore of filtering</a:t>
            </a:r>
            <a:endParaRPr lang="en-US" sz="2000" b="1" dirty="0">
              <a:solidFill>
                <a:srgbClr val="C00000"/>
              </a:solidFill>
            </a:endParaRPr>
          </a:p>
        </p:txBody>
      </p:sp>
      <p:sp>
        <p:nvSpPr>
          <p:cNvPr id="6" name="Rettangolo 5"/>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7" name="Rettangolo 6"/>
          <p:cNvSpPr/>
          <p:nvPr/>
        </p:nvSpPr>
        <p:spPr>
          <a:xfrm>
            <a:off x="1511669" y="1068516"/>
            <a:ext cx="1228773" cy="279861"/>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8" name="Rettangolo 7"/>
          <p:cNvSpPr/>
          <p:nvPr/>
        </p:nvSpPr>
        <p:spPr>
          <a:xfrm>
            <a:off x="2740442" y="1067119"/>
            <a:ext cx="876225" cy="276318"/>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13" name="Rettangolo 12"/>
          <p:cNvSpPr/>
          <p:nvPr/>
        </p:nvSpPr>
        <p:spPr>
          <a:xfrm>
            <a:off x="3616667" y="1051892"/>
            <a:ext cx="2252118" cy="287664"/>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Uncertainty evaluation</a:t>
            </a:r>
          </a:p>
        </p:txBody>
      </p:sp>
      <p:sp>
        <p:nvSpPr>
          <p:cNvPr id="14" name="Rettangolo 13"/>
          <p:cNvSpPr/>
          <p:nvPr/>
        </p:nvSpPr>
        <p:spPr>
          <a:xfrm>
            <a:off x="5868785" y="1051891"/>
            <a:ext cx="1546168" cy="296485"/>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Prototype</a:t>
            </a:r>
          </a:p>
        </p:txBody>
      </p:sp>
    </p:spTree>
    <p:extLst>
      <p:ext uri="{BB962C8B-B14F-4D97-AF65-F5344CB8AC3E}">
        <p14:creationId xmlns:p14="http://schemas.microsoft.com/office/powerpoint/2010/main" val="277789254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PATENT PENDING </a:t>
            </a:r>
            <a:r>
              <a:rPr lang="it-IT" dirty="0" err="1" smtClean="0"/>
              <a:t>sensing</a:t>
            </a:r>
            <a:r>
              <a:rPr lang="it-IT" dirty="0" smtClean="0"/>
              <a:t> bar</a:t>
            </a:r>
            <a:endParaRPr lang="it-IT" dirty="0"/>
          </a:p>
        </p:txBody>
      </p:sp>
      <p:sp>
        <p:nvSpPr>
          <p:cNvPr id="15" name="Rettangolo 14"/>
          <p:cNvSpPr/>
          <p:nvPr/>
        </p:nvSpPr>
        <p:spPr>
          <a:xfrm>
            <a:off x="8325293" y="2428851"/>
            <a:ext cx="1020726" cy="5946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15"/>
          <p:cNvSpPr/>
          <p:nvPr/>
        </p:nvSpPr>
        <p:spPr>
          <a:xfrm>
            <a:off x="8325293" y="5214729"/>
            <a:ext cx="1020726" cy="5946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9" name="Gruppo 8"/>
          <p:cNvGrpSpPr/>
          <p:nvPr/>
        </p:nvGrpSpPr>
        <p:grpSpPr>
          <a:xfrm>
            <a:off x="807647" y="1685551"/>
            <a:ext cx="2923471" cy="4203883"/>
            <a:chOff x="664319" y="1776285"/>
            <a:chExt cx="2923471" cy="4203883"/>
          </a:xfrm>
        </p:grpSpPr>
        <p:pic>
          <p:nvPicPr>
            <p:cNvPr id="10" name="Immagine 9"/>
            <p:cNvPicPr>
              <a:picLocks noChangeAspect="1"/>
            </p:cNvPicPr>
            <p:nvPr/>
          </p:nvPicPr>
          <p:blipFill rotWithShape="1">
            <a:blip r:embed="rId3"/>
            <a:srcRect l="9338" r="57652"/>
            <a:stretch/>
          </p:blipFill>
          <p:spPr>
            <a:xfrm>
              <a:off x="664319" y="1776285"/>
              <a:ext cx="2923471" cy="4203883"/>
            </a:xfrm>
            <a:prstGeom prst="rect">
              <a:avLst/>
            </a:prstGeom>
          </p:spPr>
        </p:pic>
        <p:sp>
          <p:nvSpPr>
            <p:cNvPr id="4" name="Rettangolo 3"/>
            <p:cNvSpPr/>
            <p:nvPr/>
          </p:nvSpPr>
          <p:spPr>
            <a:xfrm>
              <a:off x="1981200" y="3741420"/>
              <a:ext cx="190500" cy="182880"/>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p:cNvSpPr/>
            <p:nvPr/>
          </p:nvSpPr>
          <p:spPr>
            <a:xfrm>
              <a:off x="1981200" y="2095500"/>
              <a:ext cx="190500" cy="21336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p:cNvSpPr/>
            <p:nvPr/>
          </p:nvSpPr>
          <p:spPr>
            <a:xfrm>
              <a:off x="1981200" y="5356860"/>
              <a:ext cx="190500" cy="21336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7" name="CasellaDiTesto 6"/>
          <p:cNvSpPr txBox="1"/>
          <p:nvPr/>
        </p:nvSpPr>
        <p:spPr>
          <a:xfrm>
            <a:off x="4453689" y="1695412"/>
            <a:ext cx="2830192" cy="4093428"/>
          </a:xfrm>
          <a:prstGeom prst="rect">
            <a:avLst/>
          </a:prstGeom>
          <a:noFill/>
        </p:spPr>
        <p:txBody>
          <a:bodyPr wrap="square" rtlCol="0">
            <a:spAutoFit/>
          </a:bodyPr>
          <a:lstStyle/>
          <a:p>
            <a:pPr marL="342900" indent="-342900">
              <a:buAutoNum type="arabicParenR"/>
            </a:pPr>
            <a:r>
              <a:rPr lang="it-IT" sz="2000" b="1" dirty="0" err="1">
                <a:solidFill>
                  <a:schemeClr val="tx2"/>
                </a:solidFill>
              </a:rPr>
              <a:t>hinged</a:t>
            </a:r>
            <a:r>
              <a:rPr lang="it-IT" sz="2000" b="1" dirty="0">
                <a:solidFill>
                  <a:schemeClr val="tx2"/>
                </a:solidFill>
              </a:rPr>
              <a:t> bar</a:t>
            </a:r>
          </a:p>
          <a:p>
            <a:pPr marL="342900" indent="-342900">
              <a:buAutoNum type="arabicParenR"/>
            </a:pPr>
            <a:r>
              <a:rPr lang="it-IT" sz="2000" b="1" dirty="0" err="1">
                <a:solidFill>
                  <a:schemeClr val="tx2"/>
                </a:solidFill>
              </a:rPr>
              <a:t>joints</a:t>
            </a:r>
            <a:endParaRPr lang="it-IT" sz="2000" b="1" dirty="0">
              <a:solidFill>
                <a:schemeClr val="tx2"/>
              </a:solidFill>
            </a:endParaRPr>
          </a:p>
          <a:p>
            <a:pPr marL="342900" indent="-342900">
              <a:buAutoNum type="arabicParenR"/>
            </a:pPr>
            <a:r>
              <a:rPr lang="it-IT" sz="2000" b="1" dirty="0" err="1">
                <a:solidFill>
                  <a:schemeClr val="tx2"/>
                </a:solidFill>
              </a:rPr>
              <a:t>accelerometer</a:t>
            </a:r>
            <a:r>
              <a:rPr lang="it-IT" sz="2000" dirty="0" smtClean="0"/>
              <a:t> </a:t>
            </a:r>
            <a:r>
              <a:rPr lang="it-IT" sz="2000" b="1" dirty="0">
                <a:solidFill>
                  <a:schemeClr val="tx2"/>
                </a:solidFill>
              </a:rPr>
              <a:t>stand</a:t>
            </a:r>
            <a:r>
              <a:rPr lang="it-IT" sz="2000" dirty="0" smtClean="0"/>
              <a:t>;</a:t>
            </a:r>
          </a:p>
          <a:p>
            <a:pPr marL="342900" indent="-342900">
              <a:buAutoNum type="arabicParenR"/>
            </a:pPr>
            <a:r>
              <a:rPr lang="it-IT" sz="2000" b="1" dirty="0" err="1" smtClean="0">
                <a:solidFill>
                  <a:srgbClr val="FF0000"/>
                </a:solidFill>
              </a:rPr>
              <a:t>accelerometer</a:t>
            </a:r>
            <a:endParaRPr lang="it-IT" sz="2000" b="1" dirty="0" smtClean="0">
              <a:solidFill>
                <a:srgbClr val="FF0000"/>
              </a:solidFill>
            </a:endParaRPr>
          </a:p>
          <a:p>
            <a:pPr marL="342900" indent="-342900">
              <a:buAutoNum type="arabicParenR"/>
            </a:pPr>
            <a:endParaRPr lang="it-IT" sz="2000" b="1" dirty="0" smtClean="0">
              <a:solidFill>
                <a:srgbClr val="FF0000"/>
              </a:solidFill>
            </a:endParaRPr>
          </a:p>
          <a:p>
            <a:pPr marL="342900" indent="-342900">
              <a:buAutoNum type="arabicParenR"/>
            </a:pPr>
            <a:endParaRPr lang="it-IT" sz="2000" b="1" dirty="0">
              <a:solidFill>
                <a:srgbClr val="FF0000"/>
              </a:solidFill>
            </a:endParaRPr>
          </a:p>
          <a:p>
            <a:pPr marL="342900" indent="-342900">
              <a:buAutoNum type="arabicParenR"/>
            </a:pPr>
            <a:endParaRPr lang="it-IT" sz="2000" b="1" dirty="0" smtClean="0">
              <a:solidFill>
                <a:srgbClr val="FF0000"/>
              </a:solidFill>
            </a:endParaRPr>
          </a:p>
          <a:p>
            <a:pPr marL="342900" indent="-342900">
              <a:buAutoNum type="arabicParenR"/>
            </a:pPr>
            <a:r>
              <a:rPr lang="it-IT" sz="2000" b="1" dirty="0" err="1" smtClean="0">
                <a:solidFill>
                  <a:schemeClr val="accent4"/>
                </a:solidFill>
              </a:rPr>
              <a:t>Inclinometer</a:t>
            </a:r>
            <a:endParaRPr lang="it-IT" sz="2000" b="1" dirty="0" smtClean="0">
              <a:solidFill>
                <a:schemeClr val="accent4"/>
              </a:solidFill>
            </a:endParaRPr>
          </a:p>
          <a:p>
            <a:pPr marL="342900" indent="-342900">
              <a:buAutoNum type="arabicParenR"/>
            </a:pPr>
            <a:endParaRPr lang="it-IT" sz="2000" b="1" dirty="0" smtClean="0">
              <a:solidFill>
                <a:schemeClr val="accent4"/>
              </a:solidFill>
            </a:endParaRPr>
          </a:p>
          <a:p>
            <a:pPr marL="342900" indent="-342900">
              <a:buAutoNum type="arabicParenR"/>
            </a:pPr>
            <a:endParaRPr lang="it-IT" sz="2000" b="1" dirty="0">
              <a:solidFill>
                <a:schemeClr val="accent4"/>
              </a:solidFill>
            </a:endParaRPr>
          </a:p>
          <a:p>
            <a:pPr marL="342900" indent="-342900">
              <a:buAutoNum type="arabicParenR"/>
            </a:pPr>
            <a:endParaRPr lang="it-IT" sz="2000" b="1" dirty="0" smtClean="0">
              <a:solidFill>
                <a:schemeClr val="accent4"/>
              </a:solidFill>
            </a:endParaRPr>
          </a:p>
          <a:p>
            <a:pPr marL="342900" indent="-342900">
              <a:buAutoNum type="arabicParenR"/>
            </a:pPr>
            <a:r>
              <a:rPr lang="it-IT" sz="2000" b="1" dirty="0" err="1" smtClean="0">
                <a:solidFill>
                  <a:schemeClr val="tx2"/>
                </a:solidFill>
              </a:rPr>
              <a:t>Protective</a:t>
            </a:r>
            <a:r>
              <a:rPr lang="it-IT" sz="2000" b="1" dirty="0" smtClean="0">
                <a:solidFill>
                  <a:schemeClr val="tx2"/>
                </a:solidFill>
              </a:rPr>
              <a:t> case</a:t>
            </a:r>
          </a:p>
          <a:p>
            <a:pPr marL="342900" indent="-342900">
              <a:buAutoNum type="arabicParenR"/>
            </a:pPr>
            <a:endParaRPr lang="it-IT" sz="2000" b="1" dirty="0">
              <a:solidFill>
                <a:schemeClr val="tx2"/>
              </a:solidFill>
            </a:endParaRPr>
          </a:p>
        </p:txBody>
      </p:sp>
      <p:sp>
        <p:nvSpPr>
          <p:cNvPr id="29" name="Rettangolo 28"/>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30" name="Rettangolo 29"/>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31" name="Rettangolo 30"/>
          <p:cNvSpPr/>
          <p:nvPr/>
        </p:nvSpPr>
        <p:spPr>
          <a:xfrm>
            <a:off x="2740442" y="1067119"/>
            <a:ext cx="876225" cy="276318"/>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35" name="Rettangolo 34"/>
          <p:cNvSpPr/>
          <p:nvPr/>
        </p:nvSpPr>
        <p:spPr>
          <a:xfrm>
            <a:off x="3616667" y="1068516"/>
            <a:ext cx="2252118" cy="27103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Uncertainty evaluation</a:t>
            </a:r>
          </a:p>
        </p:txBody>
      </p:sp>
      <p:sp>
        <p:nvSpPr>
          <p:cNvPr id="36" name="Rettangolo 35"/>
          <p:cNvSpPr/>
          <p:nvPr/>
        </p:nvSpPr>
        <p:spPr>
          <a:xfrm>
            <a:off x="5868785" y="1068518"/>
            <a:ext cx="1546168" cy="271038"/>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Prototype</a:t>
            </a:r>
          </a:p>
        </p:txBody>
      </p:sp>
      <p:pic>
        <p:nvPicPr>
          <p:cNvPr id="40" name="Immagine 3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4572" y="3109334"/>
            <a:ext cx="524213" cy="566881"/>
          </a:xfrm>
          <a:prstGeom prst="rect">
            <a:avLst/>
          </a:prstGeom>
        </p:spPr>
      </p:pic>
      <p:pic>
        <p:nvPicPr>
          <p:cNvPr id="41" name="Immagine 4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04375" y="4415561"/>
            <a:ext cx="804605" cy="633932"/>
          </a:xfrm>
          <a:prstGeom prst="rect">
            <a:avLst/>
          </a:prstGeom>
        </p:spPr>
      </p:pic>
      <p:pic>
        <p:nvPicPr>
          <p:cNvPr id="42" name="Immagine 4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34689" y="1468513"/>
            <a:ext cx="621741" cy="4730105"/>
          </a:xfrm>
          <a:prstGeom prst="rect">
            <a:avLst/>
          </a:prstGeom>
        </p:spPr>
      </p:pic>
      <p:sp>
        <p:nvSpPr>
          <p:cNvPr id="3" name="Rettangolo 2"/>
          <p:cNvSpPr/>
          <p:nvPr/>
        </p:nvSpPr>
        <p:spPr>
          <a:xfrm>
            <a:off x="1800409" y="5549433"/>
            <a:ext cx="6221031" cy="707886"/>
          </a:xfrm>
          <a:prstGeom prst="rect">
            <a:avLst/>
          </a:prstGeom>
        </p:spPr>
        <p:txBody>
          <a:bodyPr wrap="square">
            <a:spAutoFit/>
          </a:bodyPr>
          <a:lstStyle/>
          <a:p>
            <a:endParaRPr lang="it-IT" sz="2000" b="1" dirty="0">
              <a:solidFill>
                <a:srgbClr val="000000"/>
              </a:solidFill>
              <a:latin typeface="Arial" panose="020B0604020202020204" pitchFamily="34" charset="0"/>
            </a:endParaRPr>
          </a:p>
          <a:p>
            <a:r>
              <a:rPr lang="it-IT" sz="2000" b="1" dirty="0">
                <a:solidFill>
                  <a:srgbClr val="000000"/>
                </a:solidFill>
                <a:latin typeface="Arial" panose="020B0604020202020204" pitchFamily="34" charset="0"/>
              </a:rPr>
              <a:t> </a:t>
            </a:r>
            <a:r>
              <a:rPr lang="it-IT" sz="2000" b="1" dirty="0" smtClean="0">
                <a:solidFill>
                  <a:srgbClr val="000000"/>
                </a:solidFill>
                <a:latin typeface="Arial" panose="020B0604020202020204" pitchFamily="34" charset="0"/>
              </a:rPr>
              <a:t>PENDING PATENT NUMBER: 102015000009772 </a:t>
            </a:r>
            <a:endParaRPr lang="it-IT" sz="2000" b="1" dirty="0"/>
          </a:p>
        </p:txBody>
      </p:sp>
    </p:spTree>
    <p:extLst>
      <p:ext uri="{BB962C8B-B14F-4D97-AF65-F5344CB8AC3E}">
        <p14:creationId xmlns:p14="http://schemas.microsoft.com/office/powerpoint/2010/main" val="154127314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ttangolo 45"/>
          <p:cNvSpPr/>
          <p:nvPr/>
        </p:nvSpPr>
        <p:spPr>
          <a:xfrm>
            <a:off x="904789" y="5477621"/>
            <a:ext cx="106680" cy="10668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 name="Rettangolo 46"/>
          <p:cNvSpPr/>
          <p:nvPr/>
        </p:nvSpPr>
        <p:spPr>
          <a:xfrm>
            <a:off x="904789" y="4809131"/>
            <a:ext cx="106680" cy="10668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Rettangolo 47"/>
          <p:cNvSpPr/>
          <p:nvPr/>
        </p:nvSpPr>
        <p:spPr>
          <a:xfrm>
            <a:off x="903753" y="3943143"/>
            <a:ext cx="106680" cy="10668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9" name="Rettangolo 48"/>
          <p:cNvSpPr/>
          <p:nvPr/>
        </p:nvSpPr>
        <p:spPr>
          <a:xfrm>
            <a:off x="903753" y="4594392"/>
            <a:ext cx="106680" cy="10668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1" name="Connettore 1 50"/>
          <p:cNvCxnSpPr/>
          <p:nvPr/>
        </p:nvCxnSpPr>
        <p:spPr>
          <a:xfrm>
            <a:off x="957093" y="4049823"/>
            <a:ext cx="0" cy="54456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Connettore 1 51"/>
          <p:cNvCxnSpPr>
            <a:endCxn id="46" idx="0"/>
          </p:cNvCxnSpPr>
          <p:nvPr/>
        </p:nvCxnSpPr>
        <p:spPr>
          <a:xfrm>
            <a:off x="958129" y="4915811"/>
            <a:ext cx="0" cy="56181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Rettangolo 54"/>
          <p:cNvSpPr/>
          <p:nvPr/>
        </p:nvSpPr>
        <p:spPr>
          <a:xfrm>
            <a:off x="903753" y="4244725"/>
            <a:ext cx="106680" cy="1066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6" name="Rettangolo 55"/>
          <p:cNvSpPr/>
          <p:nvPr/>
        </p:nvSpPr>
        <p:spPr>
          <a:xfrm>
            <a:off x="904789" y="5138961"/>
            <a:ext cx="106680" cy="1066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p:cNvSpPr>
            <a:spLocks noGrp="1"/>
          </p:cNvSpPr>
          <p:nvPr>
            <p:ph type="title"/>
          </p:nvPr>
        </p:nvSpPr>
        <p:spPr/>
        <p:txBody>
          <a:bodyPr/>
          <a:lstStyle/>
          <a:p>
            <a:r>
              <a:rPr lang="en-GB" dirty="0" smtClean="0"/>
              <a:t>OBSERVATIONS</a:t>
            </a:r>
            <a:endParaRPr lang="it-IT" dirty="0"/>
          </a:p>
        </p:txBody>
      </p:sp>
      <p:sp>
        <p:nvSpPr>
          <p:cNvPr id="3" name="Rettangolo 2"/>
          <p:cNvSpPr/>
          <p:nvPr/>
        </p:nvSpPr>
        <p:spPr>
          <a:xfrm>
            <a:off x="275663" y="1055877"/>
            <a:ext cx="8502577" cy="974847"/>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lgn="just">
              <a:spcAft>
                <a:spcPts val="1800"/>
              </a:spcAft>
              <a:buFont typeface="Arial" panose="020B0604020202020204" pitchFamily="34" charset="0"/>
              <a:buChar char="•"/>
            </a:pPr>
            <a:r>
              <a:rPr lang="en-US" sz="2000" b="1" dirty="0" smtClean="0">
                <a:solidFill>
                  <a:srgbClr val="003366"/>
                </a:solidFill>
              </a:rPr>
              <a:t>Observations:  1) </a:t>
            </a:r>
            <a:r>
              <a:rPr lang="en-US" sz="2000" b="1" dirty="0" smtClean="0">
                <a:solidFill>
                  <a:schemeClr val="accent4"/>
                </a:solidFill>
              </a:rPr>
              <a:t>inclination</a:t>
            </a:r>
            <a:r>
              <a:rPr lang="en-US" sz="2000" b="1" dirty="0" smtClean="0">
                <a:solidFill>
                  <a:srgbClr val="003366"/>
                </a:solidFill>
              </a:rPr>
              <a:t> – range +- 35 </a:t>
            </a:r>
            <a:r>
              <a:rPr lang="en-US" sz="2000" b="1" dirty="0" err="1" smtClean="0">
                <a:solidFill>
                  <a:srgbClr val="003366"/>
                </a:solidFill>
              </a:rPr>
              <a:t>mrad</a:t>
            </a:r>
            <a:endParaRPr lang="en-US" sz="2000" b="1" dirty="0" smtClean="0">
              <a:solidFill>
                <a:srgbClr val="003366"/>
              </a:solidFill>
            </a:endParaRPr>
          </a:p>
          <a:p>
            <a:pPr algn="just">
              <a:spcAft>
                <a:spcPts val="1800"/>
              </a:spcAft>
            </a:pPr>
            <a:r>
              <a:rPr lang="en-US" sz="2000" b="1" dirty="0" smtClean="0">
                <a:solidFill>
                  <a:srgbClr val="003366"/>
                </a:solidFill>
              </a:rPr>
              <a:t>                             2) </a:t>
            </a:r>
            <a:r>
              <a:rPr lang="en-US" sz="2000" b="1" dirty="0" smtClean="0">
                <a:solidFill>
                  <a:srgbClr val="FF0000"/>
                </a:solidFill>
              </a:rPr>
              <a:t>accelerations</a:t>
            </a:r>
            <a:r>
              <a:rPr lang="en-US" sz="2000" dirty="0" smtClean="0">
                <a:solidFill>
                  <a:srgbClr val="003366"/>
                </a:solidFill>
              </a:rPr>
              <a:t> - range +- 2 g</a:t>
            </a:r>
            <a:r>
              <a:rPr lang="en-US" sz="2000" b="1" dirty="0" smtClean="0">
                <a:solidFill>
                  <a:srgbClr val="003366"/>
                </a:solidFill>
              </a:rPr>
              <a:t>;</a:t>
            </a:r>
          </a:p>
          <a:p>
            <a:pPr marL="342900" indent="-342900" algn="just">
              <a:spcAft>
                <a:spcPts val="1800"/>
              </a:spcAft>
              <a:buFont typeface="Arial" panose="020B0604020202020204" pitchFamily="34" charset="0"/>
              <a:buChar char="•"/>
            </a:pPr>
            <a:r>
              <a:rPr lang="en-US" sz="2000" b="1" dirty="0" smtClean="0">
                <a:solidFill>
                  <a:srgbClr val="003366"/>
                </a:solidFill>
              </a:rPr>
              <a:t>Number and location: 2 per floor </a:t>
            </a:r>
            <a:r>
              <a:rPr lang="en-US" sz="2000" b="1" dirty="0" smtClean="0">
                <a:solidFill>
                  <a:srgbClr val="003366"/>
                </a:solidFill>
              </a:rPr>
              <a:t>(</a:t>
            </a:r>
            <a:r>
              <a:rPr lang="en-US" sz="2000" b="1" dirty="0" smtClean="0">
                <a:solidFill>
                  <a:srgbClr val="FF0000"/>
                </a:solidFill>
              </a:rPr>
              <a:t>4</a:t>
            </a:r>
            <a:r>
              <a:rPr lang="en-US" sz="2000" b="1" dirty="0" smtClean="0">
                <a:solidFill>
                  <a:srgbClr val="003366"/>
                </a:solidFill>
              </a:rPr>
              <a:t> </a:t>
            </a:r>
            <a:r>
              <a:rPr lang="en-US" sz="2000" dirty="0" smtClean="0">
                <a:solidFill>
                  <a:srgbClr val="003366"/>
                </a:solidFill>
              </a:rPr>
              <a:t>accelerations+ </a:t>
            </a:r>
            <a:r>
              <a:rPr lang="en-US" sz="2000" b="1" dirty="0" smtClean="0">
                <a:solidFill>
                  <a:srgbClr val="FF0000"/>
                </a:solidFill>
              </a:rPr>
              <a:t>2</a:t>
            </a:r>
            <a:r>
              <a:rPr lang="en-US" sz="2000" dirty="0" smtClean="0">
                <a:solidFill>
                  <a:srgbClr val="003366"/>
                </a:solidFill>
              </a:rPr>
              <a:t>  inclinations)</a:t>
            </a:r>
          </a:p>
        </p:txBody>
      </p:sp>
      <p:sp>
        <p:nvSpPr>
          <p:cNvPr id="12" name="CasellaDiTesto 11"/>
          <p:cNvSpPr txBox="1"/>
          <p:nvPr/>
        </p:nvSpPr>
        <p:spPr>
          <a:xfrm>
            <a:off x="7380514" y="3004457"/>
            <a:ext cx="65" cy="276999"/>
          </a:xfrm>
          <a:prstGeom prst="rect">
            <a:avLst/>
          </a:prstGeom>
          <a:noFill/>
        </p:spPr>
        <p:txBody>
          <a:bodyPr wrap="none" lIns="0" tIns="0" rIns="0" bIns="0" rtlCol="0">
            <a:spAutoFit/>
          </a:bodyPr>
          <a:lstStyle/>
          <a:p>
            <a:endParaRPr lang="it-IT" dirty="0"/>
          </a:p>
        </p:txBody>
      </p:sp>
      <p:sp>
        <p:nvSpPr>
          <p:cNvPr id="63" name="Rettangolo 62"/>
          <p:cNvSpPr/>
          <p:nvPr/>
        </p:nvSpPr>
        <p:spPr>
          <a:xfrm>
            <a:off x="6492121" y="4200910"/>
            <a:ext cx="2154757" cy="369332"/>
          </a:xfrm>
          <a:prstGeom prst="rect">
            <a:avLst/>
          </a:prstGeom>
        </p:spPr>
        <p:txBody>
          <a:bodyPr wrap="none">
            <a:spAutoFit/>
          </a:bodyPr>
          <a:lstStyle/>
          <a:p>
            <a:r>
              <a:rPr lang="en-US" b="1" dirty="0" smtClean="0">
                <a:solidFill>
                  <a:schemeClr val="accent4"/>
                </a:solidFill>
              </a:rPr>
              <a:t>bi-axial inclinometer</a:t>
            </a:r>
            <a:endParaRPr lang="it-IT" dirty="0"/>
          </a:p>
        </p:txBody>
      </p:sp>
      <p:sp>
        <p:nvSpPr>
          <p:cNvPr id="64" name="Rettangolo 63"/>
          <p:cNvSpPr/>
          <p:nvPr/>
        </p:nvSpPr>
        <p:spPr>
          <a:xfrm>
            <a:off x="6477610" y="3758477"/>
            <a:ext cx="2300630" cy="369332"/>
          </a:xfrm>
          <a:prstGeom prst="rect">
            <a:avLst/>
          </a:prstGeom>
        </p:spPr>
        <p:txBody>
          <a:bodyPr wrap="none">
            <a:spAutoFit/>
          </a:bodyPr>
          <a:lstStyle/>
          <a:p>
            <a:r>
              <a:rPr lang="en-US" b="1" dirty="0" smtClean="0">
                <a:solidFill>
                  <a:srgbClr val="FF0000"/>
                </a:solidFill>
              </a:rPr>
              <a:t>bi-axial accelerometer</a:t>
            </a:r>
            <a:endParaRPr lang="it-IT" dirty="0"/>
          </a:p>
        </p:txBody>
      </p:sp>
      <p:sp>
        <p:nvSpPr>
          <p:cNvPr id="65" name="Rettangolo 64"/>
          <p:cNvSpPr/>
          <p:nvPr/>
        </p:nvSpPr>
        <p:spPr>
          <a:xfrm>
            <a:off x="6252820" y="3914449"/>
            <a:ext cx="106680" cy="10668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6" name="Rettangolo 65"/>
          <p:cNvSpPr/>
          <p:nvPr/>
        </p:nvSpPr>
        <p:spPr>
          <a:xfrm>
            <a:off x="6256630" y="4349381"/>
            <a:ext cx="106680" cy="1066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7" name="Rettangolo 66"/>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68" name="Rettangolo 67"/>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69" name="Rettangolo 68"/>
          <p:cNvSpPr/>
          <p:nvPr/>
        </p:nvSpPr>
        <p:spPr>
          <a:xfrm>
            <a:off x="2740442" y="1067119"/>
            <a:ext cx="876225" cy="276318"/>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73" name="Rettangolo 72"/>
          <p:cNvSpPr/>
          <p:nvPr/>
        </p:nvSpPr>
        <p:spPr>
          <a:xfrm>
            <a:off x="3616667" y="1068516"/>
            <a:ext cx="2252118" cy="27103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Uncertainty evaluation</a:t>
            </a:r>
          </a:p>
        </p:txBody>
      </p:sp>
      <p:sp>
        <p:nvSpPr>
          <p:cNvPr id="74" name="Rettangolo 73"/>
          <p:cNvSpPr/>
          <p:nvPr/>
        </p:nvSpPr>
        <p:spPr>
          <a:xfrm>
            <a:off x="5868785" y="1068517"/>
            <a:ext cx="1546168" cy="27985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Prototype</a:t>
            </a:r>
          </a:p>
        </p:txBody>
      </p:sp>
      <p:pic>
        <p:nvPicPr>
          <p:cNvPr id="77" name="Immagine 7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313" y="3175460"/>
            <a:ext cx="4711818" cy="2897407"/>
          </a:xfrm>
          <a:prstGeom prst="rect">
            <a:avLst/>
          </a:prstGeom>
        </p:spPr>
      </p:pic>
      <p:sp>
        <p:nvSpPr>
          <p:cNvPr id="43" name="Rettangolo 42"/>
          <p:cNvSpPr/>
          <p:nvPr/>
        </p:nvSpPr>
        <p:spPr>
          <a:xfrm>
            <a:off x="5009809" y="4809131"/>
            <a:ext cx="106680" cy="10668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4" name="Rettangolo 43"/>
          <p:cNvSpPr/>
          <p:nvPr/>
        </p:nvSpPr>
        <p:spPr>
          <a:xfrm>
            <a:off x="5017429" y="3943143"/>
            <a:ext cx="106680" cy="10668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Rettangolo 44"/>
          <p:cNvSpPr/>
          <p:nvPr/>
        </p:nvSpPr>
        <p:spPr>
          <a:xfrm>
            <a:off x="5009809" y="4594392"/>
            <a:ext cx="106680" cy="10668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2" name="Rettangolo 41"/>
          <p:cNvSpPr/>
          <p:nvPr/>
        </p:nvSpPr>
        <p:spPr>
          <a:xfrm>
            <a:off x="5009809" y="5472597"/>
            <a:ext cx="106680" cy="10668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7" name="Rettangolo 56"/>
          <p:cNvSpPr/>
          <p:nvPr/>
        </p:nvSpPr>
        <p:spPr>
          <a:xfrm>
            <a:off x="5009809" y="4244725"/>
            <a:ext cx="106680" cy="1066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8" name="Rettangolo 57"/>
          <p:cNvSpPr/>
          <p:nvPr/>
        </p:nvSpPr>
        <p:spPr>
          <a:xfrm>
            <a:off x="5011881" y="5138961"/>
            <a:ext cx="106680" cy="1066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68865251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HOW IT CAN BE USED</a:t>
            </a:r>
            <a:endParaRPr lang="it-IT" dirty="0"/>
          </a:p>
        </p:txBody>
      </p:sp>
      <p:sp>
        <p:nvSpPr>
          <p:cNvPr id="7" name="CasellaDiTesto 6"/>
          <p:cNvSpPr txBox="1"/>
          <p:nvPr/>
        </p:nvSpPr>
        <p:spPr>
          <a:xfrm>
            <a:off x="339635" y="5023711"/>
            <a:ext cx="437940" cy="461665"/>
          </a:xfrm>
          <a:prstGeom prst="rect">
            <a:avLst/>
          </a:prstGeom>
          <a:noFill/>
        </p:spPr>
        <p:txBody>
          <a:bodyPr wrap="none" rtlCol="0">
            <a:spAutoFit/>
          </a:bodyPr>
          <a:lstStyle/>
          <a:p>
            <a:r>
              <a:rPr lang="it-IT" sz="2400" dirty="0" smtClean="0">
                <a:solidFill>
                  <a:schemeClr val="tx2"/>
                </a:solidFill>
              </a:rPr>
              <a:t>2)</a:t>
            </a:r>
            <a:endParaRPr lang="it-IT" sz="2400" dirty="0">
              <a:solidFill>
                <a:schemeClr val="tx2"/>
              </a:solidFill>
            </a:endParaRPr>
          </a:p>
        </p:txBody>
      </p:sp>
      <p:sp>
        <p:nvSpPr>
          <p:cNvPr id="8" name="Rettangolo 7"/>
          <p:cNvSpPr/>
          <p:nvPr/>
        </p:nvSpPr>
        <p:spPr>
          <a:xfrm>
            <a:off x="816763" y="4629883"/>
            <a:ext cx="8411137" cy="1327701"/>
          </a:xfrm>
          <a:prstGeom prst="rect">
            <a:avLst/>
          </a:prstGeom>
        </p:spPr>
        <p:txBody>
          <a:bodyPr wrap="square">
            <a:noAutofit/>
          </a:bodyPr>
          <a:lstStyle/>
          <a:p>
            <a:pPr algn="just">
              <a:spcAft>
                <a:spcPts val="600"/>
              </a:spcAft>
            </a:pPr>
            <a:endParaRPr lang="en-US" sz="2400" dirty="0">
              <a:solidFill>
                <a:srgbClr val="003366"/>
              </a:solidFill>
            </a:endParaRPr>
          </a:p>
          <a:p>
            <a:pPr marL="342900" indent="-342900" algn="just">
              <a:spcAft>
                <a:spcPts val="600"/>
              </a:spcAft>
              <a:buFont typeface="Arial" panose="020B0604020202020204" pitchFamily="34" charset="0"/>
              <a:buChar char="•"/>
            </a:pPr>
            <a:r>
              <a:rPr lang="en-US" sz="2000" b="1" dirty="0" smtClean="0">
                <a:solidFill>
                  <a:srgbClr val="FF0000"/>
                </a:solidFill>
              </a:rPr>
              <a:t>Real time monitoring of IDR from acceleration and tilt measurements</a:t>
            </a:r>
            <a:endParaRPr lang="en-US" sz="2000" dirty="0" smtClean="0">
              <a:solidFill>
                <a:srgbClr val="FF0000"/>
              </a:solidFill>
            </a:endParaRPr>
          </a:p>
        </p:txBody>
      </p:sp>
      <p:grpSp>
        <p:nvGrpSpPr>
          <p:cNvPr id="13" name="Gruppo 12"/>
          <p:cNvGrpSpPr/>
          <p:nvPr/>
        </p:nvGrpSpPr>
        <p:grpSpPr>
          <a:xfrm>
            <a:off x="246526" y="660790"/>
            <a:ext cx="8897474" cy="1947683"/>
            <a:chOff x="246526" y="863986"/>
            <a:chExt cx="8897474" cy="1947683"/>
          </a:xfrm>
        </p:grpSpPr>
        <p:sp>
          <p:nvSpPr>
            <p:cNvPr id="3" name="Rettangolo 2"/>
            <p:cNvSpPr/>
            <p:nvPr/>
          </p:nvSpPr>
          <p:spPr>
            <a:xfrm>
              <a:off x="732863" y="863986"/>
              <a:ext cx="8411137" cy="896507"/>
            </a:xfrm>
            <a:prstGeom prst="rect">
              <a:avLst/>
            </a:prstGeom>
          </p:spPr>
          <p:txBody>
            <a:bodyPr wrap="square">
              <a:noAutofit/>
            </a:bodyPr>
            <a:lstStyle/>
            <a:p>
              <a:pPr algn="just">
                <a:spcAft>
                  <a:spcPts val="600"/>
                </a:spcAft>
              </a:pPr>
              <a:endParaRPr lang="en-US" sz="2400" dirty="0">
                <a:solidFill>
                  <a:srgbClr val="003366"/>
                </a:solidFill>
              </a:endParaRPr>
            </a:p>
            <a:p>
              <a:pPr marL="342900" indent="-342900" algn="just">
                <a:spcAft>
                  <a:spcPts val="600"/>
                </a:spcAft>
                <a:buFont typeface="Arial" panose="020B0604020202020204" pitchFamily="34" charset="0"/>
                <a:buChar char="•"/>
              </a:pPr>
              <a:r>
                <a:rPr lang="en-US" sz="2000" b="1" dirty="0" smtClean="0">
                  <a:solidFill>
                    <a:srgbClr val="FF0000"/>
                  </a:solidFill>
                </a:rPr>
                <a:t>IDR</a:t>
              </a:r>
              <a:r>
                <a:rPr lang="en-US" sz="2000" b="1" dirty="0" smtClean="0">
                  <a:solidFill>
                    <a:srgbClr val="003366"/>
                  </a:solidFill>
                </a:rPr>
                <a:t> estimation </a:t>
              </a:r>
              <a:r>
                <a:rPr lang="en-US" sz="2000" b="1" dirty="0" smtClean="0">
                  <a:solidFill>
                    <a:srgbClr val="FF0000"/>
                  </a:solidFill>
                </a:rPr>
                <a:t>from</a:t>
              </a:r>
              <a:r>
                <a:rPr lang="en-US" sz="2000" b="1" dirty="0" smtClean="0">
                  <a:solidFill>
                    <a:srgbClr val="003366"/>
                  </a:solidFill>
                </a:rPr>
                <a:t> double numerical integration of </a:t>
              </a:r>
              <a:r>
                <a:rPr lang="en-US" sz="2000" b="1" dirty="0" smtClean="0">
                  <a:solidFill>
                    <a:srgbClr val="FF0000"/>
                  </a:solidFill>
                </a:rPr>
                <a:t>accelerations</a:t>
              </a:r>
              <a:endParaRPr lang="en-US" sz="2000" dirty="0" smtClean="0">
                <a:solidFill>
                  <a:srgbClr val="FF0000"/>
                </a:solidFill>
              </a:endParaRPr>
            </a:p>
          </p:txBody>
        </p:sp>
        <p:sp>
          <p:nvSpPr>
            <p:cNvPr id="4" name="Rettangolo 3"/>
            <p:cNvSpPr/>
            <p:nvPr/>
          </p:nvSpPr>
          <p:spPr>
            <a:xfrm>
              <a:off x="732863" y="1814735"/>
              <a:ext cx="8411136" cy="482100"/>
            </a:xfrm>
            <a:prstGeom prst="rect">
              <a:avLst/>
            </a:prstGeom>
          </p:spPr>
          <p:txBody>
            <a:bodyPr wrap="square">
              <a:noAutofit/>
            </a:bodyPr>
            <a:lstStyle/>
            <a:p>
              <a:pPr marL="342900" indent="-342900" algn="just">
                <a:spcAft>
                  <a:spcPts val="600"/>
                </a:spcAft>
                <a:buFont typeface="Arial" panose="020B0604020202020204" pitchFamily="34" charset="0"/>
                <a:buChar char="•"/>
              </a:pPr>
              <a:r>
                <a:rPr lang="en-US" sz="2000" b="1" dirty="0" smtClean="0">
                  <a:solidFill>
                    <a:srgbClr val="FF0000"/>
                  </a:solidFill>
                </a:rPr>
                <a:t>Residual IDR </a:t>
              </a:r>
              <a:r>
                <a:rPr lang="en-US" sz="2000" b="1" dirty="0" smtClean="0">
                  <a:solidFill>
                    <a:srgbClr val="003366"/>
                  </a:solidFill>
                </a:rPr>
                <a:t>observation at the end of the motion </a:t>
              </a:r>
              <a:r>
                <a:rPr lang="en-US" sz="2000" b="1" dirty="0" smtClean="0">
                  <a:solidFill>
                    <a:srgbClr val="FF0000"/>
                  </a:solidFill>
                </a:rPr>
                <a:t>from inclinometer</a:t>
              </a:r>
            </a:p>
            <a:p>
              <a:pPr marL="342900" indent="-342900" algn="just">
                <a:spcAft>
                  <a:spcPts val="600"/>
                </a:spcAft>
                <a:buFont typeface="Arial" panose="020B0604020202020204" pitchFamily="34" charset="0"/>
                <a:buChar char="•"/>
              </a:pPr>
              <a:endParaRPr lang="en-US" sz="2000" b="1" dirty="0" smtClean="0">
                <a:solidFill>
                  <a:srgbClr val="FF0000"/>
                </a:solidFill>
              </a:endParaRPr>
            </a:p>
          </p:txBody>
        </p:sp>
        <p:sp>
          <p:nvSpPr>
            <p:cNvPr id="5" name="CasellaDiTesto 4"/>
            <p:cNvSpPr txBox="1"/>
            <p:nvPr/>
          </p:nvSpPr>
          <p:spPr>
            <a:xfrm>
              <a:off x="246526" y="1750378"/>
              <a:ext cx="437940" cy="461665"/>
            </a:xfrm>
            <a:prstGeom prst="rect">
              <a:avLst/>
            </a:prstGeom>
            <a:noFill/>
          </p:spPr>
          <p:txBody>
            <a:bodyPr wrap="none" rtlCol="0">
              <a:spAutoFit/>
            </a:bodyPr>
            <a:lstStyle/>
            <a:p>
              <a:r>
                <a:rPr lang="it-IT" sz="2400" dirty="0" smtClean="0">
                  <a:solidFill>
                    <a:schemeClr val="tx2"/>
                  </a:solidFill>
                </a:rPr>
                <a:t>1)</a:t>
              </a:r>
              <a:endParaRPr lang="it-IT" sz="2400" dirty="0">
                <a:solidFill>
                  <a:schemeClr val="tx2"/>
                </a:solidFill>
              </a:endParaRPr>
            </a:p>
          </p:txBody>
        </p:sp>
        <p:sp>
          <p:nvSpPr>
            <p:cNvPr id="9" name="Rettangolo 8"/>
            <p:cNvSpPr/>
            <p:nvPr/>
          </p:nvSpPr>
          <p:spPr>
            <a:xfrm>
              <a:off x="732863" y="2329569"/>
              <a:ext cx="8411136" cy="482100"/>
            </a:xfrm>
            <a:prstGeom prst="rect">
              <a:avLst/>
            </a:prstGeom>
          </p:spPr>
          <p:txBody>
            <a:bodyPr wrap="square">
              <a:noAutofit/>
            </a:bodyPr>
            <a:lstStyle/>
            <a:p>
              <a:pPr marL="342900" indent="-342900" algn="just">
                <a:spcAft>
                  <a:spcPts val="600"/>
                </a:spcAft>
                <a:buFont typeface="Arial" panose="020B0604020202020204" pitchFamily="34" charset="0"/>
                <a:buChar char="•"/>
              </a:pPr>
              <a:r>
                <a:rPr lang="en-US" sz="2000" b="1" dirty="0" smtClean="0">
                  <a:solidFill>
                    <a:schemeClr val="tx2"/>
                  </a:solidFill>
                </a:rPr>
                <a:t>Correction of Peak Interstory Drift based on Residual IDR value</a:t>
              </a:r>
            </a:p>
            <a:p>
              <a:pPr marL="342900" indent="-342900" algn="just">
                <a:spcAft>
                  <a:spcPts val="600"/>
                </a:spcAft>
                <a:buFont typeface="Arial" panose="020B0604020202020204" pitchFamily="34" charset="0"/>
                <a:buChar char="•"/>
              </a:pPr>
              <a:endParaRPr lang="en-US" sz="2000" b="1" dirty="0" smtClean="0">
                <a:solidFill>
                  <a:srgbClr val="FF0000"/>
                </a:solidFill>
              </a:endParaRPr>
            </a:p>
          </p:txBody>
        </p:sp>
      </p:grpSp>
      <p:sp>
        <p:nvSpPr>
          <p:cNvPr id="11"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12" name="Oggetto 11"/>
          <p:cNvGraphicFramePr>
            <a:graphicFrameLocks noChangeAspect="1"/>
          </p:cNvGraphicFramePr>
          <p:nvPr>
            <p:extLst>
              <p:ext uri="{D42A27DB-BD31-4B8C-83A1-F6EECF244321}">
                <p14:modId xmlns:p14="http://schemas.microsoft.com/office/powerpoint/2010/main" val="572644273"/>
              </p:ext>
            </p:extLst>
          </p:nvPr>
        </p:nvGraphicFramePr>
        <p:xfrm>
          <a:off x="5976938" y="3516913"/>
          <a:ext cx="1804987" cy="347061"/>
        </p:xfrm>
        <a:graphic>
          <a:graphicData uri="http://schemas.openxmlformats.org/presentationml/2006/ole">
            <mc:AlternateContent xmlns:mc="http://schemas.openxmlformats.org/markup-compatibility/2006">
              <mc:Choice xmlns:v="urn:schemas-microsoft-com:vml" Requires="v">
                <p:oleObj spid="_x0000_s91165" name="Equation" r:id="rId4" imgW="990360" imgH="190440" progId="Equation.DSMT4">
                  <p:embed/>
                </p:oleObj>
              </mc:Choice>
              <mc:Fallback>
                <p:oleObj name="Equation" r:id="rId4" imgW="990360" imgH="190440" progId="Equation.DSMT4">
                  <p:embed/>
                  <p:pic>
                    <p:nvPicPr>
                      <p:cNvPr id="0" name="Object 1"/>
                      <p:cNvPicPr>
                        <a:picLocks noChangeAspect="1" noChangeArrowheads="1"/>
                      </p:cNvPicPr>
                      <p:nvPr/>
                    </p:nvPicPr>
                    <p:blipFill>
                      <a:blip r:embed="rId5"/>
                      <a:srcRect/>
                      <a:stretch>
                        <a:fillRect/>
                      </a:stretch>
                    </p:blipFill>
                    <p:spPr bwMode="auto">
                      <a:xfrm>
                        <a:off x="5976938" y="3516913"/>
                        <a:ext cx="1804987" cy="347061"/>
                      </a:xfrm>
                      <a:prstGeom prst="rect">
                        <a:avLst/>
                      </a:prstGeom>
                      <a:noFill/>
                    </p:spPr>
                  </p:pic>
                </p:oleObj>
              </mc:Fallback>
            </mc:AlternateContent>
          </a:graphicData>
        </a:graphic>
      </p:graphicFrame>
      <p:pic>
        <p:nvPicPr>
          <p:cNvPr id="6" name="Immagine 5"/>
          <p:cNvPicPr>
            <a:picLocks noChangeAspect="1"/>
          </p:cNvPicPr>
          <p:nvPr/>
        </p:nvPicPr>
        <p:blipFill>
          <a:blip r:embed="rId6"/>
          <a:stretch>
            <a:fillRect/>
          </a:stretch>
        </p:blipFill>
        <p:spPr>
          <a:xfrm>
            <a:off x="684466" y="2451223"/>
            <a:ext cx="5005134" cy="2572488"/>
          </a:xfrm>
          <a:prstGeom prst="rect">
            <a:avLst/>
          </a:prstGeom>
        </p:spPr>
      </p:pic>
      <p:cxnSp>
        <p:nvCxnSpPr>
          <p:cNvPr id="15" name="Connettore 1 14"/>
          <p:cNvCxnSpPr/>
          <p:nvPr/>
        </p:nvCxnSpPr>
        <p:spPr>
          <a:xfrm flipV="1">
            <a:off x="3230880" y="2608473"/>
            <a:ext cx="0" cy="5995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flipV="1">
            <a:off x="1386840" y="2641207"/>
            <a:ext cx="3825240" cy="147384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 name="Connettore 1 20"/>
          <p:cNvCxnSpPr/>
          <p:nvPr/>
        </p:nvCxnSpPr>
        <p:spPr>
          <a:xfrm>
            <a:off x="1386840" y="4115049"/>
            <a:ext cx="3825240"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052194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MODEL</a:t>
            </a:r>
            <a:endParaRPr lang="it-IT"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6" name="Rectangle 4"/>
          <p:cNvSpPr>
            <a:spLocks noChangeArrowheads="1"/>
          </p:cNvSpPr>
          <p:nvPr/>
        </p:nvSpPr>
        <p:spPr bwMode="auto">
          <a:xfrm>
            <a:off x="4362450" y="2235200"/>
            <a:ext cx="9144000" cy="4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Rectangle 11"/>
          <p:cNvSpPr>
            <a:spLocks noChangeArrowheads="1"/>
          </p:cNvSpPr>
          <p:nvPr/>
        </p:nvSpPr>
        <p:spPr bwMode="auto">
          <a:xfrm>
            <a:off x="5500119" y="2708221"/>
            <a:ext cx="10303599" cy="81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graphicFrame>
        <p:nvGraphicFramePr>
          <p:cNvPr id="11" name="Oggetto 10"/>
          <p:cNvGraphicFramePr>
            <a:graphicFrameLocks noChangeAspect="1"/>
          </p:cNvGraphicFramePr>
          <p:nvPr>
            <p:extLst>
              <p:ext uri="{D42A27DB-BD31-4B8C-83A1-F6EECF244321}">
                <p14:modId xmlns:p14="http://schemas.microsoft.com/office/powerpoint/2010/main" val="3294253281"/>
              </p:ext>
            </p:extLst>
          </p:nvPr>
        </p:nvGraphicFramePr>
        <p:xfrm>
          <a:off x="6181757" y="4212054"/>
          <a:ext cx="2235994" cy="701654"/>
        </p:xfrm>
        <a:graphic>
          <a:graphicData uri="http://schemas.openxmlformats.org/presentationml/2006/ole">
            <mc:AlternateContent xmlns:mc="http://schemas.openxmlformats.org/markup-compatibility/2006">
              <mc:Choice xmlns:v="urn:schemas-microsoft-com:vml" Requires="v">
                <p:oleObj spid="_x0000_s1402" name="Equation" r:id="rId4" imgW="1295280" imgH="406080" progId="Equation.DSMT4">
                  <p:embed/>
                </p:oleObj>
              </mc:Choice>
              <mc:Fallback>
                <p:oleObj name="Equation" r:id="rId4" imgW="1295280" imgH="406080" progId="Equation.DSMT4">
                  <p:embed/>
                  <p:pic>
                    <p:nvPicPr>
                      <p:cNvPr id="0" name="Object 10"/>
                      <p:cNvPicPr>
                        <a:picLocks noChangeAspect="1" noChangeArrowheads="1"/>
                      </p:cNvPicPr>
                      <p:nvPr/>
                    </p:nvPicPr>
                    <p:blipFill>
                      <a:blip r:embed="rId5"/>
                      <a:srcRect/>
                      <a:stretch>
                        <a:fillRect/>
                      </a:stretch>
                    </p:blipFill>
                    <p:spPr bwMode="auto">
                      <a:xfrm>
                        <a:off x="6181757" y="4212054"/>
                        <a:ext cx="2235994" cy="701654"/>
                      </a:xfrm>
                      <a:prstGeom prst="rect">
                        <a:avLst/>
                      </a:prstGeom>
                      <a:noFill/>
                      <a:ln>
                        <a:noFill/>
                      </a:ln>
                    </p:spPr>
                  </p:pic>
                </p:oleObj>
              </mc:Fallback>
            </mc:AlternateContent>
          </a:graphicData>
        </a:graphic>
      </p:graphicFrame>
      <p:sp>
        <p:nvSpPr>
          <p:cNvPr id="35" name="Rettangolo 34"/>
          <p:cNvSpPr/>
          <p:nvPr/>
        </p:nvSpPr>
        <p:spPr>
          <a:xfrm>
            <a:off x="164043" y="1043349"/>
            <a:ext cx="6705707" cy="974847"/>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lgn="just">
              <a:spcAft>
                <a:spcPts val="1800"/>
              </a:spcAft>
              <a:buFont typeface="Arial" panose="020B0604020202020204" pitchFamily="34" charset="0"/>
              <a:buChar char="•"/>
            </a:pPr>
            <a:r>
              <a:rPr lang="en-US" sz="2000" b="1" dirty="0" smtClean="0">
                <a:solidFill>
                  <a:srgbClr val="003366"/>
                </a:solidFill>
              </a:rPr>
              <a:t>Nature of the model: </a:t>
            </a:r>
            <a:r>
              <a:rPr lang="en-US" sz="2000" b="1" dirty="0" smtClean="0">
                <a:solidFill>
                  <a:srgbClr val="FF0000"/>
                </a:solidFill>
              </a:rPr>
              <a:t>kinematic</a:t>
            </a:r>
          </a:p>
          <a:p>
            <a:pPr algn="just">
              <a:spcAft>
                <a:spcPts val="1800"/>
              </a:spcAft>
            </a:pPr>
            <a:endParaRPr lang="en-US" sz="2000" b="1" dirty="0">
              <a:solidFill>
                <a:srgbClr val="FF0000"/>
              </a:solidFill>
            </a:endParaRPr>
          </a:p>
          <a:p>
            <a:pPr algn="just">
              <a:spcAft>
                <a:spcPts val="1800"/>
              </a:spcAft>
            </a:pPr>
            <a:endParaRPr lang="en-US" sz="2000" b="1" dirty="0" smtClean="0">
              <a:solidFill>
                <a:srgbClr val="FF0000"/>
              </a:solidFill>
            </a:endParaRPr>
          </a:p>
          <a:p>
            <a:pPr algn="just">
              <a:spcAft>
                <a:spcPts val="1800"/>
              </a:spcAft>
            </a:pPr>
            <a:endParaRPr lang="en-US" sz="2000" b="1" dirty="0">
              <a:solidFill>
                <a:srgbClr val="FF0000"/>
              </a:solidFill>
            </a:endParaRPr>
          </a:p>
          <a:p>
            <a:pPr marL="342900" indent="-342900" algn="just">
              <a:spcAft>
                <a:spcPts val="1800"/>
              </a:spcAft>
              <a:buFont typeface="Arial" panose="020B0604020202020204" pitchFamily="34" charset="0"/>
              <a:buChar char="•"/>
            </a:pPr>
            <a:r>
              <a:rPr lang="en-US" sz="2000" b="1" dirty="0">
                <a:solidFill>
                  <a:schemeClr val="tx2"/>
                </a:solidFill>
              </a:rPr>
              <a:t>Compensation of accelerations applied to the </a:t>
            </a:r>
            <a:r>
              <a:rPr lang="en-US" sz="2000" b="1" dirty="0" smtClean="0">
                <a:solidFill>
                  <a:srgbClr val="FF0000"/>
                </a:solidFill>
              </a:rPr>
              <a:t>inclinometer</a:t>
            </a:r>
          </a:p>
        </p:txBody>
      </p:sp>
      <p:grpSp>
        <p:nvGrpSpPr>
          <p:cNvPr id="36" name="Gruppo 35"/>
          <p:cNvGrpSpPr/>
          <p:nvPr/>
        </p:nvGrpSpPr>
        <p:grpSpPr>
          <a:xfrm>
            <a:off x="1951750" y="2024781"/>
            <a:ext cx="4421081" cy="1472467"/>
            <a:chOff x="77079" y="2099602"/>
            <a:chExt cx="4421081" cy="1472467"/>
          </a:xfrm>
        </p:grpSpPr>
        <p:sp>
          <p:nvSpPr>
            <p:cNvPr id="37" name="Rettangolo 36"/>
            <p:cNvSpPr/>
            <p:nvPr/>
          </p:nvSpPr>
          <p:spPr>
            <a:xfrm>
              <a:off x="77079" y="2099603"/>
              <a:ext cx="1214736" cy="566998"/>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INCLINATION MEASUREMENTS</a:t>
              </a:r>
              <a:endParaRPr lang="it-IT" sz="1100" b="1" dirty="0"/>
            </a:p>
          </p:txBody>
        </p:sp>
        <p:sp>
          <p:nvSpPr>
            <p:cNvPr id="38" name="Rettangolo 37"/>
            <p:cNvSpPr/>
            <p:nvPr/>
          </p:nvSpPr>
          <p:spPr>
            <a:xfrm>
              <a:off x="1642226" y="2099602"/>
              <a:ext cx="1286904" cy="5611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COMPENSATION OF ACCELERATION</a:t>
              </a:r>
            </a:p>
          </p:txBody>
        </p:sp>
        <p:sp>
          <p:nvSpPr>
            <p:cNvPr id="42" name="Rettangolo 41"/>
            <p:cNvSpPr/>
            <p:nvPr/>
          </p:nvSpPr>
          <p:spPr>
            <a:xfrm>
              <a:off x="3516511" y="2123299"/>
              <a:ext cx="981649" cy="561185"/>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IDR</a:t>
              </a:r>
            </a:p>
          </p:txBody>
        </p:sp>
        <p:cxnSp>
          <p:nvCxnSpPr>
            <p:cNvPr id="44" name="Connettore 2 43"/>
            <p:cNvCxnSpPr/>
            <p:nvPr/>
          </p:nvCxnSpPr>
          <p:spPr>
            <a:xfrm rot="16200000">
              <a:off x="3208564" y="2301013"/>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ttore 2 46"/>
            <p:cNvCxnSpPr/>
            <p:nvPr/>
          </p:nvCxnSpPr>
          <p:spPr>
            <a:xfrm rot="16200000">
              <a:off x="1463139" y="2278008"/>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Rettangolo 47"/>
            <p:cNvSpPr/>
            <p:nvPr/>
          </p:nvSpPr>
          <p:spPr>
            <a:xfrm>
              <a:off x="1606142" y="3005071"/>
              <a:ext cx="1359072" cy="566998"/>
            </a:xfrm>
            <a:prstGeom prst="rect">
              <a:avLst/>
            </a:prstGeom>
            <a:solidFill>
              <a:srgbClr val="254687"/>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1100" b="1" dirty="0" smtClean="0"/>
                <a:t>ACCELERATION MEASUREMENTS</a:t>
              </a:r>
              <a:endParaRPr lang="it-IT" sz="1100" b="1" dirty="0"/>
            </a:p>
          </p:txBody>
        </p:sp>
        <p:cxnSp>
          <p:nvCxnSpPr>
            <p:cNvPr id="49" name="Connettore 2 48"/>
            <p:cNvCxnSpPr/>
            <p:nvPr/>
          </p:nvCxnSpPr>
          <p:spPr>
            <a:xfrm rot="10800000">
              <a:off x="2290251" y="2712298"/>
              <a:ext cx="0" cy="2160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9" name="Rectangle 307"/>
          <p:cNvSpPr>
            <a:spLocks noChangeArrowheads="1"/>
          </p:cNvSpPr>
          <p:nvPr/>
        </p:nvSpPr>
        <p:spPr bwMode="auto">
          <a:xfrm>
            <a:off x="4657757" y="458797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aphicFrame>
        <p:nvGraphicFramePr>
          <p:cNvPr id="14" name="Oggetto 13"/>
          <p:cNvGraphicFramePr>
            <a:graphicFrameLocks noChangeAspect="1"/>
          </p:cNvGraphicFramePr>
          <p:nvPr>
            <p:extLst>
              <p:ext uri="{D42A27DB-BD31-4B8C-83A1-F6EECF244321}">
                <p14:modId xmlns:p14="http://schemas.microsoft.com/office/powerpoint/2010/main" val="683809729"/>
              </p:ext>
            </p:extLst>
          </p:nvPr>
        </p:nvGraphicFramePr>
        <p:xfrm>
          <a:off x="6181757" y="5150523"/>
          <a:ext cx="2678761" cy="613173"/>
        </p:xfrm>
        <a:graphic>
          <a:graphicData uri="http://schemas.openxmlformats.org/presentationml/2006/ole">
            <mc:AlternateContent xmlns:mc="http://schemas.openxmlformats.org/markup-compatibility/2006">
              <mc:Choice xmlns:v="urn:schemas-microsoft-com:vml" Requires="v">
                <p:oleObj spid="_x0000_s1403" name="Equation" r:id="rId6" imgW="1574640" imgH="368280" progId="Equation.DSMT4">
                  <p:embed/>
                </p:oleObj>
              </mc:Choice>
              <mc:Fallback>
                <p:oleObj name="Equation" r:id="rId6" imgW="1574640" imgH="368280" progId="Equation.DSMT4">
                  <p:embed/>
                  <p:pic>
                    <p:nvPicPr>
                      <p:cNvPr id="0" name="Object 306"/>
                      <p:cNvPicPr>
                        <a:picLocks noChangeAspect="1" noChangeArrowheads="1"/>
                      </p:cNvPicPr>
                      <p:nvPr/>
                    </p:nvPicPr>
                    <p:blipFill>
                      <a:blip r:embed="rId7"/>
                      <a:srcRect/>
                      <a:stretch>
                        <a:fillRect/>
                      </a:stretch>
                    </p:blipFill>
                    <p:spPr bwMode="auto">
                      <a:xfrm>
                        <a:off x="6181757" y="5150523"/>
                        <a:ext cx="2678761" cy="613173"/>
                      </a:xfrm>
                      <a:prstGeom prst="rect">
                        <a:avLst/>
                      </a:prstGeom>
                      <a:noFill/>
                    </p:spPr>
                  </p:pic>
                </p:oleObj>
              </mc:Fallback>
            </mc:AlternateContent>
          </a:graphicData>
        </a:graphic>
      </p:graphicFrame>
      <p:sp>
        <p:nvSpPr>
          <p:cNvPr id="51" name="Rettangolo 50"/>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52" name="Rettangolo 51"/>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53" name="Rettangolo 52"/>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grpSp>
        <p:nvGrpSpPr>
          <p:cNvPr id="62" name="Gruppo 61"/>
          <p:cNvGrpSpPr/>
          <p:nvPr/>
        </p:nvGrpSpPr>
        <p:grpSpPr>
          <a:xfrm>
            <a:off x="742245" y="4187148"/>
            <a:ext cx="4668975" cy="1830509"/>
            <a:chOff x="1948331" y="4241600"/>
            <a:chExt cx="4668975" cy="1830509"/>
          </a:xfrm>
        </p:grpSpPr>
        <p:pic>
          <p:nvPicPr>
            <p:cNvPr id="50" name="Immagine 49"/>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948331" y="4359726"/>
              <a:ext cx="2436309" cy="1712383"/>
            </a:xfrm>
            <a:prstGeom prst="rect">
              <a:avLst/>
            </a:prstGeom>
            <a:noFill/>
            <a:ln>
              <a:noFill/>
            </a:ln>
          </p:spPr>
        </p:pic>
        <p:sp>
          <p:nvSpPr>
            <p:cNvPr id="20" name="Rettangolo 19"/>
            <p:cNvSpPr/>
            <p:nvPr/>
          </p:nvSpPr>
          <p:spPr>
            <a:xfrm>
              <a:off x="3705225" y="4514850"/>
              <a:ext cx="276225" cy="1381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57" name="Rettangolo 56"/>
                <p:cNvSpPr/>
                <p:nvPr/>
              </p:nvSpPr>
              <p:spPr>
                <a:xfrm>
                  <a:off x="3516897" y="4426266"/>
                  <a:ext cx="81637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𝑎</m:t>
                            </m:r>
                          </m:e>
                          <m:sub>
                            <m:r>
                              <a:rPr lang="it-IT" i="1">
                                <a:latin typeface="Cambria Math" panose="02040503050406030204" pitchFamily="18" charset="0"/>
                              </a:rPr>
                              <m:t>𝛹</m:t>
                            </m:r>
                          </m:sub>
                        </m:sSub>
                        <m:d>
                          <m:dPr>
                            <m:ctrlPr>
                              <a:rPr lang="it-IT" i="1">
                                <a:latin typeface="Cambria Math" panose="02040503050406030204" pitchFamily="18" charset="0"/>
                              </a:rPr>
                            </m:ctrlPr>
                          </m:dPr>
                          <m:e>
                            <m:r>
                              <a:rPr lang="it-IT" i="1">
                                <a:latin typeface="Cambria Math" panose="02040503050406030204" pitchFamily="18" charset="0"/>
                              </a:rPr>
                              <m:t>𝑡</m:t>
                            </m:r>
                          </m:e>
                        </m:d>
                      </m:oMath>
                    </m:oMathPara>
                  </a14:m>
                  <a:endParaRPr lang="it-IT" dirty="0"/>
                </a:p>
              </p:txBody>
            </p:sp>
          </mc:Choice>
          <mc:Fallback xmlns="">
            <p:sp>
              <p:nvSpPr>
                <p:cNvPr id="57" name="Rettangolo 56"/>
                <p:cNvSpPr>
                  <a:spLocks noRot="1" noChangeAspect="1" noMove="1" noResize="1" noEditPoints="1" noAdjustHandles="1" noChangeArrowheads="1" noChangeShapeType="1" noTextEdit="1"/>
                </p:cNvSpPr>
                <p:nvPr/>
              </p:nvSpPr>
              <p:spPr>
                <a:xfrm>
                  <a:off x="3516897" y="4426266"/>
                  <a:ext cx="816377" cy="369332"/>
                </a:xfrm>
                <a:prstGeom prst="rect">
                  <a:avLst/>
                </a:prstGeom>
                <a:blipFill rotWithShape="0">
                  <a:blip r:embed="rId9"/>
                  <a:stretch>
                    <a:fillRect/>
                  </a:stretch>
                </a:blipFill>
              </p:spPr>
              <p:txBody>
                <a:bodyPr/>
                <a:lstStyle/>
                <a:p>
                  <a:r>
                    <a:rPr lang="it-IT">
                      <a:noFill/>
                    </a:rPr>
                    <a:t> </a:t>
                  </a:r>
                </a:p>
              </p:txBody>
            </p:sp>
          </mc:Fallback>
        </mc:AlternateContent>
        <p:sp>
          <p:nvSpPr>
            <p:cNvPr id="59" name="Rettangolo 58"/>
            <p:cNvSpPr/>
            <p:nvPr/>
          </p:nvSpPr>
          <p:spPr>
            <a:xfrm>
              <a:off x="3337810" y="5648325"/>
              <a:ext cx="81665" cy="115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60" name="Rettangolo 59"/>
                <p:cNvSpPr/>
                <p:nvPr/>
              </p:nvSpPr>
              <p:spPr>
                <a:xfrm>
                  <a:off x="3242456" y="5648325"/>
                  <a:ext cx="72071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it-IT" i="1">
                            <a:latin typeface="Cambria Math" panose="02040503050406030204" pitchFamily="18" charset="0"/>
                          </a:rPr>
                          <m:t>𝛹</m:t>
                        </m:r>
                        <m:d>
                          <m:dPr>
                            <m:ctrlPr>
                              <a:rPr lang="it-IT" i="1">
                                <a:latin typeface="Cambria Math" panose="02040503050406030204" pitchFamily="18" charset="0"/>
                              </a:rPr>
                            </m:ctrlPr>
                          </m:dPr>
                          <m:e>
                            <m:r>
                              <a:rPr lang="it-IT" i="1">
                                <a:latin typeface="Cambria Math" panose="02040503050406030204" pitchFamily="18" charset="0"/>
                              </a:rPr>
                              <m:t>𝑡</m:t>
                            </m:r>
                          </m:e>
                        </m:d>
                      </m:oMath>
                    </m:oMathPara>
                  </a14:m>
                  <a:endParaRPr lang="it-IT" dirty="0"/>
                </a:p>
              </p:txBody>
            </p:sp>
          </mc:Choice>
          <mc:Fallback xmlns="">
            <p:sp>
              <p:nvSpPr>
                <p:cNvPr id="60" name="Rettangolo 59"/>
                <p:cNvSpPr>
                  <a:spLocks noRot="1" noChangeAspect="1" noMove="1" noResize="1" noEditPoints="1" noAdjustHandles="1" noChangeArrowheads="1" noChangeShapeType="1" noTextEdit="1"/>
                </p:cNvSpPr>
                <p:nvPr/>
              </p:nvSpPr>
              <p:spPr>
                <a:xfrm>
                  <a:off x="3242456" y="5648325"/>
                  <a:ext cx="720710" cy="369332"/>
                </a:xfrm>
                <a:prstGeom prst="rect">
                  <a:avLst/>
                </a:prstGeom>
                <a:blipFill rotWithShape="0">
                  <a:blip r:embed="rId10"/>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75" name="Rettangolo 74"/>
                <p:cNvSpPr/>
                <p:nvPr/>
              </p:nvSpPr>
              <p:spPr>
                <a:xfrm>
                  <a:off x="5717172" y="4875180"/>
                  <a:ext cx="81637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𝑎</m:t>
                            </m:r>
                          </m:e>
                          <m:sub>
                            <m:r>
                              <a:rPr lang="it-IT" i="1">
                                <a:latin typeface="Cambria Math" panose="02040503050406030204" pitchFamily="18" charset="0"/>
                              </a:rPr>
                              <m:t>𝛹</m:t>
                            </m:r>
                          </m:sub>
                        </m:sSub>
                        <m:d>
                          <m:dPr>
                            <m:ctrlPr>
                              <a:rPr lang="it-IT" i="1">
                                <a:latin typeface="Cambria Math" panose="02040503050406030204" pitchFamily="18" charset="0"/>
                              </a:rPr>
                            </m:ctrlPr>
                          </m:dPr>
                          <m:e>
                            <m:r>
                              <a:rPr lang="it-IT" i="1">
                                <a:latin typeface="Cambria Math" panose="02040503050406030204" pitchFamily="18" charset="0"/>
                              </a:rPr>
                              <m:t>𝑡</m:t>
                            </m:r>
                          </m:e>
                        </m:d>
                      </m:oMath>
                    </m:oMathPara>
                  </a14:m>
                  <a:endParaRPr lang="it-IT" dirty="0"/>
                </a:p>
              </p:txBody>
            </p:sp>
          </mc:Choice>
          <mc:Fallback xmlns="">
            <p:sp>
              <p:nvSpPr>
                <p:cNvPr id="75" name="Rettangolo 74"/>
                <p:cNvSpPr>
                  <a:spLocks noRot="1" noChangeAspect="1" noMove="1" noResize="1" noEditPoints="1" noAdjustHandles="1" noChangeArrowheads="1" noChangeShapeType="1" noTextEdit="1"/>
                </p:cNvSpPr>
                <p:nvPr/>
              </p:nvSpPr>
              <p:spPr>
                <a:xfrm>
                  <a:off x="5717172" y="4875180"/>
                  <a:ext cx="816377" cy="369332"/>
                </a:xfrm>
                <a:prstGeom prst="rect">
                  <a:avLst/>
                </a:prstGeom>
                <a:blipFill rotWithShape="0">
                  <a:blip r:embed="rId11"/>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76" name="Rettangolo 75"/>
                <p:cNvSpPr/>
                <p:nvPr/>
              </p:nvSpPr>
              <p:spPr>
                <a:xfrm>
                  <a:off x="5830231" y="4241600"/>
                  <a:ext cx="7870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smtClean="0">
                                <a:latin typeface="Cambria Math" panose="02040503050406030204" pitchFamily="18" charset="0"/>
                              </a:rPr>
                            </m:ctrlPr>
                          </m:sSubPr>
                          <m:e>
                            <m:r>
                              <a:rPr lang="it-IT" i="1">
                                <a:latin typeface="Cambria Math" panose="02040503050406030204" pitchFamily="18" charset="0"/>
                              </a:rPr>
                              <m:t>𝑎</m:t>
                            </m:r>
                          </m:e>
                          <m:sub>
                            <m:r>
                              <a:rPr lang="it-IT" b="0" i="1" smtClean="0">
                                <a:latin typeface="Cambria Math" panose="02040503050406030204" pitchFamily="18" charset="0"/>
                              </a:rPr>
                              <m:t>𝑢</m:t>
                            </m:r>
                          </m:sub>
                        </m:sSub>
                        <m:d>
                          <m:dPr>
                            <m:ctrlPr>
                              <a:rPr lang="it-IT" i="1">
                                <a:latin typeface="Cambria Math" panose="02040503050406030204" pitchFamily="18" charset="0"/>
                              </a:rPr>
                            </m:ctrlPr>
                          </m:dPr>
                          <m:e>
                            <m:r>
                              <a:rPr lang="it-IT" i="1">
                                <a:latin typeface="Cambria Math" panose="02040503050406030204" pitchFamily="18" charset="0"/>
                              </a:rPr>
                              <m:t>𝑡</m:t>
                            </m:r>
                          </m:e>
                        </m:d>
                      </m:oMath>
                    </m:oMathPara>
                  </a14:m>
                  <a:endParaRPr lang="it-IT" dirty="0"/>
                </a:p>
              </p:txBody>
            </p:sp>
          </mc:Choice>
          <mc:Fallback xmlns="">
            <p:sp>
              <p:nvSpPr>
                <p:cNvPr id="76" name="Rettangolo 75"/>
                <p:cNvSpPr>
                  <a:spLocks noRot="1" noChangeAspect="1" noMove="1" noResize="1" noEditPoints="1" noAdjustHandles="1" noChangeArrowheads="1" noChangeShapeType="1" noTextEdit="1"/>
                </p:cNvSpPr>
                <p:nvPr/>
              </p:nvSpPr>
              <p:spPr>
                <a:xfrm>
                  <a:off x="5830231" y="4241600"/>
                  <a:ext cx="787075" cy="369332"/>
                </a:xfrm>
                <a:prstGeom prst="rect">
                  <a:avLst/>
                </a:prstGeom>
                <a:blipFill rotWithShape="0">
                  <a:blip r:embed="rId12"/>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77" name="Rettangolo 76"/>
                <p:cNvSpPr/>
                <p:nvPr/>
              </p:nvSpPr>
              <p:spPr>
                <a:xfrm>
                  <a:off x="5610246" y="5468621"/>
                  <a:ext cx="74026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it-IT" i="1" smtClean="0">
                                <a:latin typeface="Cambria Math" panose="02040503050406030204" pitchFamily="18" charset="0"/>
                              </a:rPr>
                            </m:ctrlPr>
                          </m:sSubPr>
                          <m:e>
                            <m:r>
                              <a:rPr lang="it-IT" i="1">
                                <a:latin typeface="Cambria Math" panose="02040503050406030204" pitchFamily="18" charset="0"/>
                              </a:rPr>
                              <m:t>𝑎</m:t>
                            </m:r>
                          </m:e>
                          <m:sub>
                            <m:r>
                              <a:rPr lang="it-IT" b="0" i="1" smtClean="0">
                                <a:latin typeface="Cambria Math" panose="02040503050406030204" pitchFamily="18" charset="0"/>
                              </a:rPr>
                              <m:t>𝑙</m:t>
                            </m:r>
                          </m:sub>
                        </m:sSub>
                        <m:d>
                          <m:dPr>
                            <m:ctrlPr>
                              <a:rPr lang="it-IT" i="1">
                                <a:latin typeface="Cambria Math" panose="02040503050406030204" pitchFamily="18" charset="0"/>
                              </a:rPr>
                            </m:ctrlPr>
                          </m:dPr>
                          <m:e>
                            <m:r>
                              <a:rPr lang="it-IT" i="1">
                                <a:latin typeface="Cambria Math" panose="02040503050406030204" pitchFamily="18" charset="0"/>
                              </a:rPr>
                              <m:t>𝑡</m:t>
                            </m:r>
                          </m:e>
                        </m:d>
                      </m:oMath>
                    </m:oMathPara>
                  </a14:m>
                  <a:endParaRPr lang="it-IT" dirty="0"/>
                </a:p>
              </p:txBody>
            </p:sp>
          </mc:Choice>
          <mc:Fallback xmlns="">
            <p:sp>
              <p:nvSpPr>
                <p:cNvPr id="77" name="Rettangolo 76"/>
                <p:cNvSpPr>
                  <a:spLocks noRot="1" noChangeAspect="1" noMove="1" noResize="1" noEditPoints="1" noAdjustHandles="1" noChangeArrowheads="1" noChangeShapeType="1" noTextEdit="1"/>
                </p:cNvSpPr>
                <p:nvPr/>
              </p:nvSpPr>
              <p:spPr>
                <a:xfrm>
                  <a:off x="5610246" y="5468621"/>
                  <a:ext cx="740266" cy="369332"/>
                </a:xfrm>
                <a:prstGeom prst="rect">
                  <a:avLst/>
                </a:prstGeom>
                <a:blipFill rotWithShape="0">
                  <a:blip r:embed="rId13"/>
                  <a:stretch>
                    <a:fillRect/>
                  </a:stretch>
                </a:blipFill>
              </p:spPr>
              <p:txBody>
                <a:bodyPr/>
                <a:lstStyle/>
                <a:p>
                  <a:r>
                    <a:rPr lang="it-IT">
                      <a:noFill/>
                    </a:rPr>
                    <a:t> </a:t>
                  </a:r>
                </a:p>
              </p:txBody>
            </p:sp>
          </mc:Fallback>
        </mc:AlternateContent>
      </p:grpSp>
      <p:cxnSp>
        <p:nvCxnSpPr>
          <p:cNvPr id="66" name="Connettore 2 65"/>
          <p:cNvCxnSpPr/>
          <p:nvPr/>
        </p:nvCxnSpPr>
        <p:spPr>
          <a:xfrm>
            <a:off x="4000500" y="4371814"/>
            <a:ext cx="57150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nettore 2 66"/>
          <p:cNvCxnSpPr/>
          <p:nvPr/>
        </p:nvCxnSpPr>
        <p:spPr>
          <a:xfrm>
            <a:off x="4000500" y="5651558"/>
            <a:ext cx="28575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0" name="Connettore 1 69"/>
          <p:cNvCxnSpPr/>
          <p:nvPr/>
        </p:nvCxnSpPr>
        <p:spPr>
          <a:xfrm>
            <a:off x="4000500" y="4371814"/>
            <a:ext cx="0" cy="1279744"/>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Connettore 1 71"/>
          <p:cNvCxnSpPr/>
          <p:nvPr/>
        </p:nvCxnSpPr>
        <p:spPr>
          <a:xfrm flipV="1">
            <a:off x="4286250" y="4371814"/>
            <a:ext cx="219075" cy="1279744"/>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Connettore 2 72"/>
          <p:cNvCxnSpPr/>
          <p:nvPr/>
        </p:nvCxnSpPr>
        <p:spPr>
          <a:xfrm>
            <a:off x="4000500" y="5005394"/>
            <a:ext cx="395287"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8" name="Rettangolo 77"/>
          <p:cNvSpPr/>
          <p:nvPr/>
        </p:nvSpPr>
        <p:spPr>
          <a:xfrm>
            <a:off x="3616667" y="1068516"/>
            <a:ext cx="2252118" cy="27103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Uncertainty evaluation</a:t>
            </a:r>
          </a:p>
        </p:txBody>
      </p:sp>
      <p:sp>
        <p:nvSpPr>
          <p:cNvPr id="80" name="Rettangolo 79"/>
          <p:cNvSpPr/>
          <p:nvPr/>
        </p:nvSpPr>
        <p:spPr>
          <a:xfrm>
            <a:off x="5868785" y="1068517"/>
            <a:ext cx="1546168" cy="27985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Prototype</a:t>
            </a:r>
          </a:p>
        </p:txBody>
      </p:sp>
    </p:spTree>
    <p:extLst>
      <p:ext uri="{BB962C8B-B14F-4D97-AF65-F5344CB8AC3E}">
        <p14:creationId xmlns:p14="http://schemas.microsoft.com/office/powerpoint/2010/main" val="9972835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SEISMIC SHM</a:t>
            </a:r>
            <a:endParaRPr lang="it-IT" dirty="0"/>
          </a:p>
        </p:txBody>
      </p:sp>
      <p:sp>
        <p:nvSpPr>
          <p:cNvPr id="3" name="CasellaDiTesto 2"/>
          <p:cNvSpPr txBox="1"/>
          <p:nvPr/>
        </p:nvSpPr>
        <p:spPr>
          <a:xfrm>
            <a:off x="275663" y="1338069"/>
            <a:ext cx="1565813" cy="369332"/>
          </a:xfrm>
          <a:prstGeom prst="rect">
            <a:avLst/>
          </a:prstGeom>
          <a:solidFill>
            <a:schemeClr val="accent2">
              <a:lumMod val="20000"/>
              <a:lumOff val="80000"/>
            </a:schemeClr>
          </a:solidFill>
          <a:ln>
            <a:solidFill>
              <a:schemeClr val="tx2"/>
            </a:solidFill>
          </a:ln>
        </p:spPr>
        <p:txBody>
          <a:bodyPr wrap="none" rtlCol="0">
            <a:spAutoFit/>
          </a:bodyPr>
          <a:lstStyle/>
          <a:p>
            <a:r>
              <a:rPr lang="it-IT" dirty="0" smtClean="0">
                <a:solidFill>
                  <a:srgbClr val="003366"/>
                </a:solidFill>
              </a:rPr>
              <a:t>TECHNOLOGY</a:t>
            </a:r>
            <a:endParaRPr lang="it-IT" dirty="0">
              <a:solidFill>
                <a:srgbClr val="003366"/>
              </a:solidFill>
            </a:endParaRPr>
          </a:p>
        </p:txBody>
      </p:sp>
      <p:pic>
        <p:nvPicPr>
          <p:cNvPr id="4" name="Immagine 3"/>
          <p:cNvPicPr>
            <a:picLocks noChangeAspect="1"/>
          </p:cNvPicPr>
          <p:nvPr/>
        </p:nvPicPr>
        <p:blipFill>
          <a:blip r:embed="rId3"/>
          <a:stretch>
            <a:fillRect/>
          </a:stretch>
        </p:blipFill>
        <p:spPr>
          <a:xfrm>
            <a:off x="1198269" y="2050886"/>
            <a:ext cx="6122840" cy="3333914"/>
          </a:xfrm>
          <a:prstGeom prst="rect">
            <a:avLst/>
          </a:prstGeom>
        </p:spPr>
      </p:pic>
    </p:spTree>
    <p:extLst>
      <p:ext uri="{BB962C8B-B14F-4D97-AF65-F5344CB8AC3E}">
        <p14:creationId xmlns:p14="http://schemas.microsoft.com/office/powerpoint/2010/main" val="393028244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smtClean="0"/>
              <a:t>LABORATORY TEST</a:t>
            </a:r>
            <a:endParaRPr lang="it-IT" dirty="0"/>
          </a:p>
        </p:txBody>
      </p:sp>
      <p:pic>
        <p:nvPicPr>
          <p:cNvPr id="3" name="Immagin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902" y="1647715"/>
            <a:ext cx="2189532" cy="4600572"/>
          </a:xfrm>
          <a:prstGeom prst="rect">
            <a:avLst/>
          </a:prstGeom>
        </p:spPr>
      </p:pic>
      <p:pic>
        <p:nvPicPr>
          <p:cNvPr id="4" name="Immagine 3"/>
          <p:cNvPicPr/>
          <p:nvPr/>
        </p:nvPicPr>
        <p:blipFill rotWithShape="1">
          <a:blip r:embed="rId4">
            <a:extLst>
              <a:ext uri="{28A0092B-C50C-407E-A947-70E740481C1C}">
                <a14:useLocalDpi xmlns:a14="http://schemas.microsoft.com/office/drawing/2010/main" val="0"/>
              </a:ext>
            </a:extLst>
          </a:blip>
          <a:srcRect t="4276"/>
          <a:stretch/>
        </p:blipFill>
        <p:spPr bwMode="auto">
          <a:xfrm>
            <a:off x="4370383" y="1700193"/>
            <a:ext cx="5111115" cy="2134235"/>
          </a:xfrm>
          <a:prstGeom prst="rect">
            <a:avLst/>
          </a:prstGeom>
          <a:noFill/>
          <a:ln>
            <a:noFill/>
          </a:ln>
          <a:extLst>
            <a:ext uri="{53640926-AAD7-44D8-BBD7-CCE9431645EC}">
              <a14:shadowObscured xmlns:a14="http://schemas.microsoft.com/office/drawing/2010/main"/>
            </a:ext>
          </a:extLst>
        </p:spPr>
      </p:pic>
      <p:pic>
        <p:nvPicPr>
          <p:cNvPr id="5" name="Immagine 4"/>
          <p:cNvPicPr/>
          <p:nvPr/>
        </p:nvPicPr>
        <p:blipFill rotWithShape="1">
          <a:blip r:embed="rId5">
            <a:extLst>
              <a:ext uri="{28A0092B-C50C-407E-A947-70E740481C1C}">
                <a14:useLocalDpi xmlns:a14="http://schemas.microsoft.com/office/drawing/2010/main" val="0"/>
              </a:ext>
            </a:extLst>
          </a:blip>
          <a:srcRect t="4285"/>
          <a:stretch/>
        </p:blipFill>
        <p:spPr bwMode="auto">
          <a:xfrm>
            <a:off x="4370383" y="4195065"/>
            <a:ext cx="5111115" cy="2129790"/>
          </a:xfrm>
          <a:prstGeom prst="rect">
            <a:avLst/>
          </a:prstGeom>
          <a:noFill/>
          <a:ln>
            <a:noFill/>
          </a:ln>
          <a:extLst>
            <a:ext uri="{53640926-AAD7-44D8-BBD7-CCE9431645EC}">
              <a14:shadowObscured xmlns:a14="http://schemas.microsoft.com/office/drawing/2010/main"/>
            </a:ext>
          </a:extLst>
        </p:spPr>
      </p:pic>
      <p:graphicFrame>
        <p:nvGraphicFramePr>
          <p:cNvPr id="6" name="Tabella 5"/>
          <p:cNvGraphicFramePr>
            <a:graphicFrameLocks noGrp="1"/>
          </p:cNvGraphicFramePr>
          <p:nvPr>
            <p:extLst>
              <p:ext uri="{D42A27DB-BD31-4B8C-83A1-F6EECF244321}">
                <p14:modId xmlns:p14="http://schemas.microsoft.com/office/powerpoint/2010/main" val="3779476331"/>
              </p:ext>
            </p:extLst>
          </p:nvPr>
        </p:nvGraphicFramePr>
        <p:xfrm>
          <a:off x="2406421" y="3220563"/>
          <a:ext cx="2237680" cy="1335801"/>
        </p:xfrm>
        <a:graphic>
          <a:graphicData uri="http://schemas.openxmlformats.org/drawingml/2006/table">
            <a:tbl>
              <a:tblPr firstRow="1" bandRow="1">
                <a:tableStyleId>{5C22544A-7EE6-4342-B048-85BDC9FD1C3A}</a:tableStyleId>
              </a:tblPr>
              <a:tblGrid>
                <a:gridCol w="942829"/>
                <a:gridCol w="1294851"/>
              </a:tblGrid>
              <a:tr h="176249">
                <a:tc gridSpan="2">
                  <a:txBody>
                    <a:bodyPr/>
                    <a:lstStyle/>
                    <a:p>
                      <a:r>
                        <a:rPr lang="it-IT" sz="1400" dirty="0" err="1" smtClean="0">
                          <a:latin typeface="+mj-lt"/>
                        </a:rPr>
                        <a:t>Observed</a:t>
                      </a:r>
                      <a:r>
                        <a:rPr lang="it-IT" sz="1400" baseline="0" dirty="0" smtClean="0">
                          <a:latin typeface="+mj-lt"/>
                        </a:rPr>
                        <a:t> standard </a:t>
                      </a:r>
                      <a:r>
                        <a:rPr lang="it-IT" sz="1400" baseline="0" dirty="0" err="1" smtClean="0">
                          <a:latin typeface="+mj-lt"/>
                        </a:rPr>
                        <a:t>deviations</a:t>
                      </a:r>
                      <a:r>
                        <a:rPr lang="it-IT" sz="1400" baseline="0" dirty="0" smtClean="0">
                          <a:latin typeface="+mj-lt"/>
                        </a:rPr>
                        <a:t>:</a:t>
                      </a:r>
                      <a:endParaRPr lang="it-IT" sz="1400" dirty="0">
                        <a:latin typeface="+mj-lt"/>
                      </a:endParaRPr>
                    </a:p>
                  </a:txBody>
                  <a:tcPr marT="0" marB="0"/>
                </a:tc>
                <a:tc hMerge="1">
                  <a:txBody>
                    <a:bodyPr/>
                    <a:lstStyle/>
                    <a:p>
                      <a:endParaRPr lang="it-IT" dirty="0"/>
                    </a:p>
                  </a:txBody>
                  <a:tcPr/>
                </a:tc>
              </a:tr>
              <a:tr h="428032">
                <a:tc>
                  <a:txBody>
                    <a:bodyPr/>
                    <a:lstStyle/>
                    <a:p>
                      <a:r>
                        <a:rPr lang="it-IT" sz="1400" dirty="0" smtClean="0"/>
                        <a:t>0.5 Hz</a:t>
                      </a:r>
                      <a:endParaRPr lang="it-IT" sz="1400" dirty="0"/>
                    </a:p>
                  </a:txBody>
                  <a:tcPr/>
                </a:tc>
                <a:tc>
                  <a:txBody>
                    <a:bodyPr/>
                    <a:lstStyle/>
                    <a:p>
                      <a:pPr algn="l"/>
                      <a:r>
                        <a:rPr lang="it-IT" sz="1400" dirty="0" smtClean="0"/>
                        <a:t>1.16</a:t>
                      </a:r>
                      <a:r>
                        <a:rPr lang="it-IT" sz="1400" baseline="0" dirty="0" smtClean="0"/>
                        <a:t> </a:t>
                      </a:r>
                      <a:r>
                        <a:rPr lang="it-IT" sz="1400" baseline="0" dirty="0" smtClean="0"/>
                        <a:t>mm</a:t>
                      </a:r>
                    </a:p>
                    <a:p>
                      <a:pPr algn="l"/>
                      <a:r>
                        <a:rPr lang="it-IT" sz="1400" baseline="0" dirty="0" smtClean="0"/>
                        <a:t>IDR 0.38 </a:t>
                      </a:r>
                      <a:r>
                        <a:rPr lang="it-IT" sz="1400" baseline="0" dirty="0" err="1" smtClean="0"/>
                        <a:t>mrad</a:t>
                      </a:r>
                      <a:endParaRPr lang="it-IT" sz="1400" dirty="0"/>
                    </a:p>
                  </a:txBody>
                  <a:tcPr/>
                </a:tc>
              </a:tr>
              <a:tr h="604281">
                <a:tc>
                  <a:txBody>
                    <a:bodyPr/>
                    <a:lstStyle/>
                    <a:p>
                      <a:r>
                        <a:rPr lang="it-IT" sz="1400" dirty="0" smtClean="0"/>
                        <a:t>1.0</a:t>
                      </a:r>
                      <a:r>
                        <a:rPr lang="it-IT" sz="1400" baseline="0" dirty="0" smtClean="0"/>
                        <a:t> Hz</a:t>
                      </a:r>
                      <a:endParaRPr lang="it-IT" sz="1400" dirty="0"/>
                    </a:p>
                  </a:txBody>
                  <a:tcPr/>
                </a:tc>
                <a:tc>
                  <a:txBody>
                    <a:bodyPr/>
                    <a:lstStyle/>
                    <a:p>
                      <a:pPr algn="l"/>
                      <a:r>
                        <a:rPr lang="it-IT" sz="1400" dirty="0" smtClean="0"/>
                        <a:t>1.08</a:t>
                      </a:r>
                      <a:r>
                        <a:rPr lang="it-IT" sz="1400" baseline="0" dirty="0" smtClean="0"/>
                        <a:t> </a:t>
                      </a:r>
                      <a:r>
                        <a:rPr lang="it-IT" sz="1400" baseline="0" dirty="0" smtClean="0"/>
                        <a:t>mm</a:t>
                      </a:r>
                    </a:p>
                    <a:p>
                      <a:pPr marL="0" marR="0" indent="0" algn="l" defTabSz="914400" rtl="0" eaLnBrk="1" fontAlgn="auto" latinLnBrk="0" hangingPunct="1">
                        <a:lnSpc>
                          <a:spcPct val="100000"/>
                        </a:lnSpc>
                        <a:spcBef>
                          <a:spcPts val="0"/>
                        </a:spcBef>
                        <a:spcAft>
                          <a:spcPts val="0"/>
                        </a:spcAft>
                        <a:buClrTx/>
                        <a:buSzTx/>
                        <a:buFontTx/>
                        <a:buNone/>
                        <a:tabLst/>
                        <a:defRPr/>
                      </a:pPr>
                      <a:r>
                        <a:rPr lang="it-IT" sz="1400" baseline="0" dirty="0" smtClean="0"/>
                        <a:t>IDR 0.36 </a:t>
                      </a:r>
                      <a:r>
                        <a:rPr lang="it-IT" sz="1400" baseline="0" dirty="0" err="1" smtClean="0"/>
                        <a:t>mrad</a:t>
                      </a:r>
                      <a:endParaRPr lang="it-IT" sz="1400" dirty="0" smtClean="0"/>
                    </a:p>
                  </a:txBody>
                  <a:tcPr/>
                </a:tc>
              </a:tr>
            </a:tbl>
          </a:graphicData>
        </a:graphic>
      </p:graphicFrame>
      <p:sp>
        <p:nvSpPr>
          <p:cNvPr id="7" name="Rettangolo 6"/>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8" name="Rettangolo 7"/>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9" name="Rettangolo 8"/>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10" name="Rettangolo 9"/>
          <p:cNvSpPr/>
          <p:nvPr/>
        </p:nvSpPr>
        <p:spPr>
          <a:xfrm>
            <a:off x="3616667" y="1068516"/>
            <a:ext cx="2252118" cy="271039"/>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Uncertainty evaluation</a:t>
            </a:r>
          </a:p>
        </p:txBody>
      </p:sp>
      <p:sp>
        <p:nvSpPr>
          <p:cNvPr id="11" name="Rettangolo 10"/>
          <p:cNvSpPr/>
          <p:nvPr/>
        </p:nvSpPr>
        <p:spPr>
          <a:xfrm>
            <a:off x="5868785" y="1068517"/>
            <a:ext cx="1546168" cy="279859"/>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Prototype</a:t>
            </a:r>
          </a:p>
        </p:txBody>
      </p:sp>
      <p:sp>
        <p:nvSpPr>
          <p:cNvPr id="12" name="Rettangolo 11"/>
          <p:cNvSpPr/>
          <p:nvPr/>
        </p:nvSpPr>
        <p:spPr>
          <a:xfrm>
            <a:off x="5928582" y="1446720"/>
            <a:ext cx="2256515" cy="369332"/>
          </a:xfrm>
          <a:prstGeom prst="rect">
            <a:avLst/>
          </a:prstGeom>
        </p:spPr>
        <p:txBody>
          <a:bodyPr wrap="none">
            <a:spAutoFit/>
          </a:bodyPr>
          <a:lstStyle/>
          <a:p>
            <a:r>
              <a:rPr lang="it-IT" dirty="0" smtClean="0"/>
              <a:t>Test 0.5 Hz - +-25mm </a:t>
            </a:r>
            <a:endParaRPr lang="it-IT" dirty="0"/>
          </a:p>
        </p:txBody>
      </p:sp>
      <p:sp>
        <p:nvSpPr>
          <p:cNvPr id="13" name="Rettangolo 12"/>
          <p:cNvSpPr/>
          <p:nvPr/>
        </p:nvSpPr>
        <p:spPr>
          <a:xfrm>
            <a:off x="5868785" y="3858857"/>
            <a:ext cx="2256515" cy="369332"/>
          </a:xfrm>
          <a:prstGeom prst="rect">
            <a:avLst/>
          </a:prstGeom>
        </p:spPr>
        <p:txBody>
          <a:bodyPr wrap="none">
            <a:spAutoFit/>
          </a:bodyPr>
          <a:lstStyle/>
          <a:p>
            <a:r>
              <a:rPr lang="it-IT" dirty="0" smtClean="0"/>
              <a:t>Test 1.5 Hz - +-15mm </a:t>
            </a:r>
            <a:endParaRPr lang="it-IT" dirty="0"/>
          </a:p>
        </p:txBody>
      </p:sp>
    </p:spTree>
    <p:extLst>
      <p:ext uri="{BB962C8B-B14F-4D97-AF65-F5344CB8AC3E}">
        <p14:creationId xmlns:p14="http://schemas.microsoft.com/office/powerpoint/2010/main" val="288768914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PROTOTYPE of the SYSTEM</a:t>
            </a:r>
            <a:endParaRPr lang="it-IT" dirty="0"/>
          </a:p>
        </p:txBody>
      </p:sp>
      <p:sp>
        <p:nvSpPr>
          <p:cNvPr id="17" name="CasellaDiTesto 16"/>
          <p:cNvSpPr txBox="1"/>
          <p:nvPr/>
        </p:nvSpPr>
        <p:spPr>
          <a:xfrm>
            <a:off x="199192" y="3513496"/>
            <a:ext cx="4006516" cy="954107"/>
          </a:xfrm>
          <a:prstGeom prst="rect">
            <a:avLst/>
          </a:prstGeom>
          <a:noFill/>
        </p:spPr>
        <p:txBody>
          <a:bodyPr wrap="square" rtlCol="0">
            <a:spAutoFit/>
          </a:bodyPr>
          <a:lstStyle/>
          <a:p>
            <a:r>
              <a:rPr lang="it-IT" dirty="0" smtClean="0">
                <a:latin typeface="Tahoma" panose="020B0604030504040204" pitchFamily="34" charset="0"/>
                <a:ea typeface="Tahoma" panose="020B0604030504040204" pitchFamily="34" charset="0"/>
                <a:cs typeface="Tahoma" panose="020B0604030504040204" pitchFamily="34" charset="0"/>
              </a:rPr>
              <a:t>2 </a:t>
            </a:r>
            <a:r>
              <a:rPr lang="it-IT" dirty="0" err="1" smtClean="0">
                <a:latin typeface="Tahoma" panose="020B0604030504040204" pitchFamily="34" charset="0"/>
                <a:ea typeface="Tahoma" panose="020B0604030504040204" pitchFamily="34" charset="0"/>
                <a:cs typeface="Tahoma" panose="020B0604030504040204" pitchFamily="34" charset="0"/>
              </a:rPr>
              <a:t>Storeys</a:t>
            </a:r>
            <a:endParaRPr lang="it-IT" dirty="0" smtClean="0">
              <a:latin typeface="Tahoma" panose="020B0604030504040204" pitchFamily="34" charset="0"/>
              <a:ea typeface="Tahoma" panose="020B0604030504040204" pitchFamily="34" charset="0"/>
              <a:cs typeface="Tahoma" panose="020B0604030504040204" pitchFamily="34" charset="0"/>
            </a:endParaRPr>
          </a:p>
          <a:p>
            <a:endParaRPr lang="it-IT" sz="1000" dirty="0">
              <a:latin typeface="Tahoma" panose="020B0604030504040204" pitchFamily="34" charset="0"/>
              <a:ea typeface="Tahoma" panose="020B0604030504040204" pitchFamily="34" charset="0"/>
              <a:cs typeface="Tahoma" panose="020B0604030504040204" pitchFamily="34" charset="0"/>
            </a:endParaRPr>
          </a:p>
          <a:p>
            <a:r>
              <a:rPr lang="it-IT" dirty="0" smtClean="0">
                <a:latin typeface="Tahoma" panose="020B0604030504040204" pitchFamily="34" charset="0"/>
                <a:ea typeface="Tahoma" panose="020B0604030504040204" pitchFamily="34" charset="0"/>
                <a:cs typeface="Tahoma" panose="020B0604030504040204" pitchFamily="34" charset="0"/>
              </a:rPr>
              <a:t>School building (Trentino)</a:t>
            </a:r>
          </a:p>
          <a:p>
            <a:endParaRPr lang="it-IT" sz="1000" dirty="0">
              <a:latin typeface="Tahoma" panose="020B0604030504040204" pitchFamily="34" charset="0"/>
              <a:ea typeface="Tahoma" panose="020B0604030504040204" pitchFamily="34" charset="0"/>
              <a:cs typeface="Tahoma" panose="020B0604030504040204" pitchFamily="34" charset="0"/>
            </a:endParaRPr>
          </a:p>
        </p:txBody>
      </p:sp>
      <p:sp>
        <p:nvSpPr>
          <p:cNvPr id="18" name="CasellaDiTesto 17"/>
          <p:cNvSpPr txBox="1"/>
          <p:nvPr/>
        </p:nvSpPr>
        <p:spPr>
          <a:xfrm>
            <a:off x="223016" y="4881398"/>
            <a:ext cx="4387553" cy="1238801"/>
          </a:xfrm>
          <a:prstGeom prst="rect">
            <a:avLst/>
          </a:prstGeom>
          <a:noFill/>
        </p:spPr>
        <p:txBody>
          <a:bodyPr wrap="square" rtlCol="0">
            <a:spAutoFit/>
          </a:bodyPr>
          <a:lstStyle/>
          <a:p>
            <a:r>
              <a:rPr lang="it-IT" dirty="0" err="1" smtClean="0">
                <a:latin typeface="Tahoma" panose="020B0604030504040204" pitchFamily="34" charset="0"/>
                <a:ea typeface="Tahoma" panose="020B0604030504040204" pitchFamily="34" charset="0"/>
                <a:cs typeface="Tahoma" panose="020B0604030504040204" pitchFamily="34" charset="0"/>
              </a:rPr>
              <a:t>Sensing</a:t>
            </a:r>
            <a:r>
              <a:rPr lang="it-IT" dirty="0" smtClean="0">
                <a:latin typeface="Tahoma" panose="020B0604030504040204" pitchFamily="34" charset="0"/>
                <a:ea typeface="Tahoma" panose="020B0604030504040204" pitchFamily="34" charset="0"/>
                <a:cs typeface="Tahoma" panose="020B0604030504040204" pitchFamily="34" charset="0"/>
              </a:rPr>
              <a:t> </a:t>
            </a:r>
            <a:r>
              <a:rPr lang="it-IT" dirty="0" err="1" smtClean="0">
                <a:latin typeface="Tahoma" panose="020B0604030504040204" pitchFamily="34" charset="0"/>
                <a:ea typeface="Tahoma" panose="020B0604030504040204" pitchFamily="34" charset="0"/>
                <a:cs typeface="Tahoma" panose="020B0604030504040204" pitchFamily="34" charset="0"/>
              </a:rPr>
              <a:t>bars</a:t>
            </a:r>
            <a:r>
              <a:rPr lang="it-IT" dirty="0" smtClean="0">
                <a:latin typeface="Tahoma" panose="020B0604030504040204" pitchFamily="34" charset="0"/>
                <a:ea typeface="Tahoma" panose="020B0604030504040204" pitchFamily="34" charset="0"/>
                <a:cs typeface="Tahoma" panose="020B0604030504040204" pitchFamily="34" charset="0"/>
              </a:rPr>
              <a:t>: 2 per </a:t>
            </a:r>
            <a:r>
              <a:rPr lang="it-IT" dirty="0" err="1" smtClean="0">
                <a:latin typeface="Tahoma" panose="020B0604030504040204" pitchFamily="34" charset="0"/>
                <a:ea typeface="Tahoma" panose="020B0604030504040204" pitchFamily="34" charset="0"/>
                <a:cs typeface="Tahoma" panose="020B0604030504040204" pitchFamily="34" charset="0"/>
              </a:rPr>
              <a:t>floor</a:t>
            </a:r>
            <a:endParaRPr lang="it-IT" dirty="0" smtClean="0">
              <a:latin typeface="Tahoma" panose="020B0604030504040204" pitchFamily="34" charset="0"/>
              <a:ea typeface="Tahoma" panose="020B0604030504040204" pitchFamily="34" charset="0"/>
              <a:cs typeface="Tahoma" panose="020B0604030504040204" pitchFamily="34" charset="0"/>
            </a:endParaRPr>
          </a:p>
          <a:p>
            <a:endParaRPr lang="it-IT" sz="1000" dirty="0" smtClean="0">
              <a:latin typeface="Tahoma" panose="020B0604030504040204" pitchFamily="34" charset="0"/>
              <a:ea typeface="Tahoma" panose="020B0604030504040204" pitchFamily="34" charset="0"/>
              <a:cs typeface="Tahoma" panose="020B0604030504040204" pitchFamily="34" charset="0"/>
            </a:endParaRPr>
          </a:p>
          <a:p>
            <a:r>
              <a:rPr lang="it-IT" dirty="0" err="1" smtClean="0">
                <a:latin typeface="Tahoma" panose="020B0604030504040204" pitchFamily="34" charset="0"/>
                <a:ea typeface="Tahoma" panose="020B0604030504040204" pitchFamily="34" charset="0"/>
                <a:cs typeface="Tahoma" panose="020B0604030504040204" pitchFamily="34" charset="0"/>
              </a:rPr>
              <a:t>Rack</a:t>
            </a:r>
            <a:r>
              <a:rPr lang="it-IT" dirty="0" smtClean="0">
                <a:latin typeface="Tahoma" panose="020B0604030504040204" pitchFamily="34" charset="0"/>
                <a:ea typeface="Tahoma" panose="020B0604030504040204" pitchFamily="34" charset="0"/>
                <a:cs typeface="Tahoma" panose="020B0604030504040204" pitchFamily="34" charset="0"/>
              </a:rPr>
              <a:t>                          </a:t>
            </a:r>
            <a:r>
              <a:rPr lang="it-IT" dirty="0" err="1" smtClean="0">
                <a:latin typeface="Tahoma" panose="020B0604030504040204" pitchFamily="34" charset="0"/>
                <a:ea typeface="Tahoma" panose="020B0604030504040204" pitchFamily="34" charset="0"/>
                <a:cs typeface="Tahoma" panose="020B0604030504040204" pitchFamily="34" charset="0"/>
              </a:rPr>
              <a:t>Sensing</a:t>
            </a:r>
            <a:r>
              <a:rPr lang="it-IT" dirty="0" smtClean="0">
                <a:latin typeface="Tahoma" panose="020B0604030504040204" pitchFamily="34" charset="0"/>
                <a:ea typeface="Tahoma" panose="020B0604030504040204" pitchFamily="34" charset="0"/>
                <a:cs typeface="Tahoma" panose="020B0604030504040204" pitchFamily="34" charset="0"/>
              </a:rPr>
              <a:t> bar</a:t>
            </a:r>
          </a:p>
          <a:p>
            <a:endParaRPr lang="it-IT" sz="1000" dirty="0">
              <a:latin typeface="Tahoma" panose="020B0604030504040204" pitchFamily="34" charset="0"/>
              <a:ea typeface="Tahoma" panose="020B0604030504040204" pitchFamily="34" charset="0"/>
              <a:cs typeface="Tahoma" panose="020B0604030504040204" pitchFamily="34" charset="0"/>
            </a:endParaRPr>
          </a:p>
          <a:p>
            <a:r>
              <a:rPr lang="it-IT" dirty="0" err="1" smtClean="0">
                <a:latin typeface="Tahoma" panose="020B0604030504040204" pitchFamily="34" charset="0"/>
                <a:ea typeface="Tahoma" panose="020B0604030504040204" pitchFamily="34" charset="0"/>
                <a:cs typeface="Tahoma" panose="020B0604030504040204" pitchFamily="34" charset="0"/>
              </a:rPr>
              <a:t>Wires</a:t>
            </a:r>
            <a:endParaRPr lang="it-IT" dirty="0">
              <a:latin typeface="Tahoma" panose="020B0604030504040204" pitchFamily="34" charset="0"/>
              <a:ea typeface="Tahoma" panose="020B0604030504040204" pitchFamily="34" charset="0"/>
              <a:cs typeface="Tahoma" panose="020B0604030504040204" pitchFamily="34" charset="0"/>
            </a:endParaRPr>
          </a:p>
        </p:txBody>
      </p:sp>
      <p:sp>
        <p:nvSpPr>
          <p:cNvPr id="19" name="Rettangolo 18"/>
          <p:cNvSpPr/>
          <p:nvPr/>
        </p:nvSpPr>
        <p:spPr>
          <a:xfrm>
            <a:off x="1483570" y="5418248"/>
            <a:ext cx="279400" cy="165100"/>
          </a:xfrm>
          <a:prstGeom prst="rect">
            <a:avLst/>
          </a:prstGeom>
          <a:solidFill>
            <a:srgbClr val="294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0" name="Connettore 1 19"/>
          <p:cNvCxnSpPr/>
          <p:nvPr/>
        </p:nvCxnSpPr>
        <p:spPr>
          <a:xfrm>
            <a:off x="1483570" y="5942966"/>
            <a:ext cx="3683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Ovale 22"/>
          <p:cNvSpPr/>
          <p:nvPr/>
        </p:nvSpPr>
        <p:spPr>
          <a:xfrm>
            <a:off x="2440642" y="5440640"/>
            <a:ext cx="108285" cy="120315"/>
          </a:xfrm>
          <a:prstGeom prst="ellipse">
            <a:avLst/>
          </a:prstGeom>
          <a:solidFill>
            <a:srgbClr val="F5B22D"/>
          </a:solidFill>
          <a:ln>
            <a:solidFill>
              <a:srgbClr val="F5B2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28"/>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30" name="Rettangolo 29"/>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31" name="Rettangolo 30"/>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32" name="Rettangolo 31"/>
          <p:cNvSpPr/>
          <p:nvPr/>
        </p:nvSpPr>
        <p:spPr>
          <a:xfrm>
            <a:off x="3616667" y="1068516"/>
            <a:ext cx="2252118" cy="271039"/>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Uncertainty evaluation</a:t>
            </a:r>
          </a:p>
        </p:txBody>
      </p:sp>
      <p:sp>
        <p:nvSpPr>
          <p:cNvPr id="33" name="Rettangolo 32"/>
          <p:cNvSpPr/>
          <p:nvPr/>
        </p:nvSpPr>
        <p:spPr>
          <a:xfrm>
            <a:off x="5868785" y="1068518"/>
            <a:ext cx="1546168" cy="27103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Prototype</a:t>
            </a:r>
          </a:p>
        </p:txBody>
      </p:sp>
      <p:pic>
        <p:nvPicPr>
          <p:cNvPr id="34" name="Immagine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678" y="1553826"/>
            <a:ext cx="2730782" cy="1889604"/>
          </a:xfrm>
          <a:prstGeom prst="rect">
            <a:avLst/>
          </a:prstGeom>
        </p:spPr>
      </p:pic>
      <p:pic>
        <p:nvPicPr>
          <p:cNvPr id="35" name="Immagine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8092" y="1636013"/>
            <a:ext cx="5071665" cy="3864784"/>
          </a:xfrm>
          <a:prstGeom prst="rect">
            <a:avLst/>
          </a:prstGeom>
        </p:spPr>
      </p:pic>
      <p:sp>
        <p:nvSpPr>
          <p:cNvPr id="37" name="Ovale 36"/>
          <p:cNvSpPr/>
          <p:nvPr/>
        </p:nvSpPr>
        <p:spPr>
          <a:xfrm>
            <a:off x="5734898" y="5334722"/>
            <a:ext cx="108285" cy="120315"/>
          </a:xfrm>
          <a:prstGeom prst="ellipse">
            <a:avLst/>
          </a:prstGeom>
          <a:solidFill>
            <a:srgbClr val="F5B22D"/>
          </a:solidFill>
          <a:ln>
            <a:solidFill>
              <a:srgbClr val="F5B2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Ovale 37"/>
          <p:cNvSpPr/>
          <p:nvPr/>
        </p:nvSpPr>
        <p:spPr>
          <a:xfrm>
            <a:off x="8478098" y="2092759"/>
            <a:ext cx="108285" cy="120315"/>
          </a:xfrm>
          <a:prstGeom prst="ellipse">
            <a:avLst/>
          </a:prstGeom>
          <a:solidFill>
            <a:srgbClr val="F5B22D"/>
          </a:solidFill>
          <a:ln>
            <a:solidFill>
              <a:srgbClr val="F5B2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1171012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INSTALLATION of the </a:t>
            </a:r>
            <a:r>
              <a:rPr lang="it-IT" dirty="0"/>
              <a:t>PROTOTYPE </a:t>
            </a:r>
          </a:p>
        </p:txBody>
      </p:sp>
      <p:pic>
        <p:nvPicPr>
          <p:cNvPr id="3" name="Immagine 2"/>
          <p:cNvPicPr/>
          <p:nvPr/>
        </p:nvPicPr>
        <p:blipFill>
          <a:blip r:embed="rId2" cstate="print">
            <a:extLst>
              <a:ext uri="{28A0092B-C50C-407E-A947-70E740481C1C}">
                <a14:useLocalDpi xmlns:a14="http://schemas.microsoft.com/office/drawing/2010/main" val="0"/>
              </a:ext>
            </a:extLst>
          </a:blip>
          <a:stretch>
            <a:fillRect/>
          </a:stretch>
        </p:blipFill>
        <p:spPr>
          <a:xfrm>
            <a:off x="511912" y="1590990"/>
            <a:ext cx="2576830" cy="1929765"/>
          </a:xfrm>
          <a:prstGeom prst="rect">
            <a:avLst/>
          </a:prstGeom>
        </p:spPr>
      </p:pic>
      <p:pic>
        <p:nvPicPr>
          <p:cNvPr id="6" name="Immagin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6202" y="1590991"/>
            <a:ext cx="3212415" cy="1929765"/>
          </a:xfrm>
          <a:prstGeom prst="rect">
            <a:avLst/>
          </a:prstGeom>
        </p:spPr>
      </p:pic>
      <p:pic>
        <p:nvPicPr>
          <p:cNvPr id="7" name="Immagine 6"/>
          <p:cNvPicPr/>
          <p:nvPr/>
        </p:nvPicPr>
        <p:blipFill rotWithShape="1">
          <a:blip r:embed="rId4" cstate="print">
            <a:extLst>
              <a:ext uri="{28A0092B-C50C-407E-A947-70E740481C1C}">
                <a14:useLocalDpi xmlns:a14="http://schemas.microsoft.com/office/drawing/2010/main" val="0"/>
              </a:ext>
            </a:extLst>
          </a:blip>
          <a:srcRect l="18445" r="12373"/>
          <a:stretch/>
        </p:blipFill>
        <p:spPr bwMode="auto">
          <a:xfrm>
            <a:off x="6716077" y="1590990"/>
            <a:ext cx="1864995" cy="4257360"/>
          </a:xfrm>
          <a:prstGeom prst="rect">
            <a:avLst/>
          </a:prstGeom>
          <a:ln>
            <a:noFill/>
          </a:ln>
          <a:extLst>
            <a:ext uri="{53640926-AAD7-44D8-BBD7-CCE9431645EC}">
              <a14:shadowObscured xmlns:a14="http://schemas.microsoft.com/office/drawing/2010/main"/>
            </a:ext>
          </a:extLst>
        </p:spPr>
      </p:pic>
      <p:sp>
        <p:nvSpPr>
          <p:cNvPr id="8" name="Rettangolo 7"/>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9" name="Rettangolo 8"/>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10" name="Rettangolo 9"/>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11" name="Rettangolo 10"/>
          <p:cNvSpPr/>
          <p:nvPr/>
        </p:nvSpPr>
        <p:spPr>
          <a:xfrm>
            <a:off x="3616667" y="1068516"/>
            <a:ext cx="2252118" cy="271039"/>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Uncertainty evaluation</a:t>
            </a:r>
          </a:p>
        </p:txBody>
      </p:sp>
      <p:sp>
        <p:nvSpPr>
          <p:cNvPr id="12" name="Rettangolo 11"/>
          <p:cNvSpPr/>
          <p:nvPr/>
        </p:nvSpPr>
        <p:spPr>
          <a:xfrm>
            <a:off x="5868785" y="1068518"/>
            <a:ext cx="1546168" cy="27103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Prototype</a:t>
            </a:r>
          </a:p>
        </p:txBody>
      </p:sp>
      <p:pic>
        <p:nvPicPr>
          <p:cNvPr id="13" name="Immagin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84208" y="3655043"/>
            <a:ext cx="2924409" cy="2193307"/>
          </a:xfrm>
          <a:prstGeom prst="rect">
            <a:avLst/>
          </a:prstGeom>
        </p:spPr>
      </p:pic>
      <p:pic>
        <p:nvPicPr>
          <p:cNvPr id="14" name="Immagin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7907" y="3719670"/>
            <a:ext cx="2768295" cy="2128680"/>
          </a:xfrm>
          <a:prstGeom prst="rect">
            <a:avLst/>
          </a:prstGeom>
        </p:spPr>
      </p:pic>
    </p:spTree>
    <p:extLst>
      <p:ext uri="{BB962C8B-B14F-4D97-AF65-F5344CB8AC3E}">
        <p14:creationId xmlns:p14="http://schemas.microsoft.com/office/powerpoint/2010/main" val="315391998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txBox="1">
            <a:spLocks/>
          </p:cNvSpPr>
          <p:nvPr/>
        </p:nvSpPr>
        <p:spPr>
          <a:xfrm>
            <a:off x="275663" y="254643"/>
            <a:ext cx="7606696" cy="739941"/>
          </a:xfrm>
          <a:prstGeom prst="rect">
            <a:avLst/>
          </a:prstGeom>
        </p:spPr>
        <p:txBody>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it-IT" dirty="0" smtClean="0"/>
              <a:t>PROTOTYPE OF THE SOFTWARE</a:t>
            </a:r>
            <a:endParaRPr lang="it-IT" dirty="0"/>
          </a:p>
        </p:txBody>
      </p:sp>
      <p:sp>
        <p:nvSpPr>
          <p:cNvPr id="6" name="Rettangolo 5"/>
          <p:cNvSpPr/>
          <p:nvPr/>
        </p:nvSpPr>
        <p:spPr>
          <a:xfrm>
            <a:off x="0" y="1068517"/>
            <a:ext cx="1511669" cy="27986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a:t>
            </a:r>
          </a:p>
        </p:txBody>
      </p:sp>
      <p:sp>
        <p:nvSpPr>
          <p:cNvPr id="7" name="Rettangolo 6"/>
          <p:cNvSpPr/>
          <p:nvPr/>
        </p:nvSpPr>
        <p:spPr>
          <a:xfrm>
            <a:off x="1511669" y="1068516"/>
            <a:ext cx="1228773"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Observation</a:t>
            </a:r>
          </a:p>
        </p:txBody>
      </p:sp>
      <p:sp>
        <p:nvSpPr>
          <p:cNvPr id="8" name="Rettangolo 7"/>
          <p:cNvSpPr/>
          <p:nvPr/>
        </p:nvSpPr>
        <p:spPr>
          <a:xfrm>
            <a:off x="2740442" y="1067119"/>
            <a:ext cx="876225" cy="27631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Model</a:t>
            </a:r>
          </a:p>
        </p:txBody>
      </p:sp>
      <p:sp>
        <p:nvSpPr>
          <p:cNvPr id="9" name="Rettangolo 8"/>
          <p:cNvSpPr/>
          <p:nvPr/>
        </p:nvSpPr>
        <p:spPr>
          <a:xfrm>
            <a:off x="3616667" y="1051892"/>
            <a:ext cx="2252118" cy="287664"/>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Uncertainty evaluation</a:t>
            </a:r>
          </a:p>
        </p:txBody>
      </p:sp>
      <p:sp>
        <p:nvSpPr>
          <p:cNvPr id="10" name="Rettangolo 9"/>
          <p:cNvSpPr/>
          <p:nvPr/>
        </p:nvSpPr>
        <p:spPr>
          <a:xfrm>
            <a:off x="5868785" y="1051891"/>
            <a:ext cx="1546168" cy="29648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Prototype</a:t>
            </a:r>
          </a:p>
        </p:txBody>
      </p:sp>
      <p:pic>
        <p:nvPicPr>
          <p:cNvPr id="11" name="Immagin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0347" y="1596099"/>
            <a:ext cx="6296110" cy="3794407"/>
          </a:xfrm>
          <a:prstGeom prst="rect">
            <a:avLst/>
          </a:prstGeom>
        </p:spPr>
      </p:pic>
    </p:spTree>
    <p:extLst>
      <p:ext uri="{BB962C8B-B14F-4D97-AF65-F5344CB8AC3E}">
        <p14:creationId xmlns:p14="http://schemas.microsoft.com/office/powerpoint/2010/main" val="207760154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txBox="1">
            <a:spLocks/>
          </p:cNvSpPr>
          <p:nvPr/>
        </p:nvSpPr>
        <p:spPr>
          <a:xfrm>
            <a:off x="275663" y="254643"/>
            <a:ext cx="7606696" cy="739941"/>
          </a:xfrm>
          <a:prstGeom prst="rect">
            <a:avLst/>
          </a:prstGeom>
        </p:spPr>
        <p:txBody>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it-IT" dirty="0" smtClean="0"/>
              <a:t>SUMMARY 4</a:t>
            </a:r>
            <a:endParaRPr lang="it-IT" dirty="0"/>
          </a:p>
        </p:txBody>
      </p:sp>
      <p:sp>
        <p:nvSpPr>
          <p:cNvPr id="4" name="Rettangolo 3"/>
          <p:cNvSpPr/>
          <p:nvPr/>
        </p:nvSpPr>
        <p:spPr>
          <a:xfrm>
            <a:off x="275662" y="801842"/>
            <a:ext cx="8868337" cy="1327701"/>
          </a:xfrm>
          <a:prstGeom prst="rect">
            <a:avLst/>
          </a:prstGeom>
        </p:spPr>
        <p:txBody>
          <a:bodyPr wrap="square">
            <a:noAutofit/>
          </a:bodyPr>
          <a:lstStyle/>
          <a:p>
            <a:pPr algn="just">
              <a:spcAft>
                <a:spcPts val="600"/>
              </a:spcAft>
            </a:pPr>
            <a:endParaRPr lang="en-US" sz="2200" dirty="0">
              <a:solidFill>
                <a:srgbClr val="003366"/>
              </a:solidFill>
            </a:endParaRPr>
          </a:p>
          <a:p>
            <a:pPr marL="342900" indent="-342900" algn="just">
              <a:spcAft>
                <a:spcPts val="600"/>
              </a:spcAft>
              <a:buFont typeface="Arial" panose="020B0604020202020204" pitchFamily="34" charset="0"/>
              <a:buChar char="•"/>
            </a:pPr>
            <a:r>
              <a:rPr lang="en-US" sz="2200" b="1" dirty="0" smtClean="0">
                <a:solidFill>
                  <a:srgbClr val="003366"/>
                </a:solidFill>
              </a:rPr>
              <a:t>Developed a </a:t>
            </a:r>
            <a:r>
              <a:rPr lang="en-US" sz="2200" b="1" dirty="0" smtClean="0">
                <a:solidFill>
                  <a:srgbClr val="FF0000"/>
                </a:solidFill>
              </a:rPr>
              <a:t>new product </a:t>
            </a:r>
            <a:r>
              <a:rPr lang="en-US" sz="2200" b="1" dirty="0" smtClean="0">
                <a:solidFill>
                  <a:srgbClr val="003366"/>
                </a:solidFill>
              </a:rPr>
              <a:t>for monitoring which:</a:t>
            </a:r>
          </a:p>
          <a:p>
            <a:pPr marL="342900" indent="-342900" algn="just">
              <a:spcAft>
                <a:spcPts val="600"/>
              </a:spcAft>
              <a:buFont typeface="Arial" panose="020B0604020202020204" pitchFamily="34" charset="0"/>
              <a:buChar char="•"/>
            </a:pPr>
            <a:endParaRPr lang="en-US" sz="2200" b="1" dirty="0">
              <a:solidFill>
                <a:srgbClr val="003366"/>
              </a:solidFill>
            </a:endParaRPr>
          </a:p>
          <a:p>
            <a:pPr marL="800100" lvl="1" indent="-342900" algn="just">
              <a:spcAft>
                <a:spcPts val="600"/>
              </a:spcAft>
              <a:buFont typeface="Arial" panose="020B0604020202020204" pitchFamily="34" charset="0"/>
              <a:buChar char="•"/>
            </a:pPr>
            <a:r>
              <a:rPr lang="en-US" sz="2200" b="1" dirty="0" smtClean="0">
                <a:solidFill>
                  <a:srgbClr val="003366"/>
                </a:solidFill>
              </a:rPr>
              <a:t>provide also </a:t>
            </a:r>
            <a:r>
              <a:rPr lang="en-US" sz="2200" b="1" dirty="0" smtClean="0">
                <a:solidFill>
                  <a:srgbClr val="FF0000"/>
                </a:solidFill>
              </a:rPr>
              <a:t>residual deformation </a:t>
            </a:r>
            <a:r>
              <a:rPr lang="en-US" sz="2200" b="1" dirty="0" smtClean="0">
                <a:solidFill>
                  <a:srgbClr val="003366"/>
                </a:solidFill>
              </a:rPr>
              <a:t>as damage index;</a:t>
            </a:r>
          </a:p>
          <a:p>
            <a:pPr marL="800100" lvl="1" indent="-342900" algn="just">
              <a:spcAft>
                <a:spcPts val="600"/>
              </a:spcAft>
              <a:buFont typeface="Arial" panose="020B0604020202020204" pitchFamily="34" charset="0"/>
              <a:buChar char="•"/>
            </a:pPr>
            <a:r>
              <a:rPr lang="en-US" sz="2200" b="1" dirty="0" smtClean="0">
                <a:solidFill>
                  <a:srgbClr val="FF0000"/>
                </a:solidFill>
              </a:rPr>
              <a:t>expand the applicability </a:t>
            </a:r>
            <a:r>
              <a:rPr lang="en-US" sz="2200" b="1" dirty="0" smtClean="0">
                <a:solidFill>
                  <a:srgbClr val="003366"/>
                </a:solidFill>
              </a:rPr>
              <a:t>of double integration method </a:t>
            </a:r>
            <a:r>
              <a:rPr lang="en-US" sz="2200" b="1" dirty="0" smtClean="0">
                <a:solidFill>
                  <a:srgbClr val="FF0000"/>
                </a:solidFill>
              </a:rPr>
              <a:t>to non linear field</a:t>
            </a:r>
            <a:r>
              <a:rPr lang="en-US" sz="2200" b="1" dirty="0" smtClean="0">
                <a:solidFill>
                  <a:srgbClr val="003366"/>
                </a:solidFill>
              </a:rPr>
              <a:t>;</a:t>
            </a:r>
          </a:p>
          <a:p>
            <a:pPr marL="800100" lvl="1" indent="-342900" algn="just">
              <a:spcAft>
                <a:spcPts val="600"/>
              </a:spcAft>
              <a:buFont typeface="Arial" panose="020B0604020202020204" pitchFamily="34" charset="0"/>
              <a:buChar char="•"/>
            </a:pPr>
            <a:r>
              <a:rPr lang="en-US" sz="2200" b="1" dirty="0" smtClean="0">
                <a:solidFill>
                  <a:srgbClr val="003366"/>
                </a:solidFill>
              </a:rPr>
              <a:t>allows for truly </a:t>
            </a:r>
            <a:r>
              <a:rPr lang="en-US" sz="2200" b="1" dirty="0" smtClean="0">
                <a:solidFill>
                  <a:srgbClr val="FF0000"/>
                </a:solidFill>
              </a:rPr>
              <a:t>real time IDR monitoring </a:t>
            </a:r>
            <a:r>
              <a:rPr lang="en-US" sz="2200" b="1" dirty="0" smtClean="0">
                <a:solidFill>
                  <a:srgbClr val="003366"/>
                </a:solidFill>
              </a:rPr>
              <a:t>with an accuracy of </a:t>
            </a:r>
            <a:r>
              <a:rPr lang="en-US" sz="2200" b="1" dirty="0" smtClean="0">
                <a:solidFill>
                  <a:srgbClr val="FF0000"/>
                </a:solidFill>
              </a:rPr>
              <a:t>0.3 </a:t>
            </a:r>
            <a:r>
              <a:rPr lang="en-US" sz="2200" b="1" dirty="0" err="1" smtClean="0">
                <a:solidFill>
                  <a:srgbClr val="FF0000"/>
                </a:solidFill>
              </a:rPr>
              <a:t>mrad</a:t>
            </a:r>
            <a:r>
              <a:rPr lang="en-US" sz="2200" b="1" dirty="0" smtClean="0">
                <a:solidFill>
                  <a:srgbClr val="FF0000"/>
                </a:solidFill>
              </a:rPr>
              <a:t> </a:t>
            </a:r>
            <a:r>
              <a:rPr lang="en-US" sz="2200" b="1" dirty="0" smtClean="0">
                <a:solidFill>
                  <a:srgbClr val="003366"/>
                </a:solidFill>
              </a:rPr>
              <a:t>independent to the amplitude of motion;</a:t>
            </a:r>
          </a:p>
          <a:p>
            <a:pPr marL="800100" lvl="1" indent="-342900" algn="just">
              <a:spcAft>
                <a:spcPts val="600"/>
              </a:spcAft>
              <a:buFont typeface="Arial" panose="020B0604020202020204" pitchFamily="34" charset="0"/>
              <a:buChar char="•"/>
            </a:pPr>
            <a:endParaRPr lang="en-US" sz="2200" b="1" dirty="0">
              <a:solidFill>
                <a:srgbClr val="003366"/>
              </a:solidFill>
            </a:endParaRPr>
          </a:p>
          <a:p>
            <a:pPr marL="342900" indent="-342900" algn="just">
              <a:spcAft>
                <a:spcPts val="600"/>
              </a:spcAft>
              <a:buFont typeface="Arial" panose="020B0604020202020204" pitchFamily="34" charset="0"/>
              <a:buChar char="•"/>
            </a:pPr>
            <a:r>
              <a:rPr lang="en-US" sz="2200" b="1" dirty="0" smtClean="0">
                <a:solidFill>
                  <a:srgbClr val="003366"/>
                </a:solidFill>
              </a:rPr>
              <a:t>This product is currently </a:t>
            </a:r>
            <a:r>
              <a:rPr lang="en-US" sz="2200" b="1" dirty="0" smtClean="0">
                <a:solidFill>
                  <a:srgbClr val="FF0000"/>
                </a:solidFill>
              </a:rPr>
              <a:t>patent pending </a:t>
            </a:r>
            <a:r>
              <a:rPr lang="en-US" sz="2200" b="1" dirty="0" smtClean="0">
                <a:solidFill>
                  <a:srgbClr val="003366"/>
                </a:solidFill>
              </a:rPr>
              <a:t>in Italy;</a:t>
            </a:r>
          </a:p>
          <a:p>
            <a:pPr marL="342900" indent="-342900" algn="just">
              <a:spcAft>
                <a:spcPts val="600"/>
              </a:spcAft>
              <a:buFont typeface="Arial" panose="020B0604020202020204" pitchFamily="34" charset="0"/>
              <a:buChar char="•"/>
            </a:pPr>
            <a:endParaRPr lang="en-US" sz="2200" b="1" dirty="0">
              <a:solidFill>
                <a:srgbClr val="003366"/>
              </a:solidFill>
            </a:endParaRPr>
          </a:p>
          <a:p>
            <a:pPr marL="342900" indent="-342900" algn="just">
              <a:spcAft>
                <a:spcPts val="600"/>
              </a:spcAft>
              <a:buFont typeface="Arial" panose="020B0604020202020204" pitchFamily="34" charset="0"/>
              <a:buChar char="•"/>
            </a:pPr>
            <a:r>
              <a:rPr lang="en-US" sz="2200" b="1" dirty="0" smtClean="0">
                <a:solidFill>
                  <a:srgbClr val="FF0000"/>
                </a:solidFill>
              </a:rPr>
              <a:t>Prototypes </a:t>
            </a:r>
            <a:r>
              <a:rPr lang="en-US" sz="2200" b="1" dirty="0" smtClean="0">
                <a:solidFill>
                  <a:srgbClr val="003366"/>
                </a:solidFill>
              </a:rPr>
              <a:t>of the system are being installed </a:t>
            </a:r>
            <a:r>
              <a:rPr lang="en-US" sz="2200" b="1" dirty="0" smtClean="0">
                <a:solidFill>
                  <a:srgbClr val="FF0000"/>
                </a:solidFill>
              </a:rPr>
              <a:t>in Trentino </a:t>
            </a:r>
            <a:r>
              <a:rPr lang="en-US" sz="2200" b="1" dirty="0" smtClean="0">
                <a:solidFill>
                  <a:srgbClr val="003366"/>
                </a:solidFill>
              </a:rPr>
              <a:t>by the start-up company I-</a:t>
            </a:r>
            <a:r>
              <a:rPr lang="en-US" sz="2200" b="1" dirty="0" err="1" smtClean="0">
                <a:solidFill>
                  <a:srgbClr val="003366"/>
                </a:solidFill>
              </a:rPr>
              <a:t>Kubed</a:t>
            </a:r>
            <a:r>
              <a:rPr lang="en-US" sz="2200" b="1" dirty="0" smtClean="0">
                <a:solidFill>
                  <a:srgbClr val="003366"/>
                </a:solidFill>
              </a:rPr>
              <a:t> I co-founded (www.i-kubed.com)</a:t>
            </a:r>
            <a:endParaRPr lang="en-US" sz="2200" b="1" dirty="0">
              <a:solidFill>
                <a:srgbClr val="003366"/>
              </a:solidFill>
            </a:endParaRPr>
          </a:p>
          <a:p>
            <a:pPr marL="342900" indent="-342900" algn="just">
              <a:spcAft>
                <a:spcPts val="600"/>
              </a:spcAft>
              <a:buFont typeface="Arial" panose="020B0604020202020204" pitchFamily="34" charset="0"/>
              <a:buChar char="•"/>
            </a:pPr>
            <a:endParaRPr lang="en-US" sz="2200" b="1" dirty="0" smtClean="0">
              <a:solidFill>
                <a:srgbClr val="003366"/>
              </a:solidFill>
            </a:endParaRPr>
          </a:p>
        </p:txBody>
      </p:sp>
    </p:spTree>
    <p:extLst>
      <p:ext uri="{BB962C8B-B14F-4D97-AF65-F5344CB8AC3E}">
        <p14:creationId xmlns:p14="http://schemas.microsoft.com/office/powerpoint/2010/main" val="109304614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558547" y="1428750"/>
            <a:ext cx="8193567" cy="4743450"/>
          </a:xfrm>
        </p:spPr>
        <p:txBody>
          <a:bodyPr>
            <a:normAutofit lnSpcReduction="10000"/>
          </a:bodyPr>
          <a:lstStyle/>
          <a:p>
            <a:pPr>
              <a:spcAft>
                <a:spcPts val="1200"/>
              </a:spcAft>
              <a:buFont typeface="Courier New" panose="02070309020205020404" pitchFamily="49" charset="0"/>
              <a:buChar char="o"/>
            </a:pPr>
            <a:r>
              <a:rPr lang="it-IT" sz="2400" b="1" dirty="0" smtClean="0">
                <a:effectLst>
                  <a:outerShdw blurRad="38100" dist="38100" dir="2700000" algn="tl">
                    <a:srgbClr val="000000">
                      <a:alpha val="43137"/>
                    </a:srgbClr>
                  </a:outerShdw>
                </a:effectLst>
              </a:rPr>
              <a:t> </a:t>
            </a:r>
            <a:r>
              <a:rPr lang="it-IT" sz="2400" b="1" dirty="0" err="1">
                <a:solidFill>
                  <a:schemeClr val="bg1">
                    <a:lumMod val="65000"/>
                  </a:schemeClr>
                </a:solidFill>
              </a:rPr>
              <a:t>Principles</a:t>
            </a:r>
            <a:r>
              <a:rPr lang="it-IT" sz="2400" b="1" dirty="0">
                <a:solidFill>
                  <a:schemeClr val="bg1">
                    <a:lumMod val="65000"/>
                  </a:schemeClr>
                </a:solidFill>
              </a:rPr>
              <a:t> of design of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systems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smtClean="0">
                <a:solidFill>
                  <a:schemeClr val="bg1">
                    <a:lumMod val="65000"/>
                  </a:schemeClr>
                </a:solidFill>
              </a:rPr>
              <a:t> </a:t>
            </a:r>
            <a:r>
              <a:rPr lang="it-IT" sz="2400" b="1" dirty="0">
                <a:solidFill>
                  <a:schemeClr val="bg1">
                    <a:lumMod val="65000"/>
                  </a:schemeClr>
                </a:solidFill>
              </a:rPr>
              <a:t>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theory</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a:solidFill>
                  <a:schemeClr val="bg1">
                    <a:lumMod val="65000"/>
                  </a:schemeClr>
                </a:solidFill>
              </a:rPr>
              <a:t> 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a:t>
            </a:r>
            <a:r>
              <a:rPr lang="it-IT" sz="2400" b="1" dirty="0" err="1">
                <a:solidFill>
                  <a:schemeClr val="bg1">
                    <a:lumMod val="65000"/>
                  </a:schemeClr>
                </a:solidFill>
              </a:rPr>
              <a:t>application</a:t>
            </a:r>
            <a:r>
              <a:rPr lang="it-IT" sz="2400" b="1" dirty="0">
                <a:solidFill>
                  <a:schemeClr val="bg1">
                    <a:lumMod val="65000"/>
                  </a:schemeClr>
                </a:solidFill>
              </a:rPr>
              <a:t> on case </a:t>
            </a:r>
            <a:r>
              <a:rPr lang="it-IT" sz="2400" b="1" dirty="0" err="1">
                <a:solidFill>
                  <a:schemeClr val="bg1">
                    <a:lumMod val="65000"/>
                  </a:schemeClr>
                </a:solidFill>
              </a:rPr>
              <a:t>studies</a:t>
            </a:r>
            <a:endParaRPr lang="it-IT" sz="2400" b="1" dirty="0">
              <a:solidFill>
                <a:schemeClr val="bg1">
                  <a:lumMod val="65000"/>
                </a:schemeClr>
              </a:solidFill>
            </a:endParaRPr>
          </a:p>
          <a:p>
            <a:pPr lvl="2">
              <a:spcAft>
                <a:spcPts val="1200"/>
              </a:spcAft>
              <a:buFont typeface="Arial" panose="020B0604020202020204" pitchFamily="34" charset="0"/>
              <a:buChar char="•"/>
            </a:pPr>
            <a:r>
              <a:rPr lang="it-IT" sz="2400" b="1" dirty="0">
                <a:solidFill>
                  <a:schemeClr val="bg1">
                    <a:lumMod val="65000"/>
                  </a:schemeClr>
                </a:solidFill>
              </a:rPr>
              <a:t>Memscon Project: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of RC </a:t>
            </a:r>
            <a:r>
              <a:rPr lang="it-IT" sz="2400" b="1" dirty="0" err="1">
                <a:solidFill>
                  <a:schemeClr val="bg1">
                    <a:lumMod val="65000"/>
                  </a:schemeClr>
                </a:solidFill>
              </a:rPr>
              <a:t>buildings</a:t>
            </a:r>
            <a:endParaRPr lang="it-IT" sz="2400" b="1" dirty="0">
              <a:solidFill>
                <a:schemeClr val="bg1">
                  <a:lumMod val="65000"/>
                </a:schemeClr>
              </a:solidFill>
            </a:endParaRPr>
          </a:p>
          <a:p>
            <a:pPr lvl="2">
              <a:spcAft>
                <a:spcPts val="1200"/>
              </a:spcAft>
              <a:buFont typeface="Arial" panose="020B0604020202020204" pitchFamily="34" charset="0"/>
              <a:buChar char="•"/>
            </a:pPr>
            <a:r>
              <a:rPr lang="it-IT" sz="2400" b="1" dirty="0">
                <a:solidFill>
                  <a:schemeClr val="bg1">
                    <a:lumMod val="65000"/>
                  </a:schemeClr>
                </a:solidFill>
              </a:rPr>
              <a:t>Area Project: </a:t>
            </a:r>
            <a:r>
              <a:rPr lang="it-IT" sz="2400" b="1" dirty="0" err="1">
                <a:solidFill>
                  <a:schemeClr val="bg1">
                    <a:lumMod val="65000"/>
                  </a:schemeClr>
                </a:solidFill>
              </a:rPr>
              <a:t>seismic</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of </a:t>
            </a:r>
            <a:r>
              <a:rPr lang="it-IT" sz="2400" b="1" dirty="0" err="1">
                <a:solidFill>
                  <a:schemeClr val="bg1">
                    <a:lumMod val="65000"/>
                  </a:schemeClr>
                </a:solidFill>
              </a:rPr>
              <a:t>precast</a:t>
            </a:r>
            <a:r>
              <a:rPr lang="it-IT" sz="2400" b="1" dirty="0">
                <a:solidFill>
                  <a:schemeClr val="bg1">
                    <a:lumMod val="65000"/>
                  </a:schemeClr>
                </a:solidFill>
              </a:rPr>
              <a:t> industrial </a:t>
            </a:r>
            <a:r>
              <a:rPr lang="it-IT" sz="2400" b="1" dirty="0" err="1">
                <a:solidFill>
                  <a:schemeClr val="bg1">
                    <a:lumMod val="65000"/>
                  </a:schemeClr>
                </a:solidFill>
              </a:rPr>
              <a:t>buildings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400" b="1" dirty="0" smtClean="0">
                <a:solidFill>
                  <a:schemeClr val="bg1">
                    <a:lumMod val="65000"/>
                  </a:schemeClr>
                </a:solidFill>
              </a:rPr>
              <a:t> </a:t>
            </a:r>
            <a:r>
              <a:rPr lang="it-IT" sz="2400" b="1" dirty="0">
                <a:solidFill>
                  <a:schemeClr val="bg1">
                    <a:lumMod val="65000"/>
                  </a:schemeClr>
                </a:solidFill>
              </a:rPr>
              <a:t>I-</a:t>
            </a:r>
            <a:r>
              <a:rPr lang="it-IT" sz="2400" b="1" dirty="0" err="1">
                <a:solidFill>
                  <a:schemeClr val="bg1">
                    <a:lumMod val="65000"/>
                  </a:schemeClr>
                </a:solidFill>
              </a:rPr>
              <a:t>Kubed</a:t>
            </a:r>
            <a:r>
              <a:rPr lang="it-IT" sz="2400" b="1" dirty="0">
                <a:solidFill>
                  <a:schemeClr val="bg1">
                    <a:lumMod val="65000"/>
                  </a:schemeClr>
                </a:solidFill>
              </a:rPr>
              <a:t> Project: interstory </a:t>
            </a:r>
            <a:r>
              <a:rPr lang="it-IT" sz="2400" b="1" dirty="0" err="1">
                <a:solidFill>
                  <a:schemeClr val="bg1">
                    <a:lumMod val="65000"/>
                  </a:schemeClr>
                </a:solidFill>
              </a:rPr>
              <a:t>drift</a:t>
            </a:r>
            <a:r>
              <a:rPr lang="it-IT" sz="2400" b="1" dirty="0">
                <a:solidFill>
                  <a:schemeClr val="bg1">
                    <a:lumMod val="65000"/>
                  </a:schemeClr>
                </a:solidFill>
              </a:rPr>
              <a:t> </a:t>
            </a:r>
            <a:r>
              <a:rPr lang="it-IT" sz="2400" b="1" dirty="0" err="1">
                <a:solidFill>
                  <a:schemeClr val="bg1">
                    <a:lumMod val="65000"/>
                  </a:schemeClr>
                </a:solidFill>
              </a:rPr>
              <a:t>monitoring</a:t>
            </a:r>
            <a:r>
              <a:rPr lang="it-IT" sz="2400" b="1" dirty="0">
                <a:solidFill>
                  <a:schemeClr val="bg1">
                    <a:lumMod val="65000"/>
                  </a:schemeClr>
                </a:solidFill>
              </a:rPr>
              <a:t> from </a:t>
            </a:r>
            <a:r>
              <a:rPr lang="it-IT" sz="2400" b="1" dirty="0" err="1">
                <a:solidFill>
                  <a:schemeClr val="bg1">
                    <a:lumMod val="65000"/>
                  </a:schemeClr>
                </a:solidFill>
              </a:rPr>
              <a:t>acceleration</a:t>
            </a:r>
            <a:r>
              <a:rPr lang="it-IT" sz="2400" b="1" dirty="0">
                <a:solidFill>
                  <a:schemeClr val="bg1">
                    <a:lumMod val="65000"/>
                  </a:schemeClr>
                </a:solidFill>
              </a:rPr>
              <a:t> and tilt </a:t>
            </a:r>
            <a:r>
              <a:rPr lang="it-IT" sz="2400" b="1" dirty="0" err="1">
                <a:solidFill>
                  <a:schemeClr val="bg1">
                    <a:lumMod val="65000"/>
                  </a:schemeClr>
                </a:solidFill>
              </a:rPr>
              <a:t>measurements</a:t>
            </a:r>
            <a:endParaRPr lang="it-IT" sz="2400" b="1" dirty="0">
              <a:solidFill>
                <a:schemeClr val="bg1">
                  <a:lumMod val="65000"/>
                </a:schemeClr>
              </a:solidFill>
            </a:endParaRPr>
          </a:p>
          <a:p>
            <a:pPr>
              <a:spcAft>
                <a:spcPts val="1200"/>
              </a:spcAft>
              <a:buFont typeface="Courier New" panose="02070309020205020404" pitchFamily="49" charset="0"/>
              <a:buChar char="o"/>
            </a:pPr>
            <a:r>
              <a:rPr lang="it-IT" sz="2200" b="1" dirty="0" smtClean="0"/>
              <a:t> </a:t>
            </a:r>
            <a:r>
              <a:rPr lang="it-IT" sz="2400" b="1" dirty="0" err="1">
                <a:effectLst>
                  <a:outerShdw blurRad="38100" dist="38100" dir="2700000" algn="tl">
                    <a:srgbClr val="000000">
                      <a:alpha val="43137"/>
                    </a:srgbClr>
                  </a:outerShdw>
                </a:effectLst>
              </a:rPr>
              <a:t>Conclusions</a:t>
            </a:r>
            <a:endParaRPr lang="it-IT" sz="2400" b="1" dirty="0">
              <a:effectLst>
                <a:outerShdw blurRad="38100" dist="38100" dir="2700000" algn="tl">
                  <a:srgbClr val="000000">
                    <a:alpha val="43137"/>
                  </a:srgbClr>
                </a:outerShdw>
              </a:effectLst>
            </a:endParaRPr>
          </a:p>
          <a:p>
            <a:pPr marL="0" indent="0">
              <a:spcAft>
                <a:spcPts val="1200"/>
              </a:spcAft>
              <a:buNone/>
            </a:pPr>
            <a:endParaRPr lang="it-IT" sz="2400" b="1" dirty="0"/>
          </a:p>
        </p:txBody>
      </p:sp>
    </p:spTree>
    <p:extLst>
      <p:ext uri="{BB962C8B-B14F-4D97-AF65-F5344CB8AC3E}">
        <p14:creationId xmlns:p14="http://schemas.microsoft.com/office/powerpoint/2010/main" val="1162506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Conclusions</a:t>
            </a:r>
            <a:endParaRPr lang="it-IT" dirty="0"/>
          </a:p>
        </p:txBody>
      </p:sp>
      <p:sp>
        <p:nvSpPr>
          <p:cNvPr id="3" name="Rettangolo 2"/>
          <p:cNvSpPr/>
          <p:nvPr/>
        </p:nvSpPr>
        <p:spPr>
          <a:xfrm>
            <a:off x="232121" y="814856"/>
            <a:ext cx="8406864" cy="3479069"/>
          </a:xfrm>
          <a:prstGeom prst="rect">
            <a:avLst/>
          </a:prstGeom>
        </p:spPr>
        <p:txBody>
          <a:bodyPr wrap="square">
            <a:noAutofit/>
          </a:bodyPr>
          <a:lstStyle/>
          <a:p>
            <a:pPr algn="just">
              <a:spcAft>
                <a:spcPts val="1800"/>
              </a:spcAft>
            </a:pPr>
            <a:endParaRPr lang="en-US" sz="2200" dirty="0">
              <a:solidFill>
                <a:srgbClr val="003366"/>
              </a:solidFill>
            </a:endParaRPr>
          </a:p>
          <a:p>
            <a:pPr marL="342900" indent="-342900" algn="just">
              <a:spcAft>
                <a:spcPts val="1800"/>
              </a:spcAft>
              <a:buFont typeface="Arial" panose="020B0604020202020204" pitchFamily="34" charset="0"/>
              <a:buChar char="•"/>
            </a:pPr>
            <a:r>
              <a:rPr lang="en-US" sz="2200" dirty="0" smtClean="0">
                <a:solidFill>
                  <a:srgbClr val="003366"/>
                </a:solidFill>
              </a:rPr>
              <a:t>Defined a </a:t>
            </a:r>
            <a:r>
              <a:rPr lang="en-US" sz="2200" b="1" dirty="0" smtClean="0">
                <a:solidFill>
                  <a:srgbClr val="FF0000"/>
                </a:solidFill>
              </a:rPr>
              <a:t>capacity-demand approach </a:t>
            </a:r>
            <a:r>
              <a:rPr lang="en-US" sz="2200" dirty="0" smtClean="0">
                <a:solidFill>
                  <a:srgbClr val="003366"/>
                </a:solidFill>
              </a:rPr>
              <a:t>in terms of accuracy of the information provided by the system which can be used for the design </a:t>
            </a:r>
            <a:r>
              <a:rPr lang="en-US" sz="2200" dirty="0" smtClean="0">
                <a:solidFill>
                  <a:srgbClr val="003366"/>
                </a:solidFill>
              </a:rPr>
              <a:t>and performance evaluation of </a:t>
            </a:r>
            <a:r>
              <a:rPr lang="en-US" sz="2200" dirty="0" smtClean="0">
                <a:solidFill>
                  <a:srgbClr val="003366"/>
                </a:solidFill>
              </a:rPr>
              <a:t>monitoring systems;</a:t>
            </a:r>
          </a:p>
          <a:p>
            <a:pPr marL="342900" indent="-342900" algn="just">
              <a:spcAft>
                <a:spcPts val="1800"/>
              </a:spcAft>
              <a:buFont typeface="Arial" panose="020B0604020202020204" pitchFamily="34" charset="0"/>
              <a:buChar char="•"/>
            </a:pPr>
            <a:r>
              <a:rPr lang="en-US" sz="2200" dirty="0" smtClean="0">
                <a:solidFill>
                  <a:srgbClr val="003366"/>
                </a:solidFill>
              </a:rPr>
              <a:t>Investigated numerically and experimentally </a:t>
            </a:r>
            <a:r>
              <a:rPr lang="en-US" sz="2200" b="1" dirty="0" smtClean="0">
                <a:solidFill>
                  <a:srgbClr val="FF0000"/>
                </a:solidFill>
              </a:rPr>
              <a:t>the performance of IDR estimation</a:t>
            </a:r>
            <a:r>
              <a:rPr lang="en-US" sz="2200" dirty="0" smtClean="0">
                <a:solidFill>
                  <a:srgbClr val="003366"/>
                </a:solidFill>
              </a:rPr>
              <a:t> from observation of </a:t>
            </a:r>
            <a:r>
              <a:rPr lang="en-US" sz="2200" dirty="0" smtClean="0">
                <a:solidFill>
                  <a:srgbClr val="003366"/>
                </a:solidFill>
              </a:rPr>
              <a:t>accelerations only ;</a:t>
            </a:r>
            <a:endParaRPr lang="en-US" sz="2200" dirty="0">
              <a:solidFill>
                <a:srgbClr val="003366"/>
              </a:solidFill>
            </a:endParaRPr>
          </a:p>
          <a:p>
            <a:pPr marL="342900" indent="-342900" algn="just">
              <a:spcAft>
                <a:spcPts val="1800"/>
              </a:spcAft>
              <a:buFont typeface="Arial" panose="020B0604020202020204" pitchFamily="34" charset="0"/>
              <a:buChar char="•"/>
            </a:pPr>
            <a:r>
              <a:rPr lang="en-US" sz="2200" dirty="0" smtClean="0">
                <a:solidFill>
                  <a:srgbClr val="003366"/>
                </a:solidFill>
              </a:rPr>
              <a:t>Developed </a:t>
            </a:r>
            <a:r>
              <a:rPr lang="en-US" sz="2200" dirty="0" smtClean="0">
                <a:solidFill>
                  <a:srgbClr val="003366"/>
                </a:solidFill>
              </a:rPr>
              <a:t>a commercial seismic monitoring </a:t>
            </a:r>
            <a:r>
              <a:rPr lang="en-US" sz="2200" b="1" dirty="0" smtClean="0">
                <a:solidFill>
                  <a:srgbClr val="FF0000"/>
                </a:solidFill>
              </a:rPr>
              <a:t>system for precast industrial </a:t>
            </a:r>
            <a:r>
              <a:rPr lang="en-US" sz="2200" b="1" dirty="0" smtClean="0">
                <a:solidFill>
                  <a:srgbClr val="FF0000"/>
                </a:solidFill>
              </a:rPr>
              <a:t>buildings based </a:t>
            </a:r>
            <a:r>
              <a:rPr lang="en-US" sz="2200" dirty="0" smtClean="0">
                <a:solidFill>
                  <a:schemeClr val="tx2"/>
                </a:solidFill>
              </a:rPr>
              <a:t>on the current approach of IDR monitoring;</a:t>
            </a:r>
            <a:endParaRPr lang="en-US" sz="2200" dirty="0" smtClean="0">
              <a:solidFill>
                <a:schemeClr val="tx2"/>
              </a:solidFill>
            </a:endParaRPr>
          </a:p>
          <a:p>
            <a:pPr marL="342900" indent="-342900" algn="just">
              <a:spcAft>
                <a:spcPts val="1800"/>
              </a:spcAft>
              <a:buFont typeface="Arial" panose="020B0604020202020204" pitchFamily="34" charset="0"/>
              <a:buChar char="•"/>
            </a:pPr>
            <a:r>
              <a:rPr lang="en-US" sz="2200" dirty="0" smtClean="0">
                <a:solidFill>
                  <a:srgbClr val="003366"/>
                </a:solidFill>
              </a:rPr>
              <a:t>Developed a new </a:t>
            </a:r>
            <a:r>
              <a:rPr lang="en-US" sz="2200" b="1" dirty="0" smtClean="0">
                <a:solidFill>
                  <a:srgbClr val="FF0000"/>
                </a:solidFill>
              </a:rPr>
              <a:t>monitoring product </a:t>
            </a:r>
            <a:r>
              <a:rPr lang="en-US" sz="2200" dirty="0" smtClean="0">
                <a:solidFill>
                  <a:srgbClr val="003366"/>
                </a:solidFill>
              </a:rPr>
              <a:t>based </a:t>
            </a:r>
            <a:r>
              <a:rPr lang="en-US" sz="2200" dirty="0" smtClean="0">
                <a:solidFill>
                  <a:srgbClr val="003366"/>
                </a:solidFill>
              </a:rPr>
              <a:t>on kinematic model for the direct measurement of IDR in </a:t>
            </a:r>
            <a:r>
              <a:rPr lang="en-US" sz="2200" dirty="0" smtClean="0">
                <a:solidFill>
                  <a:srgbClr val="003366"/>
                </a:solidFill>
              </a:rPr>
              <a:t>real-time expanding the applicability to inelastic field.</a:t>
            </a:r>
            <a:endParaRPr lang="en-US" sz="2200" dirty="0" smtClean="0">
              <a:solidFill>
                <a:srgbClr val="003366"/>
              </a:solidFill>
            </a:endParaRPr>
          </a:p>
          <a:p>
            <a:pPr marL="342900" indent="-342900" algn="just">
              <a:spcAft>
                <a:spcPts val="1800"/>
              </a:spcAft>
              <a:buFont typeface="Arial" panose="020B0604020202020204" pitchFamily="34" charset="0"/>
              <a:buChar char="•"/>
            </a:pPr>
            <a:endParaRPr lang="en-US" sz="2200" dirty="0">
              <a:solidFill>
                <a:srgbClr val="003366"/>
              </a:solidFill>
            </a:endParaRPr>
          </a:p>
          <a:p>
            <a:pPr algn="just">
              <a:spcAft>
                <a:spcPts val="1800"/>
              </a:spcAft>
            </a:pPr>
            <a:endParaRPr lang="en-US" sz="2200" dirty="0">
              <a:solidFill>
                <a:srgbClr val="003366"/>
              </a:solidFill>
            </a:endParaRPr>
          </a:p>
          <a:p>
            <a:pPr algn="just">
              <a:spcAft>
                <a:spcPts val="1800"/>
              </a:spcAft>
            </a:pPr>
            <a:r>
              <a:rPr lang="en-US" sz="2200" dirty="0" smtClean="0">
                <a:solidFill>
                  <a:srgbClr val="003366"/>
                </a:solidFill>
              </a:rPr>
              <a:t> </a:t>
            </a:r>
          </a:p>
          <a:p>
            <a:pPr marL="342900" indent="-342900" algn="just">
              <a:spcAft>
                <a:spcPts val="1800"/>
              </a:spcAft>
              <a:buFont typeface="Wingdings" pitchFamily="2" charset="2"/>
              <a:buChar char="§"/>
            </a:pPr>
            <a:endParaRPr lang="en-US" sz="2200" dirty="0">
              <a:solidFill>
                <a:srgbClr val="003366"/>
              </a:solidFill>
            </a:endParaRPr>
          </a:p>
          <a:p>
            <a:pPr algn="just">
              <a:spcAft>
                <a:spcPts val="1800"/>
              </a:spcAft>
            </a:pPr>
            <a:endParaRPr lang="en-US" sz="2200" dirty="0" smtClean="0">
              <a:solidFill>
                <a:srgbClr val="003366"/>
              </a:solidFill>
            </a:endParaRPr>
          </a:p>
          <a:p>
            <a:pPr marL="342900" indent="-342900" algn="just">
              <a:spcAft>
                <a:spcPts val="1800"/>
              </a:spcAft>
              <a:buFont typeface="Wingdings" pitchFamily="2" charset="2"/>
              <a:buChar char="§"/>
            </a:pPr>
            <a:endParaRPr lang="en-US" sz="2200" dirty="0" smtClean="0">
              <a:solidFill>
                <a:srgbClr val="003366"/>
              </a:solidFill>
            </a:endParaRPr>
          </a:p>
        </p:txBody>
      </p:sp>
    </p:spTree>
    <p:extLst>
      <p:ext uri="{BB962C8B-B14F-4D97-AF65-F5344CB8AC3E}">
        <p14:creationId xmlns:p14="http://schemas.microsoft.com/office/powerpoint/2010/main" val="15016339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Future work</a:t>
            </a:r>
            <a:endParaRPr lang="it-IT" dirty="0"/>
          </a:p>
        </p:txBody>
      </p:sp>
      <p:sp>
        <p:nvSpPr>
          <p:cNvPr id="3" name="Rettangolo 2"/>
          <p:cNvSpPr/>
          <p:nvPr/>
        </p:nvSpPr>
        <p:spPr>
          <a:xfrm>
            <a:off x="275663" y="785824"/>
            <a:ext cx="8406864" cy="3479069"/>
          </a:xfrm>
          <a:prstGeom prst="rect">
            <a:avLst/>
          </a:prstGeom>
        </p:spPr>
        <p:txBody>
          <a:bodyPr wrap="square">
            <a:noAutofit/>
          </a:bodyPr>
          <a:lstStyle/>
          <a:p>
            <a:pPr algn="just">
              <a:spcAft>
                <a:spcPts val="1800"/>
              </a:spcAft>
            </a:pPr>
            <a:endParaRPr lang="en-US" sz="2200" dirty="0">
              <a:solidFill>
                <a:srgbClr val="003366"/>
              </a:solidFill>
            </a:endParaRPr>
          </a:p>
          <a:p>
            <a:pPr marL="342900" indent="-342900" algn="just">
              <a:spcAft>
                <a:spcPts val="1800"/>
              </a:spcAft>
              <a:buFont typeface="Arial" panose="020B0604020202020204" pitchFamily="34" charset="0"/>
              <a:buChar char="•"/>
            </a:pPr>
            <a:r>
              <a:rPr lang="en-US" sz="2200" dirty="0">
                <a:solidFill>
                  <a:srgbClr val="003366"/>
                </a:solidFill>
              </a:rPr>
              <a:t>Implementation of probabilistic approach by means of </a:t>
            </a:r>
            <a:r>
              <a:rPr lang="en-US" sz="2200" b="1" dirty="0">
                <a:solidFill>
                  <a:srgbClr val="FF0000"/>
                </a:solidFill>
              </a:rPr>
              <a:t>fragility curves</a:t>
            </a:r>
            <a:r>
              <a:rPr lang="en-US" sz="2200" dirty="0">
                <a:solidFill>
                  <a:srgbClr val="003366"/>
                </a:solidFill>
              </a:rPr>
              <a:t> based on IDR estimation from monitoring</a:t>
            </a:r>
            <a:r>
              <a:rPr lang="en-US" sz="2200" dirty="0" smtClean="0">
                <a:solidFill>
                  <a:srgbClr val="003366"/>
                </a:solidFill>
              </a:rPr>
              <a:t>;</a:t>
            </a:r>
          </a:p>
          <a:p>
            <a:pPr marL="342900" indent="-342900" algn="just">
              <a:spcAft>
                <a:spcPts val="1800"/>
              </a:spcAft>
              <a:buFont typeface="Arial" panose="020B0604020202020204" pitchFamily="34" charset="0"/>
              <a:buChar char="•"/>
            </a:pPr>
            <a:r>
              <a:rPr lang="en-US" sz="2200" b="1" dirty="0" smtClean="0">
                <a:solidFill>
                  <a:srgbClr val="FF0000"/>
                </a:solidFill>
              </a:rPr>
              <a:t>Industrial </a:t>
            </a:r>
            <a:r>
              <a:rPr lang="en-US" sz="2200" b="1" dirty="0" smtClean="0">
                <a:solidFill>
                  <a:srgbClr val="FF0000"/>
                </a:solidFill>
              </a:rPr>
              <a:t>development </a:t>
            </a:r>
            <a:r>
              <a:rPr lang="en-US" sz="2200" dirty="0" smtClean="0">
                <a:solidFill>
                  <a:srgbClr val="003366"/>
                </a:solidFill>
              </a:rPr>
              <a:t>of the sensing bar:</a:t>
            </a:r>
          </a:p>
          <a:p>
            <a:pPr marL="1257300" lvl="2" indent="-342900" algn="just">
              <a:spcAft>
                <a:spcPts val="1800"/>
              </a:spcAft>
              <a:buFont typeface="Arial" panose="020B0604020202020204" pitchFamily="34" charset="0"/>
              <a:buChar char="•"/>
            </a:pPr>
            <a:r>
              <a:rPr lang="en-US" sz="2200" dirty="0" smtClean="0">
                <a:solidFill>
                  <a:srgbClr val="003366"/>
                </a:solidFill>
              </a:rPr>
              <a:t>integration of sensors and ADC </a:t>
            </a:r>
            <a:r>
              <a:rPr lang="en-US" sz="2200" dirty="0" smtClean="0">
                <a:solidFill>
                  <a:srgbClr val="003366"/>
                </a:solidFill>
              </a:rPr>
              <a:t>within sensing </a:t>
            </a:r>
            <a:r>
              <a:rPr lang="en-US" sz="2200" dirty="0" smtClean="0">
                <a:solidFill>
                  <a:srgbClr val="003366"/>
                </a:solidFill>
              </a:rPr>
              <a:t>bar;</a:t>
            </a:r>
          </a:p>
          <a:p>
            <a:pPr marL="1257300" lvl="2" indent="-342900" algn="just">
              <a:spcAft>
                <a:spcPts val="1800"/>
              </a:spcAft>
              <a:buFont typeface="Arial" panose="020B0604020202020204" pitchFamily="34" charset="0"/>
              <a:buChar char="•"/>
            </a:pPr>
            <a:r>
              <a:rPr lang="en-US" sz="2200" dirty="0" smtClean="0">
                <a:solidFill>
                  <a:srgbClr val="003366"/>
                </a:solidFill>
              </a:rPr>
              <a:t>wireless transmission capability;</a:t>
            </a:r>
            <a:endParaRPr lang="en-US" sz="2200" dirty="0">
              <a:solidFill>
                <a:srgbClr val="003366"/>
              </a:solidFill>
            </a:endParaRPr>
          </a:p>
          <a:p>
            <a:pPr algn="just">
              <a:spcAft>
                <a:spcPts val="1800"/>
              </a:spcAft>
            </a:pPr>
            <a:endParaRPr lang="en-US" sz="2200" dirty="0">
              <a:solidFill>
                <a:srgbClr val="003366"/>
              </a:solidFill>
            </a:endParaRPr>
          </a:p>
          <a:p>
            <a:pPr algn="just">
              <a:spcAft>
                <a:spcPts val="1800"/>
              </a:spcAft>
            </a:pPr>
            <a:r>
              <a:rPr lang="en-US" sz="2200" dirty="0" smtClean="0">
                <a:solidFill>
                  <a:srgbClr val="003366"/>
                </a:solidFill>
              </a:rPr>
              <a:t> </a:t>
            </a:r>
          </a:p>
          <a:p>
            <a:pPr marL="342900" indent="-342900" algn="just">
              <a:spcAft>
                <a:spcPts val="1800"/>
              </a:spcAft>
              <a:buFont typeface="Wingdings" pitchFamily="2" charset="2"/>
              <a:buChar char="§"/>
            </a:pPr>
            <a:endParaRPr lang="en-US" sz="2200" dirty="0">
              <a:solidFill>
                <a:srgbClr val="003366"/>
              </a:solidFill>
            </a:endParaRPr>
          </a:p>
          <a:p>
            <a:pPr algn="just">
              <a:spcAft>
                <a:spcPts val="1800"/>
              </a:spcAft>
            </a:pPr>
            <a:endParaRPr lang="en-US" sz="2200" dirty="0" smtClean="0">
              <a:solidFill>
                <a:srgbClr val="003366"/>
              </a:solidFill>
            </a:endParaRPr>
          </a:p>
          <a:p>
            <a:pPr marL="342900" indent="-342900" algn="just">
              <a:spcAft>
                <a:spcPts val="1800"/>
              </a:spcAft>
              <a:buFont typeface="Wingdings" pitchFamily="2" charset="2"/>
              <a:buChar char="§"/>
            </a:pPr>
            <a:endParaRPr lang="en-US" sz="2200" dirty="0" smtClean="0">
              <a:solidFill>
                <a:srgbClr val="003366"/>
              </a:solidFill>
            </a:endParaRPr>
          </a:p>
        </p:txBody>
      </p:sp>
    </p:spTree>
    <p:extLst>
      <p:ext uri="{BB962C8B-B14F-4D97-AF65-F5344CB8AC3E}">
        <p14:creationId xmlns:p14="http://schemas.microsoft.com/office/powerpoint/2010/main" val="74602741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dirty="0" err="1" smtClean="0"/>
              <a:t>ACkNOWLEDGEMENTS</a:t>
            </a:r>
            <a:endParaRPr lang="it-IT" dirty="0"/>
          </a:p>
        </p:txBody>
      </p:sp>
      <p:pic>
        <p:nvPicPr>
          <p:cNvPr id="6" name="Picture 2" descr="C:\Users\emiliano\Desktop\DICAM_bandiera_ita_blu_grigi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1077" y="4436464"/>
            <a:ext cx="3697807" cy="152614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9" descr="D:\PROJECTS\MEMSCON\Dissemination\MEMSCON_Final_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927" y="1392365"/>
            <a:ext cx="705831" cy="1065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magine 7" descr="C:\Users\CColla\Desktop\IM2S\Logo AREA2.jpg"/>
          <p:cNvPicPr/>
          <p:nvPr/>
        </p:nvPicPr>
        <p:blipFill>
          <a:blip r:embed="rId5" cstate="print"/>
          <a:srcRect/>
          <a:stretch>
            <a:fillRect/>
          </a:stretch>
        </p:blipFill>
        <p:spPr bwMode="auto">
          <a:xfrm>
            <a:off x="1466566" y="1674717"/>
            <a:ext cx="1953180" cy="644525"/>
          </a:xfrm>
          <a:prstGeom prst="rect">
            <a:avLst/>
          </a:prstGeom>
          <a:noFill/>
          <a:ln w="9525">
            <a:noFill/>
            <a:miter lim="800000"/>
            <a:headEnd/>
            <a:tailEnd/>
          </a:ln>
        </p:spPr>
      </p:pic>
      <p:pic>
        <p:nvPicPr>
          <p:cNvPr id="9" name="Picture 4" descr="http://www.provincia.tn.it/binary/pat_portale/elenco_comuni/stenico.112988385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927" y="2881878"/>
            <a:ext cx="923054" cy="1130741"/>
          </a:xfrm>
          <a:prstGeom prst="rect">
            <a:avLst/>
          </a:prstGeom>
          <a:noFill/>
          <a:extLst>
            <a:ext uri="{909E8E84-426E-40DD-AFC4-6F175D3DCCD1}">
              <a14:hiddenFill xmlns:a14="http://schemas.microsoft.com/office/drawing/2010/main">
                <a:solidFill>
                  <a:srgbClr val="FFFFFF"/>
                </a:solidFill>
              </a14:hiddenFill>
            </a:ext>
          </a:extLst>
        </p:spPr>
      </p:pic>
      <p:pic>
        <p:nvPicPr>
          <p:cNvPr id="10" name="Segnaposto contenuto 10"/>
          <p:cNvPicPr>
            <a:picLocks noChangeAspect="1"/>
          </p:cNvPicPr>
          <p:nvPr/>
        </p:nvPicPr>
        <p:blipFill rotWithShape="1">
          <a:blip r:embed="rId7" cstate="print">
            <a:extLst>
              <a:ext uri="{28A0092B-C50C-407E-A947-70E740481C1C}">
                <a14:useLocalDpi xmlns:a14="http://schemas.microsoft.com/office/drawing/2010/main" val="0"/>
              </a:ext>
            </a:extLst>
          </a:blip>
          <a:srcRect b="19058"/>
          <a:stretch/>
        </p:blipFill>
        <p:spPr>
          <a:xfrm>
            <a:off x="1906328" y="2701222"/>
            <a:ext cx="1377837" cy="1630843"/>
          </a:xfrm>
          <a:prstGeom prst="rect">
            <a:avLst/>
          </a:prstGeom>
        </p:spPr>
      </p:pic>
      <p:sp>
        <p:nvSpPr>
          <p:cNvPr id="11" name="Rettangolo 10"/>
          <p:cNvSpPr/>
          <p:nvPr/>
        </p:nvSpPr>
        <p:spPr>
          <a:xfrm>
            <a:off x="3691783" y="956744"/>
            <a:ext cx="5452217" cy="4708981"/>
          </a:xfrm>
          <a:prstGeom prst="rect">
            <a:avLst/>
          </a:prstGeom>
        </p:spPr>
        <p:txBody>
          <a:bodyPr wrap="square">
            <a:noAutofit/>
          </a:bodyPr>
          <a:lstStyle/>
          <a:p>
            <a:pPr marL="342900" indent="-342900">
              <a:buFont typeface="Wingdings" pitchFamily="2" charset="2"/>
              <a:buChar char="§"/>
            </a:pPr>
            <a:endParaRPr lang="en-US" dirty="0" smtClean="0">
              <a:solidFill>
                <a:srgbClr val="003366"/>
              </a:solidFill>
            </a:endParaRPr>
          </a:p>
          <a:p>
            <a:pPr marL="342900" indent="-342900">
              <a:buFont typeface="Wingdings" pitchFamily="2" charset="2"/>
              <a:buChar char="§"/>
            </a:pPr>
            <a:r>
              <a:rPr lang="en-US" dirty="0">
                <a:solidFill>
                  <a:srgbClr val="003366"/>
                </a:solidFill>
              </a:rPr>
              <a:t>This research was partially funded in the context of MEMSCON project (EC Seventh Framework </a:t>
            </a:r>
            <a:r>
              <a:rPr lang="en-US" dirty="0" err="1">
                <a:solidFill>
                  <a:srgbClr val="003366"/>
                </a:solidFill>
              </a:rPr>
              <a:t>Programme</a:t>
            </a:r>
            <a:r>
              <a:rPr lang="en-US" dirty="0">
                <a:solidFill>
                  <a:srgbClr val="003366"/>
                </a:solidFill>
              </a:rPr>
              <a:t> Grant Agreement n. CP-TP 212004-2) and by Area </a:t>
            </a:r>
            <a:r>
              <a:rPr lang="en-US" dirty="0" err="1">
                <a:solidFill>
                  <a:srgbClr val="003366"/>
                </a:solidFill>
              </a:rPr>
              <a:t>Prefabbricati</a:t>
            </a:r>
            <a:r>
              <a:rPr lang="en-US" dirty="0">
                <a:solidFill>
                  <a:srgbClr val="003366"/>
                </a:solidFill>
              </a:rPr>
              <a:t> </a:t>
            </a:r>
            <a:r>
              <a:rPr lang="en-US" dirty="0" err="1" smtClean="0">
                <a:solidFill>
                  <a:srgbClr val="003366"/>
                </a:solidFill>
              </a:rPr>
              <a:t>S.p.A</a:t>
            </a:r>
            <a:r>
              <a:rPr lang="en-US" dirty="0" smtClean="0">
                <a:solidFill>
                  <a:srgbClr val="003366"/>
                </a:solidFill>
              </a:rPr>
              <a:t>.</a:t>
            </a:r>
          </a:p>
          <a:p>
            <a:endParaRPr lang="en-US" dirty="0" smtClean="0">
              <a:solidFill>
                <a:srgbClr val="003366"/>
              </a:solidFill>
            </a:endParaRPr>
          </a:p>
          <a:p>
            <a:pPr marL="342900" indent="-342900">
              <a:buFont typeface="Wingdings" pitchFamily="2" charset="2"/>
              <a:buChar char="§"/>
            </a:pPr>
            <a:r>
              <a:rPr lang="en-US" dirty="0" smtClean="0">
                <a:solidFill>
                  <a:srgbClr val="003366"/>
                </a:solidFill>
              </a:rPr>
              <a:t>I wish to thank all people involved in the MEMSCON project and in particular project coordinators </a:t>
            </a:r>
            <a:r>
              <a:rPr lang="en-US" dirty="0" err="1" smtClean="0">
                <a:solidFill>
                  <a:srgbClr val="003366"/>
                </a:solidFill>
              </a:rPr>
              <a:t>Manthos</a:t>
            </a:r>
            <a:r>
              <a:rPr lang="en-US" dirty="0" smtClean="0">
                <a:solidFill>
                  <a:srgbClr val="003366"/>
                </a:solidFill>
              </a:rPr>
              <a:t> </a:t>
            </a:r>
            <a:r>
              <a:rPr lang="en-US" dirty="0" err="1" smtClean="0">
                <a:solidFill>
                  <a:srgbClr val="003366"/>
                </a:solidFill>
              </a:rPr>
              <a:t>Bimpas</a:t>
            </a:r>
            <a:r>
              <a:rPr lang="en-US" dirty="0" smtClean="0">
                <a:solidFill>
                  <a:srgbClr val="003366"/>
                </a:solidFill>
              </a:rPr>
              <a:t> and </a:t>
            </a:r>
            <a:r>
              <a:rPr lang="en-US" dirty="0" err="1" smtClean="0">
                <a:solidFill>
                  <a:srgbClr val="003366"/>
                </a:solidFill>
              </a:rPr>
              <a:t>Angelos</a:t>
            </a:r>
            <a:r>
              <a:rPr lang="en-US" dirty="0" smtClean="0">
                <a:solidFill>
                  <a:srgbClr val="003366"/>
                </a:solidFill>
              </a:rPr>
              <a:t> </a:t>
            </a:r>
            <a:r>
              <a:rPr lang="en-US" dirty="0" err="1" smtClean="0">
                <a:solidFill>
                  <a:srgbClr val="003366"/>
                </a:solidFill>
              </a:rPr>
              <a:t>Amditis</a:t>
            </a:r>
            <a:r>
              <a:rPr lang="en-US" dirty="0" smtClean="0">
                <a:solidFill>
                  <a:srgbClr val="003366"/>
                </a:solidFill>
              </a:rPr>
              <a:t>.  </a:t>
            </a:r>
          </a:p>
          <a:p>
            <a:pPr marL="342900" indent="-342900">
              <a:buFont typeface="Wingdings" pitchFamily="2" charset="2"/>
              <a:buChar char="§"/>
            </a:pPr>
            <a:endParaRPr lang="en-US" dirty="0">
              <a:solidFill>
                <a:srgbClr val="003366"/>
              </a:solidFill>
            </a:endParaRPr>
          </a:p>
          <a:p>
            <a:pPr marL="342900" indent="-342900">
              <a:buFont typeface="Wingdings" pitchFamily="2" charset="2"/>
              <a:buChar char="§"/>
            </a:pPr>
            <a:r>
              <a:rPr lang="en-US" dirty="0" smtClean="0">
                <a:solidFill>
                  <a:srgbClr val="003366"/>
                </a:solidFill>
              </a:rPr>
              <a:t>I wish also thank Emanuel Manfredini, Moreno Manfredini and Antonello </a:t>
            </a:r>
            <a:r>
              <a:rPr lang="en-US" dirty="0" err="1" smtClean="0">
                <a:solidFill>
                  <a:srgbClr val="003366"/>
                </a:solidFill>
              </a:rPr>
              <a:t>Gasperi</a:t>
            </a:r>
            <a:r>
              <a:rPr lang="en-US" dirty="0">
                <a:solidFill>
                  <a:srgbClr val="003366"/>
                </a:solidFill>
              </a:rPr>
              <a:t> for </a:t>
            </a:r>
            <a:r>
              <a:rPr lang="en-US" dirty="0" smtClean="0">
                <a:solidFill>
                  <a:srgbClr val="003366"/>
                </a:solidFill>
              </a:rPr>
              <a:t>their fundamental support. </a:t>
            </a:r>
          </a:p>
          <a:p>
            <a:pPr marL="342900" indent="-342900">
              <a:buFont typeface="Wingdings" pitchFamily="2" charset="2"/>
              <a:buChar char="§"/>
            </a:pPr>
            <a:endParaRPr lang="en-US" dirty="0">
              <a:solidFill>
                <a:srgbClr val="003366"/>
              </a:solidFill>
            </a:endParaRPr>
          </a:p>
          <a:p>
            <a:pPr marL="342900" indent="-342900">
              <a:buFont typeface="Wingdings" pitchFamily="2" charset="2"/>
              <a:buChar char="§"/>
            </a:pPr>
            <a:r>
              <a:rPr lang="en-US" dirty="0" smtClean="0">
                <a:solidFill>
                  <a:srgbClr val="003366"/>
                </a:solidFill>
              </a:rPr>
              <a:t>I wish also to mention the Mayor of </a:t>
            </a:r>
            <a:r>
              <a:rPr lang="en-US" dirty="0" err="1" smtClean="0">
                <a:solidFill>
                  <a:srgbClr val="003366"/>
                </a:solidFill>
              </a:rPr>
              <a:t>Stenico</a:t>
            </a:r>
            <a:r>
              <a:rPr lang="en-US" dirty="0" smtClean="0">
                <a:solidFill>
                  <a:srgbClr val="003366"/>
                </a:solidFill>
              </a:rPr>
              <a:t>, Dott.sa Monica </a:t>
            </a:r>
            <a:r>
              <a:rPr lang="en-US" dirty="0" err="1" smtClean="0">
                <a:solidFill>
                  <a:srgbClr val="003366"/>
                </a:solidFill>
              </a:rPr>
              <a:t>Mattevi</a:t>
            </a:r>
            <a:r>
              <a:rPr lang="en-US" dirty="0" smtClean="0">
                <a:solidFill>
                  <a:srgbClr val="003366"/>
                </a:solidFill>
              </a:rPr>
              <a:t>, for the interest in </a:t>
            </a:r>
            <a:r>
              <a:rPr lang="en-US" dirty="0" err="1" smtClean="0">
                <a:solidFill>
                  <a:srgbClr val="003366"/>
                </a:solidFill>
              </a:rPr>
              <a:t>SafeQuake</a:t>
            </a:r>
            <a:r>
              <a:rPr lang="en-US" dirty="0" smtClean="0">
                <a:solidFill>
                  <a:srgbClr val="003366"/>
                </a:solidFill>
              </a:rPr>
              <a:t>, commercialized by </a:t>
            </a:r>
            <a:r>
              <a:rPr lang="en-US" dirty="0" err="1" smtClean="0">
                <a:solidFill>
                  <a:srgbClr val="003366"/>
                </a:solidFill>
              </a:rPr>
              <a:t>IKubed</a:t>
            </a:r>
            <a:r>
              <a:rPr lang="en-US" dirty="0" smtClean="0">
                <a:solidFill>
                  <a:srgbClr val="003366"/>
                </a:solidFill>
              </a:rPr>
              <a:t> S.r.l. and based on my research.</a:t>
            </a:r>
          </a:p>
        </p:txBody>
      </p:sp>
    </p:spTree>
    <p:extLst>
      <p:ext uri="{BB962C8B-B14F-4D97-AF65-F5344CB8AC3E}">
        <p14:creationId xmlns:p14="http://schemas.microsoft.com/office/powerpoint/2010/main" val="407336288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en-US" dirty="0" smtClean="0"/>
              <a:t>A monitoring method for </a:t>
            </a:r>
            <a:br>
              <a:rPr lang="en-US" dirty="0" smtClean="0"/>
            </a:br>
            <a:r>
              <a:rPr lang="en-US" dirty="0" smtClean="0"/>
              <a:t>after-earthquake </a:t>
            </a:r>
            <a:br>
              <a:rPr lang="en-US" dirty="0" smtClean="0"/>
            </a:br>
            <a:r>
              <a:rPr lang="en-US" dirty="0" smtClean="0"/>
              <a:t>damage evaluation</a:t>
            </a:r>
            <a:br>
              <a:rPr lang="en-US" dirty="0" smtClean="0"/>
            </a:br>
            <a:r>
              <a:rPr lang="en-US" dirty="0" smtClean="0"/>
              <a:t>of buildings</a:t>
            </a:r>
            <a:br>
              <a:rPr lang="en-US" dirty="0" smtClean="0"/>
            </a:br>
            <a:r>
              <a:rPr lang="en-US" sz="2200" dirty="0" smtClean="0"/>
              <a:t>final exam – 22 April 2015</a:t>
            </a:r>
            <a:endParaRPr lang="en-US" dirty="0"/>
          </a:p>
        </p:txBody>
      </p:sp>
      <p:sp>
        <p:nvSpPr>
          <p:cNvPr id="3" name="Sottotitolo 2"/>
          <p:cNvSpPr>
            <a:spLocks noGrp="1"/>
          </p:cNvSpPr>
          <p:nvPr>
            <p:ph type="subTitle" idx="1"/>
          </p:nvPr>
        </p:nvSpPr>
        <p:spPr/>
        <p:txBody>
          <a:bodyPr>
            <a:normAutofit/>
          </a:bodyPr>
          <a:lstStyle/>
          <a:p>
            <a:r>
              <a:rPr lang="en-US" dirty="0" smtClean="0"/>
              <a:t>Candidate:</a:t>
            </a:r>
          </a:p>
          <a:p>
            <a:r>
              <a:rPr lang="en-US" dirty="0" smtClean="0"/>
              <a:t>Davide Trapani</a:t>
            </a:r>
          </a:p>
          <a:p>
            <a:endParaRPr lang="en-US" dirty="0"/>
          </a:p>
          <a:p>
            <a:r>
              <a:rPr lang="en-US" dirty="0" smtClean="0"/>
              <a:t>Tutor:</a:t>
            </a:r>
          </a:p>
          <a:p>
            <a:r>
              <a:rPr lang="en-US" dirty="0" smtClean="0"/>
              <a:t>Professor Daniele Zonta</a:t>
            </a:r>
            <a:endParaRPr lang="en-US" dirty="0"/>
          </a:p>
        </p:txBody>
      </p:sp>
      <p:sp>
        <p:nvSpPr>
          <p:cNvPr id="4" name="Text Box 9"/>
          <p:cNvSpPr txBox="1">
            <a:spLocks noChangeArrowheads="1"/>
          </p:cNvSpPr>
          <p:nvPr/>
        </p:nvSpPr>
        <p:spPr bwMode="auto">
          <a:xfrm>
            <a:off x="0" y="-965550"/>
            <a:ext cx="9144000" cy="6657207"/>
          </a:xfrm>
          <a:prstGeom prst="rect">
            <a:avLst/>
          </a:prstGeom>
          <a:noFill/>
          <a:ln>
            <a:noFill/>
          </a:ln>
          <a:effectLst/>
          <a:extLst>
            <a:ext uri="{909E8E84-426E-40DD-AFC4-6F175D3DCCD1}">
              <a14:hiddenFill xmlns:a14="http://schemas.microsoft.com/office/drawing/2010/main">
                <a:solidFill>
                  <a:schemeClr val="folHlink">
                    <a:alpha val="37000"/>
                  </a:schemeClr>
                </a:solidFill>
              </a14:hiddenFill>
            </a:ext>
            <a:ext uri="{91240B29-F687-4F45-9708-019B960494DF}">
              <a14:hiddenLine xmlns:a14="http://schemas.microsoft.com/office/drawing/2010/main" w="9525">
                <a:solidFill>
                  <a:srgbClr val="4B4B8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1085850" algn="l"/>
              </a:tabLst>
              <a:defRPr sz="2400">
                <a:solidFill>
                  <a:schemeClr val="tx1"/>
                </a:solidFill>
                <a:latin typeface="Times New Roman" pitchFamily="18" charset="0"/>
              </a:defRPr>
            </a:lvl1pPr>
            <a:lvl2pPr algn="l">
              <a:tabLst>
                <a:tab pos="1085850" algn="l"/>
              </a:tabLst>
              <a:defRPr sz="2400">
                <a:solidFill>
                  <a:schemeClr val="tx1"/>
                </a:solidFill>
                <a:latin typeface="Times New Roman" pitchFamily="18" charset="0"/>
              </a:defRPr>
            </a:lvl2pPr>
            <a:lvl3pPr algn="l">
              <a:tabLst>
                <a:tab pos="1085850" algn="l"/>
              </a:tabLst>
              <a:defRPr sz="2400">
                <a:solidFill>
                  <a:schemeClr val="tx1"/>
                </a:solidFill>
                <a:latin typeface="Times New Roman" pitchFamily="18" charset="0"/>
              </a:defRPr>
            </a:lvl3pPr>
            <a:lvl4pPr algn="l">
              <a:tabLst>
                <a:tab pos="1085850" algn="l"/>
              </a:tabLst>
              <a:defRPr sz="2400">
                <a:solidFill>
                  <a:schemeClr val="tx1"/>
                </a:solidFill>
                <a:latin typeface="Times New Roman" pitchFamily="18" charset="0"/>
              </a:defRPr>
            </a:lvl4pPr>
            <a:lvl5pPr algn="l">
              <a:tabLst>
                <a:tab pos="1085850" algn="l"/>
              </a:tabLst>
              <a:defRPr sz="2400">
                <a:solidFill>
                  <a:schemeClr val="tx1"/>
                </a:solidFill>
                <a:latin typeface="Times New Roman" pitchFamily="18" charset="0"/>
              </a:defRPr>
            </a:lvl5pPr>
            <a:lvl6pPr fontAlgn="base">
              <a:spcBef>
                <a:spcPct val="0"/>
              </a:spcBef>
              <a:spcAft>
                <a:spcPct val="0"/>
              </a:spcAft>
              <a:tabLst>
                <a:tab pos="1085850" algn="l"/>
              </a:tabLst>
              <a:defRPr sz="2400">
                <a:solidFill>
                  <a:schemeClr val="tx1"/>
                </a:solidFill>
                <a:latin typeface="Times New Roman" pitchFamily="18" charset="0"/>
              </a:defRPr>
            </a:lvl6pPr>
            <a:lvl7pPr fontAlgn="base">
              <a:spcBef>
                <a:spcPct val="0"/>
              </a:spcBef>
              <a:spcAft>
                <a:spcPct val="0"/>
              </a:spcAft>
              <a:tabLst>
                <a:tab pos="1085850" algn="l"/>
              </a:tabLst>
              <a:defRPr sz="2400">
                <a:solidFill>
                  <a:schemeClr val="tx1"/>
                </a:solidFill>
                <a:latin typeface="Times New Roman" pitchFamily="18" charset="0"/>
              </a:defRPr>
            </a:lvl7pPr>
            <a:lvl8pPr fontAlgn="base">
              <a:spcBef>
                <a:spcPct val="0"/>
              </a:spcBef>
              <a:spcAft>
                <a:spcPct val="0"/>
              </a:spcAft>
              <a:tabLst>
                <a:tab pos="1085850" algn="l"/>
              </a:tabLst>
              <a:defRPr sz="2400">
                <a:solidFill>
                  <a:schemeClr val="tx1"/>
                </a:solidFill>
                <a:latin typeface="Times New Roman" pitchFamily="18" charset="0"/>
              </a:defRPr>
            </a:lvl8pPr>
            <a:lvl9pPr fontAlgn="base">
              <a:spcBef>
                <a:spcPct val="0"/>
              </a:spcBef>
              <a:spcAft>
                <a:spcPct val="0"/>
              </a:spcAft>
              <a:tabLst>
                <a:tab pos="1085850" algn="l"/>
              </a:tabLst>
              <a:defRPr sz="2400">
                <a:solidFill>
                  <a:schemeClr val="tx1"/>
                </a:solidFill>
                <a:latin typeface="Times New Roman" pitchFamily="18" charset="0"/>
              </a:defRPr>
            </a:lvl9pPr>
          </a:lstStyle>
          <a:p>
            <a:pPr algn="ctr">
              <a:lnSpc>
                <a:spcPct val="80000"/>
              </a:lnSpc>
              <a:spcBef>
                <a:spcPct val="50000"/>
              </a:spcBef>
              <a:defRPr/>
            </a:pPr>
            <a:endParaRPr lang="en-US" sz="3600" b="0" dirty="0" smtClean="0">
              <a:solidFill>
                <a:schemeClr val="bg1"/>
              </a:solidFill>
              <a:effectLst>
                <a:outerShdw blurRad="38100" dist="38100" dir="2700000" algn="tl">
                  <a:srgbClr val="C0C0C0"/>
                </a:outerShdw>
              </a:effectLst>
              <a:latin typeface="Century Gothic" pitchFamily="34" charset="0"/>
            </a:endParaRPr>
          </a:p>
          <a:p>
            <a:pPr algn="ctr">
              <a:lnSpc>
                <a:spcPct val="80000"/>
              </a:lnSpc>
              <a:spcBef>
                <a:spcPct val="50000"/>
              </a:spcBef>
              <a:defRPr/>
            </a:pPr>
            <a:endParaRPr lang="en-US" sz="3600" b="0" dirty="0" smtClean="0">
              <a:solidFill>
                <a:schemeClr val="bg1"/>
              </a:solidFill>
              <a:effectLst>
                <a:outerShdw blurRad="38100" dist="38100" dir="2700000" algn="tl">
                  <a:srgbClr val="C0C0C0"/>
                </a:outerShdw>
              </a:effectLst>
              <a:latin typeface="Century Gothic" pitchFamily="34" charset="0"/>
            </a:endParaRPr>
          </a:p>
          <a:p>
            <a:pPr algn="ctr">
              <a:lnSpc>
                <a:spcPct val="80000"/>
              </a:lnSpc>
              <a:spcBef>
                <a:spcPct val="50000"/>
              </a:spcBef>
              <a:defRPr/>
            </a:pPr>
            <a:endParaRPr lang="en-US" sz="3600" dirty="0">
              <a:solidFill>
                <a:schemeClr val="bg1"/>
              </a:solidFill>
              <a:effectLst>
                <a:outerShdw blurRad="38100" dist="38100" dir="2700000" algn="tl">
                  <a:srgbClr val="C0C0C0"/>
                </a:outerShdw>
              </a:effectLst>
              <a:latin typeface="Century Gothic" pitchFamily="34" charset="0"/>
            </a:endParaRPr>
          </a:p>
          <a:p>
            <a:pPr algn="ctr">
              <a:lnSpc>
                <a:spcPct val="80000"/>
              </a:lnSpc>
              <a:spcBef>
                <a:spcPct val="50000"/>
              </a:spcBef>
              <a:defRPr/>
            </a:pPr>
            <a:endParaRPr lang="en-US" sz="3600" b="0" dirty="0" smtClean="0">
              <a:solidFill>
                <a:schemeClr val="bg1"/>
              </a:solidFill>
              <a:effectLst>
                <a:outerShdw blurRad="38100" dist="38100" dir="2700000" algn="tl">
                  <a:srgbClr val="C0C0C0"/>
                </a:outerShdw>
              </a:effectLst>
              <a:latin typeface="Century Gothic" pitchFamily="34" charset="0"/>
            </a:endParaRPr>
          </a:p>
          <a:p>
            <a:pPr algn="ctr">
              <a:lnSpc>
                <a:spcPct val="80000"/>
              </a:lnSpc>
              <a:spcBef>
                <a:spcPct val="50000"/>
              </a:spcBef>
              <a:defRPr/>
            </a:pPr>
            <a:endParaRPr lang="en-US" sz="3600" dirty="0">
              <a:solidFill>
                <a:schemeClr val="bg1"/>
              </a:solidFill>
              <a:effectLst>
                <a:outerShdw blurRad="38100" dist="38100" dir="2700000" algn="tl">
                  <a:srgbClr val="C0C0C0"/>
                </a:outerShdw>
              </a:effectLst>
              <a:latin typeface="Century Gothic" pitchFamily="34" charset="0"/>
            </a:endParaRPr>
          </a:p>
          <a:p>
            <a:pPr algn="ctr">
              <a:lnSpc>
                <a:spcPct val="80000"/>
              </a:lnSpc>
              <a:spcBef>
                <a:spcPct val="50000"/>
              </a:spcBef>
              <a:defRPr/>
            </a:pPr>
            <a:r>
              <a:rPr lang="en-US" sz="3600" b="1" dirty="0" smtClean="0">
                <a:solidFill>
                  <a:schemeClr val="bg1"/>
                </a:solidFill>
                <a:effectLst>
                  <a:outerShdw blurRad="38100" dist="38100" dir="2700000" algn="tl">
                    <a:srgbClr val="C0C0C0"/>
                  </a:outerShdw>
                </a:effectLst>
                <a:latin typeface="Century Gothic" pitchFamily="34" charset="0"/>
              </a:rPr>
              <a:t>Thanks for your attention</a:t>
            </a:r>
            <a:endParaRPr lang="en-US" sz="3600" b="0" dirty="0" smtClean="0">
              <a:solidFill>
                <a:schemeClr val="bg1"/>
              </a:solidFill>
              <a:effectLst>
                <a:outerShdw blurRad="38100" dist="38100" dir="2700000" algn="tl">
                  <a:srgbClr val="C0C0C0"/>
                </a:outerShdw>
              </a:effectLst>
              <a:latin typeface="Century Gothic" pitchFamily="34" charset="0"/>
            </a:endParaRPr>
          </a:p>
          <a:p>
            <a:pPr algn="ctr">
              <a:lnSpc>
                <a:spcPct val="80000"/>
              </a:lnSpc>
              <a:spcBef>
                <a:spcPct val="50000"/>
              </a:spcBef>
              <a:defRPr/>
            </a:pPr>
            <a:endParaRPr lang="en-US" sz="3600" b="0" dirty="0">
              <a:solidFill>
                <a:schemeClr val="bg1"/>
              </a:solidFill>
              <a:effectLst>
                <a:outerShdw blurRad="38100" dist="38100" dir="2700000" algn="tl">
                  <a:srgbClr val="C0C0C0"/>
                </a:outerShdw>
              </a:effectLst>
              <a:latin typeface="Century Gothic" pitchFamily="34" charset="0"/>
            </a:endParaRPr>
          </a:p>
          <a:p>
            <a:pPr algn="ctr">
              <a:lnSpc>
                <a:spcPct val="80000"/>
              </a:lnSpc>
              <a:spcBef>
                <a:spcPct val="50000"/>
              </a:spcBef>
              <a:defRPr/>
            </a:pPr>
            <a:endParaRPr lang="en-US" sz="3600" b="0" dirty="0" smtClean="0">
              <a:solidFill>
                <a:schemeClr val="bg1"/>
              </a:solidFill>
              <a:effectLst>
                <a:outerShdw blurRad="38100" dist="38100" dir="2700000" algn="tl">
                  <a:srgbClr val="C0C0C0"/>
                </a:outerShdw>
              </a:effectLst>
              <a:latin typeface="Century Gothic" pitchFamily="34" charset="0"/>
            </a:endParaRPr>
          </a:p>
          <a:p>
            <a:pPr algn="ctr">
              <a:lnSpc>
                <a:spcPct val="80000"/>
              </a:lnSpc>
              <a:spcBef>
                <a:spcPct val="50000"/>
              </a:spcBef>
              <a:defRPr/>
            </a:pPr>
            <a:endParaRPr lang="it-IT" sz="1800" b="0" dirty="0">
              <a:solidFill>
                <a:schemeClr val="bg1"/>
              </a:solidFill>
              <a:effectLst>
                <a:outerShdw blurRad="38100" dist="38100" dir="2700000" algn="tl">
                  <a:srgbClr val="C0C0C0"/>
                </a:outerShdw>
              </a:effectLst>
              <a:latin typeface="Century Gothic" pitchFamily="34" charset="0"/>
            </a:endParaRPr>
          </a:p>
          <a:p>
            <a:pPr algn="ctr">
              <a:lnSpc>
                <a:spcPct val="80000"/>
              </a:lnSpc>
              <a:spcBef>
                <a:spcPct val="50000"/>
              </a:spcBef>
              <a:defRPr/>
            </a:pPr>
            <a:endParaRPr lang="it-IT" sz="1800" b="0" dirty="0" smtClean="0">
              <a:solidFill>
                <a:schemeClr val="bg1"/>
              </a:solidFill>
              <a:effectLst>
                <a:outerShdw blurRad="38100" dist="38100" dir="2700000" algn="tl">
                  <a:srgbClr val="C0C0C0"/>
                </a:outerShdw>
              </a:effectLst>
              <a:latin typeface="Century Gothic" pitchFamily="34" charset="0"/>
            </a:endParaRPr>
          </a:p>
          <a:p>
            <a:pPr algn="ctr">
              <a:lnSpc>
                <a:spcPct val="80000"/>
              </a:lnSpc>
              <a:spcBef>
                <a:spcPct val="50000"/>
              </a:spcBef>
              <a:defRPr/>
            </a:pPr>
            <a:endParaRPr lang="it-IT" sz="1800" b="0" dirty="0" smtClean="0">
              <a:solidFill>
                <a:schemeClr val="bg1"/>
              </a:solidFill>
              <a:effectLst>
                <a:outerShdw blurRad="38100" dist="38100" dir="2700000" algn="tl">
                  <a:srgbClr val="C0C0C0"/>
                </a:outerShdw>
              </a:effectLst>
              <a:latin typeface="Century Gothic" pitchFamily="34" charset="0"/>
            </a:endParaRPr>
          </a:p>
        </p:txBody>
      </p:sp>
    </p:spTree>
    <p:extLst>
      <p:ext uri="{BB962C8B-B14F-4D97-AF65-F5344CB8AC3E}">
        <p14:creationId xmlns:p14="http://schemas.microsoft.com/office/powerpoint/2010/main" val="1042028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System design vs </a:t>
            </a:r>
            <a:r>
              <a:rPr lang="it-IT" dirty="0" err="1" smtClean="0"/>
              <a:t>structural</a:t>
            </a:r>
            <a:r>
              <a:rPr lang="it-IT" dirty="0" smtClean="0"/>
              <a:t> design</a:t>
            </a:r>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2941080583"/>
              </p:ext>
            </p:extLst>
          </p:nvPr>
        </p:nvGraphicFramePr>
        <p:xfrm>
          <a:off x="412750" y="1231900"/>
          <a:ext cx="8261351" cy="4241798"/>
        </p:xfrm>
        <a:graphic>
          <a:graphicData uri="http://schemas.openxmlformats.org/drawingml/2006/table">
            <a:tbl>
              <a:tblPr firstRow="1" firstCol="1" bandRow="1">
                <a:tableStyleId>{5C22544A-7EE6-4342-B048-85BDC9FD1C3A}</a:tableStyleId>
              </a:tblPr>
              <a:tblGrid>
                <a:gridCol w="1243177"/>
                <a:gridCol w="3243070"/>
                <a:gridCol w="3775104"/>
              </a:tblGrid>
              <a:tr h="385618">
                <a:tc>
                  <a:txBody>
                    <a:bodyPr/>
                    <a:lstStyle/>
                    <a:p>
                      <a:pPr algn="just">
                        <a:spcAft>
                          <a:spcPts val="0"/>
                        </a:spcAft>
                      </a:pPr>
                      <a:r>
                        <a:rPr lang="it-IT" sz="2000" dirty="0">
                          <a:effectLst/>
                        </a:rPr>
                        <a:t> </a:t>
                      </a:r>
                      <a:endParaRPr lang="it-IT" sz="2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en-GB" sz="2000" noProof="0" dirty="0" smtClean="0">
                          <a:effectLst/>
                        </a:rPr>
                        <a:t>Structural</a:t>
                      </a:r>
                      <a:r>
                        <a:rPr lang="it-IT" sz="2000" dirty="0" smtClean="0">
                          <a:effectLst/>
                        </a:rPr>
                        <a:t> design</a:t>
                      </a:r>
                      <a:endParaRPr lang="it-IT" sz="2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spcAft>
                          <a:spcPts val="0"/>
                        </a:spcAft>
                      </a:pPr>
                      <a:r>
                        <a:rPr lang="it-IT" sz="2000" dirty="0" err="1" smtClean="0">
                          <a:effectLst/>
                        </a:rPr>
                        <a:t>Monitoring</a:t>
                      </a:r>
                      <a:r>
                        <a:rPr lang="it-IT" sz="2000" dirty="0" smtClean="0">
                          <a:effectLst/>
                        </a:rPr>
                        <a:t> </a:t>
                      </a:r>
                      <a:r>
                        <a:rPr lang="it-IT" sz="2000" dirty="0" err="1" smtClean="0">
                          <a:effectLst/>
                        </a:rPr>
                        <a:t>system</a:t>
                      </a:r>
                      <a:r>
                        <a:rPr lang="it-IT" sz="2000" dirty="0" smtClean="0">
                          <a:effectLst/>
                        </a:rPr>
                        <a:t> design</a:t>
                      </a:r>
                      <a:endParaRPr lang="it-IT" sz="2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nchor="ctr"/>
                </a:tc>
              </a:tr>
              <a:tr h="771236">
                <a:tc>
                  <a:txBody>
                    <a:bodyPr/>
                    <a:lstStyle/>
                    <a:p>
                      <a:pPr algn="just">
                        <a:spcAft>
                          <a:spcPts val="0"/>
                        </a:spcAft>
                      </a:pPr>
                      <a:r>
                        <a:rPr lang="it-IT" sz="2000" dirty="0" err="1" smtClean="0">
                          <a:solidFill>
                            <a:schemeClr val="tx1"/>
                          </a:solidFill>
                          <a:effectLst/>
                        </a:rPr>
                        <a:t>Need</a:t>
                      </a:r>
                      <a:endParaRPr lang="it-IT" sz="200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solidFill>
                      <a:srgbClr val="CCE3F5"/>
                    </a:solidFill>
                  </a:tcPr>
                </a:tc>
                <a:tc>
                  <a:txBody>
                    <a:bodyPr/>
                    <a:lstStyle/>
                    <a:p>
                      <a:pPr algn="l">
                        <a:spcAft>
                          <a:spcPts val="0"/>
                        </a:spcAft>
                      </a:pPr>
                      <a:r>
                        <a:rPr lang="it-IT" sz="2000" dirty="0" err="1" smtClean="0">
                          <a:effectLst/>
                        </a:rPr>
                        <a:t>Ensure</a:t>
                      </a:r>
                      <a:r>
                        <a:rPr lang="it-IT" sz="2000" dirty="0" smtClean="0">
                          <a:effectLst/>
                        </a:rPr>
                        <a:t> </a:t>
                      </a:r>
                      <a:r>
                        <a:rPr lang="it-IT" sz="2000" dirty="0" err="1" smtClean="0">
                          <a:effectLst/>
                        </a:rPr>
                        <a:t>stability</a:t>
                      </a:r>
                      <a:r>
                        <a:rPr lang="it-IT" sz="2000" dirty="0" smtClean="0">
                          <a:effectLst/>
                        </a:rPr>
                        <a:t> of </a:t>
                      </a:r>
                      <a:r>
                        <a:rPr lang="it-IT" sz="2000" dirty="0" err="1" smtClean="0">
                          <a:effectLst/>
                        </a:rPr>
                        <a:t>structural</a:t>
                      </a:r>
                      <a:r>
                        <a:rPr lang="it-IT" sz="2000" dirty="0" smtClean="0">
                          <a:effectLst/>
                        </a:rPr>
                        <a:t> </a:t>
                      </a:r>
                      <a:r>
                        <a:rPr lang="it-IT" sz="2000" dirty="0" err="1" smtClean="0">
                          <a:effectLst/>
                        </a:rPr>
                        <a:t>components</a:t>
                      </a:r>
                      <a:endParaRPr lang="it-IT" sz="2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it-IT" sz="2000" dirty="0" err="1" smtClean="0">
                          <a:effectLst/>
                        </a:rPr>
                        <a:t>Infer</a:t>
                      </a:r>
                      <a:r>
                        <a:rPr lang="it-IT" sz="2000" baseline="0" dirty="0" smtClean="0">
                          <a:effectLst/>
                        </a:rPr>
                        <a:t> the </a:t>
                      </a:r>
                      <a:r>
                        <a:rPr lang="it-IT" sz="2000" dirty="0" smtClean="0">
                          <a:effectLst/>
                        </a:rPr>
                        <a:t>state of</a:t>
                      </a:r>
                      <a:r>
                        <a:rPr lang="it-IT" sz="2000" baseline="0" dirty="0" smtClean="0">
                          <a:effectLst/>
                        </a:rPr>
                        <a:t> </a:t>
                      </a:r>
                      <a:r>
                        <a:rPr lang="it-IT" sz="2000" baseline="0" dirty="0" err="1" smtClean="0">
                          <a:effectLst/>
                        </a:rPr>
                        <a:t>condition</a:t>
                      </a:r>
                      <a:r>
                        <a:rPr lang="it-IT" sz="2000" baseline="0" dirty="0" smtClean="0">
                          <a:effectLst/>
                        </a:rPr>
                        <a:t> of the </a:t>
                      </a:r>
                      <a:r>
                        <a:rPr lang="it-IT" sz="2000" baseline="0" dirty="0" err="1" smtClean="0">
                          <a:effectLst/>
                        </a:rPr>
                        <a:t>structure</a:t>
                      </a:r>
                      <a:endParaRPr lang="it-IT" sz="2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r>
              <a:tr h="771236">
                <a:tc>
                  <a:txBody>
                    <a:bodyPr/>
                    <a:lstStyle/>
                    <a:p>
                      <a:pPr algn="just">
                        <a:spcAft>
                          <a:spcPts val="0"/>
                        </a:spcAft>
                      </a:pPr>
                      <a:r>
                        <a:rPr lang="it-IT" sz="2000" b="1" dirty="0" err="1" smtClean="0">
                          <a:solidFill>
                            <a:srgbClr val="FF0000"/>
                          </a:solidFill>
                          <a:effectLst/>
                        </a:rPr>
                        <a:t>Demand</a:t>
                      </a:r>
                      <a:endParaRPr lang="it-IT" sz="2000" b="1" dirty="0">
                        <a:solidFill>
                          <a:srgbClr val="FF0000"/>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solidFill>
                      <a:srgbClr val="E7F1FA"/>
                    </a:solidFill>
                  </a:tcPr>
                </a:tc>
                <a:tc>
                  <a:txBody>
                    <a:bodyPr/>
                    <a:lstStyle/>
                    <a:p>
                      <a:pPr algn="l">
                        <a:spcAft>
                          <a:spcPts val="0"/>
                        </a:spcAft>
                      </a:pPr>
                      <a:r>
                        <a:rPr lang="it-IT" sz="2000" b="1" dirty="0" err="1" smtClean="0">
                          <a:solidFill>
                            <a:srgbClr val="FF0000"/>
                          </a:solidFill>
                          <a:effectLst/>
                        </a:rPr>
                        <a:t>Seismic</a:t>
                      </a:r>
                      <a:r>
                        <a:rPr lang="it-IT" sz="2000" b="1" dirty="0" smtClean="0">
                          <a:solidFill>
                            <a:srgbClr val="FF0000"/>
                          </a:solidFill>
                          <a:effectLst/>
                        </a:rPr>
                        <a:t> </a:t>
                      </a:r>
                      <a:r>
                        <a:rPr lang="it-IT" sz="2000" b="1" dirty="0" err="1" smtClean="0">
                          <a:solidFill>
                            <a:srgbClr val="FF0000"/>
                          </a:solidFill>
                          <a:effectLst/>
                        </a:rPr>
                        <a:t>loads</a:t>
                      </a:r>
                      <a:endParaRPr lang="it-IT" sz="2000" b="1" dirty="0">
                        <a:solidFill>
                          <a:srgbClr val="FF0000"/>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it-IT" sz="2000" b="1" dirty="0" err="1" smtClean="0">
                          <a:solidFill>
                            <a:srgbClr val="FF0000"/>
                          </a:solidFill>
                          <a:effectLst/>
                        </a:rPr>
                        <a:t>Required</a:t>
                      </a:r>
                      <a:r>
                        <a:rPr lang="it-IT" sz="2000" b="1" baseline="0" dirty="0" smtClean="0">
                          <a:solidFill>
                            <a:srgbClr val="FF0000"/>
                          </a:solidFill>
                          <a:effectLst/>
                        </a:rPr>
                        <a:t> </a:t>
                      </a:r>
                      <a:r>
                        <a:rPr lang="it-IT" sz="2000" b="1" baseline="0" dirty="0" err="1" smtClean="0">
                          <a:solidFill>
                            <a:srgbClr val="FF0000"/>
                          </a:solidFill>
                          <a:effectLst/>
                        </a:rPr>
                        <a:t>a</a:t>
                      </a:r>
                      <a:r>
                        <a:rPr lang="it-IT" sz="2000" b="1" dirty="0" err="1" smtClean="0">
                          <a:solidFill>
                            <a:srgbClr val="FF0000"/>
                          </a:solidFill>
                          <a:effectLst/>
                        </a:rPr>
                        <a:t>ccuracy</a:t>
                      </a:r>
                      <a:r>
                        <a:rPr lang="it-IT" sz="2000" b="1" dirty="0" smtClean="0">
                          <a:solidFill>
                            <a:srgbClr val="FF0000"/>
                          </a:solidFill>
                          <a:effectLst/>
                        </a:rPr>
                        <a:t> </a:t>
                      </a:r>
                      <a:r>
                        <a:rPr lang="it-IT" sz="2000" b="0" dirty="0" smtClean="0">
                          <a:solidFill>
                            <a:schemeClr val="tx1"/>
                          </a:solidFill>
                          <a:effectLst/>
                        </a:rPr>
                        <a:t>of</a:t>
                      </a:r>
                      <a:r>
                        <a:rPr lang="it-IT" sz="2000" b="0" baseline="0" dirty="0" smtClean="0">
                          <a:solidFill>
                            <a:schemeClr val="tx1"/>
                          </a:solidFill>
                          <a:effectLst/>
                        </a:rPr>
                        <a:t> the state </a:t>
                      </a:r>
                      <a:r>
                        <a:rPr lang="it-IT" sz="2000" b="0" baseline="0" dirty="0" err="1" smtClean="0">
                          <a:solidFill>
                            <a:schemeClr val="tx1"/>
                          </a:solidFill>
                          <a:effectLst/>
                        </a:rPr>
                        <a:t>variable</a:t>
                      </a:r>
                      <a:endParaRPr lang="it-IT" sz="2000" b="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r>
              <a:tr h="771236">
                <a:tc>
                  <a:txBody>
                    <a:bodyPr/>
                    <a:lstStyle/>
                    <a:p>
                      <a:pPr algn="just">
                        <a:spcAft>
                          <a:spcPts val="0"/>
                        </a:spcAft>
                      </a:pPr>
                      <a:r>
                        <a:rPr lang="it-IT" sz="2000" dirty="0" smtClean="0">
                          <a:solidFill>
                            <a:schemeClr val="tx1"/>
                          </a:solidFill>
                          <a:effectLst/>
                        </a:rPr>
                        <a:t>Model</a:t>
                      </a:r>
                      <a:endParaRPr lang="it-IT" sz="200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solidFill>
                      <a:srgbClr val="CCE3F5"/>
                    </a:solidFill>
                  </a:tcPr>
                </a:tc>
                <a:tc>
                  <a:txBody>
                    <a:bodyPr/>
                    <a:lstStyle/>
                    <a:p>
                      <a:pPr algn="l">
                        <a:spcAft>
                          <a:spcPts val="0"/>
                        </a:spcAft>
                      </a:pPr>
                      <a:r>
                        <a:rPr lang="it-IT" sz="2000" dirty="0" smtClean="0">
                          <a:effectLst/>
                        </a:rPr>
                        <a:t>Relation </a:t>
                      </a:r>
                      <a:r>
                        <a:rPr lang="it-IT" sz="2000" dirty="0" err="1" smtClean="0">
                          <a:effectLst/>
                        </a:rPr>
                        <a:t>between</a:t>
                      </a:r>
                      <a:r>
                        <a:rPr lang="it-IT" sz="2000" dirty="0" smtClean="0">
                          <a:effectLst/>
                        </a:rPr>
                        <a:t> </a:t>
                      </a:r>
                      <a:r>
                        <a:rPr lang="it-IT" sz="2000" dirty="0" err="1" smtClean="0">
                          <a:effectLst/>
                        </a:rPr>
                        <a:t>loads</a:t>
                      </a:r>
                      <a:r>
                        <a:rPr lang="it-IT" sz="2000" dirty="0" smtClean="0">
                          <a:effectLst/>
                        </a:rPr>
                        <a:t> </a:t>
                      </a:r>
                      <a:r>
                        <a:rPr lang="it-IT" sz="2000" baseline="0" dirty="0" smtClean="0">
                          <a:effectLst/>
                        </a:rPr>
                        <a:t>and stress </a:t>
                      </a:r>
                      <a:endParaRPr lang="it-IT" sz="2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it-IT" sz="2000" dirty="0" smtClean="0">
                          <a:effectLst/>
                        </a:rPr>
                        <a:t>Relation </a:t>
                      </a:r>
                      <a:r>
                        <a:rPr lang="it-IT" sz="2000" dirty="0" err="1" smtClean="0">
                          <a:effectLst/>
                        </a:rPr>
                        <a:t>between</a:t>
                      </a:r>
                      <a:r>
                        <a:rPr lang="it-IT" sz="2000" dirty="0" smtClean="0">
                          <a:effectLst/>
                        </a:rPr>
                        <a:t> </a:t>
                      </a:r>
                      <a:r>
                        <a:rPr lang="it-IT" sz="2000" dirty="0" err="1" smtClean="0">
                          <a:effectLst/>
                        </a:rPr>
                        <a:t>observations</a:t>
                      </a:r>
                      <a:r>
                        <a:rPr lang="it-IT" sz="2000" dirty="0" smtClean="0">
                          <a:effectLst/>
                        </a:rPr>
                        <a:t> and state</a:t>
                      </a:r>
                      <a:r>
                        <a:rPr lang="it-IT" sz="2000" baseline="0" dirty="0" smtClean="0">
                          <a:effectLst/>
                        </a:rPr>
                        <a:t> </a:t>
                      </a:r>
                      <a:r>
                        <a:rPr lang="it-IT" sz="2000" baseline="0" dirty="0" err="1" smtClean="0">
                          <a:effectLst/>
                        </a:rPr>
                        <a:t>variable</a:t>
                      </a:r>
                      <a:endParaRPr lang="it-IT" sz="2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r>
              <a:tr h="771236">
                <a:tc>
                  <a:txBody>
                    <a:bodyPr/>
                    <a:lstStyle/>
                    <a:p>
                      <a:pPr algn="just">
                        <a:spcAft>
                          <a:spcPts val="0"/>
                        </a:spcAft>
                      </a:pPr>
                      <a:r>
                        <a:rPr lang="en-US" sz="2000" dirty="0" smtClean="0">
                          <a:solidFill>
                            <a:srgbClr val="FF0000"/>
                          </a:solidFill>
                          <a:effectLst/>
                        </a:rPr>
                        <a:t>Capacity</a:t>
                      </a:r>
                      <a:endParaRPr lang="it-IT" sz="2000" dirty="0">
                        <a:solidFill>
                          <a:srgbClr val="FF0000"/>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solidFill>
                      <a:srgbClr val="E7F1FA"/>
                    </a:solidFill>
                  </a:tcPr>
                </a:tc>
                <a:tc>
                  <a:txBody>
                    <a:bodyPr/>
                    <a:lstStyle/>
                    <a:p>
                      <a:pPr algn="l">
                        <a:spcAft>
                          <a:spcPts val="0"/>
                        </a:spcAft>
                      </a:pPr>
                      <a:r>
                        <a:rPr lang="en-US" sz="2000" b="1" dirty="0" smtClean="0">
                          <a:solidFill>
                            <a:srgbClr val="FF0000"/>
                          </a:solidFill>
                          <a:effectLst/>
                        </a:rPr>
                        <a:t>Seismic capacity </a:t>
                      </a:r>
                      <a:r>
                        <a:rPr lang="en-US" sz="2000" b="0" dirty="0" smtClean="0">
                          <a:solidFill>
                            <a:schemeClr val="tx1"/>
                          </a:solidFill>
                          <a:effectLst/>
                        </a:rPr>
                        <a:t>of</a:t>
                      </a:r>
                      <a:r>
                        <a:rPr lang="en-US" sz="2000" b="0" baseline="0" dirty="0" smtClean="0">
                          <a:solidFill>
                            <a:schemeClr val="tx1"/>
                          </a:solidFill>
                          <a:effectLst/>
                        </a:rPr>
                        <a:t> structural components</a:t>
                      </a:r>
                      <a:endParaRPr lang="it-IT" sz="2000" b="1" dirty="0">
                        <a:solidFill>
                          <a:srgbClr val="FF0000"/>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it-IT" sz="2000" b="1" dirty="0" err="1" smtClean="0">
                          <a:solidFill>
                            <a:srgbClr val="FF0000"/>
                          </a:solidFill>
                          <a:effectLst/>
                        </a:rPr>
                        <a:t>Expected</a:t>
                      </a:r>
                      <a:r>
                        <a:rPr lang="it-IT" sz="2000" b="1" dirty="0" smtClean="0">
                          <a:solidFill>
                            <a:srgbClr val="FF0000"/>
                          </a:solidFill>
                          <a:effectLst/>
                        </a:rPr>
                        <a:t> </a:t>
                      </a:r>
                      <a:r>
                        <a:rPr lang="it-IT" sz="2000" b="1" dirty="0" err="1" smtClean="0">
                          <a:solidFill>
                            <a:srgbClr val="FF0000"/>
                          </a:solidFill>
                          <a:effectLst/>
                        </a:rPr>
                        <a:t>accuracy</a:t>
                      </a:r>
                      <a:r>
                        <a:rPr lang="it-IT" sz="2000" b="1" dirty="0" smtClean="0">
                          <a:solidFill>
                            <a:srgbClr val="FF0000"/>
                          </a:solidFill>
                          <a:effectLst/>
                        </a:rPr>
                        <a:t> </a:t>
                      </a:r>
                      <a:r>
                        <a:rPr lang="it-IT" sz="2000" dirty="0" smtClean="0">
                          <a:effectLst/>
                        </a:rPr>
                        <a:t>of the state </a:t>
                      </a:r>
                      <a:r>
                        <a:rPr lang="it-IT" sz="2000" dirty="0" err="1" smtClean="0">
                          <a:effectLst/>
                        </a:rPr>
                        <a:t>variable</a:t>
                      </a:r>
                      <a:endParaRPr lang="it-IT" sz="2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r>
              <a:tr h="771236">
                <a:tc>
                  <a:txBody>
                    <a:bodyPr/>
                    <a:lstStyle/>
                    <a:p>
                      <a:pPr algn="just">
                        <a:spcAft>
                          <a:spcPts val="0"/>
                        </a:spcAft>
                      </a:pPr>
                      <a:r>
                        <a:rPr lang="en-US" sz="2000" dirty="0" smtClean="0">
                          <a:solidFill>
                            <a:schemeClr val="tx1"/>
                          </a:solidFill>
                          <a:effectLst/>
                        </a:rPr>
                        <a:t>Check</a:t>
                      </a:r>
                      <a:endParaRPr lang="it-IT" sz="2000" dirty="0">
                        <a:solidFill>
                          <a:schemeClr val="tx1"/>
                        </a:solidFill>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solidFill>
                      <a:srgbClr val="CCE3F5"/>
                    </a:solidFill>
                  </a:tcPr>
                </a:tc>
                <a:tc>
                  <a:txBody>
                    <a:bodyPr/>
                    <a:lstStyle/>
                    <a:p>
                      <a:pPr algn="l">
                        <a:spcAft>
                          <a:spcPts val="0"/>
                        </a:spcAft>
                      </a:pPr>
                      <a:r>
                        <a:rPr lang="it-IT" sz="2000" dirty="0" err="1" smtClean="0">
                          <a:effectLst/>
                        </a:rPr>
                        <a:t>Seismic</a:t>
                      </a:r>
                      <a:r>
                        <a:rPr lang="it-IT" sz="2000" dirty="0" smtClean="0">
                          <a:effectLst/>
                        </a:rPr>
                        <a:t> </a:t>
                      </a:r>
                      <a:r>
                        <a:rPr lang="it-IT" sz="2000" dirty="0" err="1" smtClean="0">
                          <a:effectLst/>
                        </a:rPr>
                        <a:t>capacity</a:t>
                      </a:r>
                      <a:r>
                        <a:rPr lang="it-IT" sz="2000" baseline="0" dirty="0" smtClean="0">
                          <a:effectLst/>
                        </a:rPr>
                        <a:t> </a:t>
                      </a:r>
                      <a:r>
                        <a:rPr lang="it-IT" sz="2000" baseline="0" dirty="0" err="1" smtClean="0">
                          <a:effectLst/>
                        </a:rPr>
                        <a:t>higher</a:t>
                      </a:r>
                      <a:r>
                        <a:rPr lang="it-IT" sz="2000" baseline="0" dirty="0" smtClean="0">
                          <a:effectLst/>
                        </a:rPr>
                        <a:t> </a:t>
                      </a:r>
                      <a:r>
                        <a:rPr lang="it-IT" sz="2000" baseline="0" dirty="0" err="1" smtClean="0">
                          <a:effectLst/>
                        </a:rPr>
                        <a:t>than</a:t>
                      </a:r>
                      <a:r>
                        <a:rPr lang="it-IT" sz="2000" baseline="0" dirty="0" smtClean="0">
                          <a:effectLst/>
                        </a:rPr>
                        <a:t> </a:t>
                      </a:r>
                      <a:r>
                        <a:rPr lang="it-IT" sz="2000" baseline="0" dirty="0" err="1" smtClean="0">
                          <a:effectLst/>
                        </a:rPr>
                        <a:t>seismic</a:t>
                      </a:r>
                      <a:r>
                        <a:rPr lang="it-IT" sz="2000" baseline="0" dirty="0" smtClean="0">
                          <a:effectLst/>
                        </a:rPr>
                        <a:t> </a:t>
                      </a:r>
                      <a:r>
                        <a:rPr lang="it-IT" sz="2000" baseline="0" dirty="0" err="1" smtClean="0">
                          <a:effectLst/>
                        </a:rPr>
                        <a:t>load</a:t>
                      </a:r>
                      <a:endParaRPr lang="it-IT" sz="2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0"/>
                        </a:spcAft>
                      </a:pPr>
                      <a:r>
                        <a:rPr lang="it-IT" sz="2000" dirty="0" err="1" smtClean="0">
                          <a:effectLst/>
                        </a:rPr>
                        <a:t>Expected</a:t>
                      </a:r>
                      <a:r>
                        <a:rPr lang="it-IT" sz="2000" dirty="0" smtClean="0">
                          <a:effectLst/>
                        </a:rPr>
                        <a:t> </a:t>
                      </a:r>
                      <a:r>
                        <a:rPr lang="it-IT" sz="2000" dirty="0" err="1" smtClean="0">
                          <a:effectLst/>
                        </a:rPr>
                        <a:t>accuracy</a:t>
                      </a:r>
                      <a:r>
                        <a:rPr lang="it-IT" sz="2000" baseline="0" dirty="0" smtClean="0">
                          <a:effectLst/>
                        </a:rPr>
                        <a:t> </a:t>
                      </a:r>
                      <a:r>
                        <a:rPr lang="it-IT" sz="2000" baseline="0" dirty="0" err="1" smtClean="0">
                          <a:effectLst/>
                        </a:rPr>
                        <a:t>higher</a:t>
                      </a:r>
                      <a:r>
                        <a:rPr lang="it-IT" sz="2000" baseline="0" dirty="0" smtClean="0">
                          <a:effectLst/>
                        </a:rPr>
                        <a:t> </a:t>
                      </a:r>
                      <a:r>
                        <a:rPr lang="it-IT" sz="2000" baseline="0" dirty="0" err="1" smtClean="0">
                          <a:effectLst/>
                        </a:rPr>
                        <a:t>than</a:t>
                      </a:r>
                      <a:r>
                        <a:rPr lang="it-IT" sz="2000" baseline="0" dirty="0" smtClean="0">
                          <a:effectLst/>
                        </a:rPr>
                        <a:t> </a:t>
                      </a:r>
                      <a:r>
                        <a:rPr lang="it-IT" sz="2000" baseline="0" dirty="0" err="1" smtClean="0">
                          <a:effectLst/>
                        </a:rPr>
                        <a:t>requested</a:t>
                      </a:r>
                      <a:r>
                        <a:rPr lang="it-IT" sz="2000" baseline="0" dirty="0" smtClean="0">
                          <a:effectLst/>
                        </a:rPr>
                        <a:t> </a:t>
                      </a:r>
                      <a:r>
                        <a:rPr lang="it-IT" sz="2000" baseline="0" dirty="0" err="1" smtClean="0">
                          <a:effectLst/>
                        </a:rPr>
                        <a:t>accuracy</a:t>
                      </a:r>
                      <a:endParaRPr lang="it-IT" sz="2000" dirty="0">
                        <a:effectLst/>
                        <a:latin typeface="Arial Narrow" panose="020B0606020202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75212166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1"/>
          <p:cNvSpPr txBox="1">
            <a:spLocks/>
          </p:cNvSpPr>
          <p:nvPr/>
        </p:nvSpPr>
        <p:spPr>
          <a:xfrm>
            <a:off x="275662" y="254643"/>
            <a:ext cx="8681301" cy="739941"/>
          </a:xfrm>
          <a:prstGeom prst="rect">
            <a:avLst/>
          </a:prstGeom>
        </p:spPr>
        <p:txBody>
          <a:bodyPr>
            <a:normAutofit/>
          </a:bodyPr>
          <a:lst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a:lstStyle>
          <a:p>
            <a:r>
              <a:rPr lang="it-IT" dirty="0" smtClean="0"/>
              <a:t>POSSIBLE MONITORING TECHNIQUES </a:t>
            </a:r>
            <a:endParaRPr lang="it-IT" dirty="0"/>
          </a:p>
        </p:txBody>
      </p:sp>
      <p:sp>
        <p:nvSpPr>
          <p:cNvPr id="4" name="Rettangolo 3"/>
          <p:cNvSpPr/>
          <p:nvPr/>
        </p:nvSpPr>
        <p:spPr>
          <a:xfrm>
            <a:off x="275662" y="620724"/>
            <a:ext cx="8779438" cy="4002075"/>
          </a:xfrm>
          <a:prstGeom prst="rect">
            <a:avLst/>
          </a:prstGeom>
        </p:spPr>
        <p:txBody>
          <a:bodyPr wrap="square">
            <a:noAutofit/>
          </a:bodyPr>
          <a:lstStyle/>
          <a:p>
            <a:pPr algn="just">
              <a:spcAft>
                <a:spcPts val="600"/>
              </a:spcAft>
            </a:pPr>
            <a:endParaRPr lang="en-US" sz="2000" dirty="0">
              <a:solidFill>
                <a:srgbClr val="003366"/>
              </a:solidFill>
            </a:endParaRPr>
          </a:p>
          <a:p>
            <a:pPr marL="342900" indent="-342900" algn="just">
              <a:spcAft>
                <a:spcPts val="1200"/>
              </a:spcAft>
              <a:buFont typeface="Arial" panose="020B0604020202020204" pitchFamily="34" charset="0"/>
              <a:buChar char="•"/>
            </a:pPr>
            <a:r>
              <a:rPr lang="en-US" sz="2000" b="1" dirty="0" smtClean="0">
                <a:solidFill>
                  <a:srgbClr val="003366"/>
                </a:solidFill>
              </a:rPr>
              <a:t>Seismic Intensity Measures (IM)</a:t>
            </a:r>
          </a:p>
          <a:p>
            <a:pPr marL="342900" indent="-342900" algn="just">
              <a:spcAft>
                <a:spcPts val="1200"/>
              </a:spcAft>
              <a:buFont typeface="Arial" panose="020B0604020202020204" pitchFamily="34" charset="0"/>
              <a:buChar char="•"/>
            </a:pPr>
            <a:endParaRPr lang="en-US" sz="2000" b="1" dirty="0">
              <a:solidFill>
                <a:srgbClr val="003366"/>
              </a:solidFill>
            </a:endParaRP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algn="just">
              <a:spcAft>
                <a:spcPts val="1200"/>
              </a:spcAft>
            </a:pPr>
            <a:endParaRPr lang="en-US" sz="2000" b="1" dirty="0" smtClean="0">
              <a:solidFill>
                <a:srgbClr val="003366"/>
              </a:solidFill>
            </a:endParaRP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marL="342900" indent="-342900" algn="just">
              <a:spcAft>
                <a:spcPts val="1200"/>
              </a:spcAft>
              <a:buFont typeface="Arial" panose="020B0604020202020204" pitchFamily="34" charset="0"/>
              <a:buChar char="•"/>
            </a:pPr>
            <a:r>
              <a:rPr lang="en-US" sz="2000" b="1" dirty="0" smtClean="0">
                <a:solidFill>
                  <a:srgbClr val="003366"/>
                </a:solidFill>
              </a:rPr>
              <a:t>Engineering Demand Parameters (EDP)</a:t>
            </a: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marL="342900" indent="-342900" algn="just">
              <a:spcAft>
                <a:spcPts val="1200"/>
              </a:spcAft>
              <a:buFont typeface="Arial" panose="020B0604020202020204" pitchFamily="34" charset="0"/>
              <a:buChar char="•"/>
            </a:pPr>
            <a:endParaRPr lang="en-US" sz="2000" b="1" dirty="0">
              <a:solidFill>
                <a:srgbClr val="003366"/>
              </a:solidFill>
            </a:endParaRP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marL="342900" indent="-342900" algn="just">
              <a:spcAft>
                <a:spcPts val="1200"/>
              </a:spcAft>
              <a:buFont typeface="Arial" panose="020B0604020202020204" pitchFamily="34" charset="0"/>
              <a:buChar char="•"/>
            </a:pPr>
            <a:r>
              <a:rPr lang="en-US" sz="2000" b="1" dirty="0" smtClean="0">
                <a:solidFill>
                  <a:srgbClr val="003366"/>
                </a:solidFill>
              </a:rPr>
              <a:t>Structural Parameters</a:t>
            </a: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marL="342900" indent="-342900" algn="just">
              <a:spcAft>
                <a:spcPts val="1200"/>
              </a:spcAft>
              <a:buFont typeface="Arial" panose="020B0604020202020204" pitchFamily="34" charset="0"/>
              <a:buChar char="•"/>
            </a:pPr>
            <a:endParaRPr lang="en-US" sz="2000" b="1" dirty="0">
              <a:solidFill>
                <a:srgbClr val="003366"/>
              </a:solidFill>
            </a:endParaRP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marL="342900" indent="-342900" algn="just">
              <a:spcAft>
                <a:spcPts val="1200"/>
              </a:spcAft>
              <a:buFont typeface="Arial" panose="020B0604020202020204" pitchFamily="34" charset="0"/>
              <a:buChar char="•"/>
            </a:pPr>
            <a:endParaRPr lang="en-US" sz="2000" b="1" dirty="0" smtClean="0">
              <a:solidFill>
                <a:srgbClr val="003366"/>
              </a:solidFill>
            </a:endParaRPr>
          </a:p>
          <a:p>
            <a:pPr algn="just">
              <a:spcAft>
                <a:spcPts val="600"/>
              </a:spcAft>
            </a:pPr>
            <a:endParaRPr lang="en-US" sz="2000" b="1" dirty="0" smtClean="0">
              <a:solidFill>
                <a:srgbClr val="003366"/>
              </a:solidFill>
            </a:endParaRPr>
          </a:p>
          <a:p>
            <a:pPr algn="just">
              <a:spcAft>
                <a:spcPts val="600"/>
              </a:spcAft>
            </a:pPr>
            <a:endParaRPr lang="en-US" sz="2000" b="1" dirty="0">
              <a:solidFill>
                <a:srgbClr val="003366"/>
              </a:solidFill>
            </a:endParaRPr>
          </a:p>
          <a:p>
            <a:pPr marL="342900" indent="-342900" algn="just">
              <a:spcAft>
                <a:spcPts val="600"/>
              </a:spcAft>
              <a:buFont typeface="Arial" panose="020B0604020202020204" pitchFamily="34" charset="0"/>
              <a:buChar char="•"/>
            </a:pPr>
            <a:endParaRPr lang="en-US" sz="2000" b="1" dirty="0">
              <a:solidFill>
                <a:srgbClr val="003366"/>
              </a:solidFill>
            </a:endParaRPr>
          </a:p>
          <a:p>
            <a:pPr algn="just">
              <a:spcAft>
                <a:spcPts val="600"/>
              </a:spcAft>
            </a:pPr>
            <a:endParaRPr lang="en-US" sz="2000" dirty="0">
              <a:solidFill>
                <a:srgbClr val="003366"/>
              </a:solidFill>
            </a:endParaRPr>
          </a:p>
          <a:p>
            <a:pPr algn="just">
              <a:spcAft>
                <a:spcPts val="600"/>
              </a:spcAft>
            </a:pPr>
            <a:r>
              <a:rPr lang="en-US" sz="2000" dirty="0" smtClean="0">
                <a:solidFill>
                  <a:srgbClr val="003366"/>
                </a:solidFill>
              </a:rPr>
              <a:t> </a:t>
            </a:r>
          </a:p>
          <a:p>
            <a:pPr marL="342900" indent="-342900" algn="just">
              <a:spcAft>
                <a:spcPts val="600"/>
              </a:spcAft>
              <a:buFont typeface="Wingdings" pitchFamily="2" charset="2"/>
              <a:buChar char="§"/>
            </a:pPr>
            <a:endParaRPr lang="en-US" sz="2000" dirty="0">
              <a:solidFill>
                <a:srgbClr val="003366"/>
              </a:solidFill>
            </a:endParaRPr>
          </a:p>
          <a:p>
            <a:pPr algn="just">
              <a:spcAft>
                <a:spcPts val="600"/>
              </a:spcAft>
            </a:pPr>
            <a:endParaRPr lang="en-US" sz="2000" dirty="0" smtClean="0">
              <a:solidFill>
                <a:srgbClr val="003366"/>
              </a:solidFill>
            </a:endParaRPr>
          </a:p>
          <a:p>
            <a:pPr marL="342900" indent="-342900" algn="just">
              <a:spcAft>
                <a:spcPts val="600"/>
              </a:spcAft>
              <a:buFont typeface="Wingdings" pitchFamily="2" charset="2"/>
              <a:buChar char="§"/>
            </a:pPr>
            <a:endParaRPr lang="en-US" sz="2000" dirty="0" smtClean="0">
              <a:solidFill>
                <a:srgbClr val="003366"/>
              </a:solidFill>
            </a:endParaRPr>
          </a:p>
        </p:txBody>
      </p:sp>
      <p:sp>
        <p:nvSpPr>
          <p:cNvPr id="5" name="Text Box 11"/>
          <p:cNvSpPr txBox="1">
            <a:spLocks noChangeArrowheads="1"/>
          </p:cNvSpPr>
          <p:nvPr/>
        </p:nvSpPr>
        <p:spPr bwMode="auto">
          <a:xfrm>
            <a:off x="840442" y="1399002"/>
            <a:ext cx="7450137" cy="1615827"/>
          </a:xfrm>
          <a:prstGeom prst="rect">
            <a:avLst/>
          </a:prstGeom>
          <a:solidFill>
            <a:schemeClr val="accent1">
              <a:lumMod val="20000"/>
              <a:lumOff val="80000"/>
            </a:schemeClr>
          </a:solidFill>
          <a:ln>
            <a:noFill/>
          </a:ln>
        </p:spPr>
        <p:txBody>
          <a:bodyPr>
            <a:spAutoFit/>
          </a:bodyPr>
          <a:lstStyle>
            <a:lvl1pPr marL="225425" indent="-225425"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buFont typeface="Wingdings" panose="05000000000000000000" pitchFamily="2" charset="2"/>
              <a:buChar char="§"/>
            </a:pPr>
            <a:r>
              <a:rPr lang="en-US" altLang="it-IT" b="1" dirty="0" smtClean="0">
                <a:latin typeface="+mn-lt"/>
                <a:cs typeface="Arial" panose="020B0604020202020204" pitchFamily="34" charset="0"/>
              </a:rPr>
              <a:t>GA</a:t>
            </a:r>
            <a:r>
              <a:rPr lang="en-US" altLang="it-IT" dirty="0" smtClean="0">
                <a:latin typeface="+mn-lt"/>
                <a:cs typeface="Arial" panose="020B0604020202020204" pitchFamily="34" charset="0"/>
              </a:rPr>
              <a:t> </a:t>
            </a:r>
            <a:r>
              <a:rPr lang="en-US" altLang="it-IT" dirty="0">
                <a:latin typeface="+mn-lt"/>
                <a:cs typeface="Arial" panose="020B0604020202020204" pitchFamily="34" charset="0"/>
              </a:rPr>
              <a:t>– </a:t>
            </a:r>
            <a:r>
              <a:rPr lang="en-US" altLang="it-IT" dirty="0" smtClean="0">
                <a:latin typeface="+mn-lt"/>
                <a:cs typeface="Arial" panose="020B0604020202020204" pitchFamily="34" charset="0"/>
              </a:rPr>
              <a:t>Ground acceleration time history</a:t>
            </a:r>
          </a:p>
          <a:p>
            <a:pPr eaLnBrk="1" hangingPunct="1">
              <a:spcBef>
                <a:spcPct val="50000"/>
              </a:spcBef>
              <a:buFont typeface="Wingdings" panose="05000000000000000000" pitchFamily="2" charset="2"/>
              <a:buChar char="§"/>
            </a:pPr>
            <a:r>
              <a:rPr lang="en-US" altLang="it-IT" b="1" dirty="0">
                <a:latin typeface="+mn-lt"/>
                <a:cs typeface="Arial" panose="020B0604020202020204" pitchFamily="34" charset="0"/>
              </a:rPr>
              <a:t>PGA</a:t>
            </a:r>
            <a:r>
              <a:rPr lang="en-US" altLang="it-IT" dirty="0">
                <a:latin typeface="+mn-lt"/>
                <a:cs typeface="Arial" panose="020B0604020202020204" pitchFamily="34" charset="0"/>
              </a:rPr>
              <a:t> – Peak Ground </a:t>
            </a:r>
            <a:r>
              <a:rPr lang="en-US" altLang="it-IT" dirty="0" smtClean="0">
                <a:latin typeface="+mn-lt"/>
                <a:cs typeface="Arial" panose="020B0604020202020204" pitchFamily="34" charset="0"/>
              </a:rPr>
              <a:t>Acceleration</a:t>
            </a:r>
            <a:endParaRPr lang="en-US" altLang="it-IT" dirty="0">
              <a:latin typeface="+mn-lt"/>
              <a:cs typeface="Arial" panose="020B0604020202020204" pitchFamily="34" charset="0"/>
            </a:endParaRPr>
          </a:p>
          <a:p>
            <a:pPr eaLnBrk="1" hangingPunct="1">
              <a:spcBef>
                <a:spcPct val="50000"/>
              </a:spcBef>
              <a:buFont typeface="Wingdings" panose="05000000000000000000" pitchFamily="2" charset="2"/>
              <a:buChar char="§"/>
            </a:pPr>
            <a:r>
              <a:rPr lang="en-US" altLang="it-IT" b="1" dirty="0">
                <a:latin typeface="+mn-lt"/>
                <a:cs typeface="Arial" panose="020B0604020202020204" pitchFamily="34" charset="0"/>
              </a:rPr>
              <a:t>PGV</a:t>
            </a:r>
            <a:r>
              <a:rPr lang="en-US" altLang="it-IT" dirty="0">
                <a:latin typeface="+mn-lt"/>
                <a:cs typeface="Arial" panose="020B0604020202020204" pitchFamily="34" charset="0"/>
              </a:rPr>
              <a:t> – Peak Ground Velocity</a:t>
            </a:r>
          </a:p>
          <a:p>
            <a:pPr eaLnBrk="1" hangingPunct="1">
              <a:spcBef>
                <a:spcPct val="50000"/>
              </a:spcBef>
              <a:buFont typeface="Wingdings" panose="05000000000000000000" pitchFamily="2" charset="2"/>
              <a:buChar char="§"/>
            </a:pPr>
            <a:r>
              <a:rPr lang="en-US" altLang="it-IT" b="1" dirty="0" smtClean="0">
                <a:latin typeface="+mn-lt"/>
                <a:cs typeface="Arial" panose="020B0604020202020204" pitchFamily="34" charset="0"/>
              </a:rPr>
              <a:t>SPA</a:t>
            </a:r>
            <a:r>
              <a:rPr lang="en-US" altLang="it-IT" dirty="0" smtClean="0">
                <a:latin typeface="+mn-lt"/>
                <a:cs typeface="Arial" panose="020B0604020202020204" pitchFamily="34" charset="0"/>
              </a:rPr>
              <a:t> – Response </a:t>
            </a:r>
            <a:r>
              <a:rPr lang="en-US" altLang="it-IT" dirty="0">
                <a:latin typeface="+mn-lt"/>
                <a:cs typeface="Arial" panose="020B0604020202020204" pitchFamily="34" charset="0"/>
              </a:rPr>
              <a:t>Spectral Pseudo-Acceleration</a:t>
            </a:r>
          </a:p>
        </p:txBody>
      </p:sp>
      <p:sp>
        <p:nvSpPr>
          <p:cNvPr id="6" name="Text Box 13"/>
          <p:cNvSpPr txBox="1">
            <a:spLocks noChangeArrowheads="1"/>
          </p:cNvSpPr>
          <p:nvPr/>
        </p:nvSpPr>
        <p:spPr bwMode="auto">
          <a:xfrm>
            <a:off x="865841" y="3706811"/>
            <a:ext cx="7399337" cy="1200329"/>
          </a:xfrm>
          <a:prstGeom prst="rect">
            <a:avLst/>
          </a:prstGeom>
          <a:solidFill>
            <a:schemeClr val="accent1">
              <a:lumMod val="20000"/>
              <a:lumOff val="80000"/>
            </a:schemeClr>
          </a:solidFill>
          <a:ln>
            <a:noFill/>
          </a:ln>
        </p:spPr>
        <p:txBody>
          <a:bodyPr>
            <a:spAutoFit/>
          </a:bodyPr>
          <a:lstStyle>
            <a:lvl1pPr marL="225425" indent="-225425"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buFont typeface="Wingdings" panose="05000000000000000000" pitchFamily="2" charset="2"/>
              <a:buChar char="§"/>
            </a:pPr>
            <a:r>
              <a:rPr lang="en-US" altLang="it-IT" b="1" dirty="0" smtClean="0">
                <a:latin typeface="+mn-lt"/>
                <a:cs typeface="Arial" panose="020B0604020202020204" pitchFamily="34" charset="0"/>
              </a:rPr>
              <a:t>PFA</a:t>
            </a:r>
            <a:r>
              <a:rPr lang="en-US" altLang="it-IT" dirty="0" smtClean="0">
                <a:latin typeface="+mn-lt"/>
                <a:cs typeface="Arial" panose="020B0604020202020204" pitchFamily="34" charset="0"/>
              </a:rPr>
              <a:t> – Peak Floor Acceleration</a:t>
            </a:r>
            <a:endParaRPr lang="en-US" altLang="it-IT" dirty="0">
              <a:latin typeface="+mn-lt"/>
              <a:cs typeface="Arial" panose="020B0604020202020204" pitchFamily="34" charset="0"/>
            </a:endParaRPr>
          </a:p>
          <a:p>
            <a:pPr eaLnBrk="1" hangingPunct="1">
              <a:spcBef>
                <a:spcPct val="50000"/>
              </a:spcBef>
              <a:buFont typeface="Wingdings" panose="05000000000000000000" pitchFamily="2" charset="2"/>
              <a:buChar char="§"/>
            </a:pPr>
            <a:r>
              <a:rPr lang="en-US" altLang="it-IT" b="1" dirty="0">
                <a:latin typeface="+mn-lt"/>
                <a:cs typeface="Arial" panose="020B0604020202020204" pitchFamily="34" charset="0"/>
              </a:rPr>
              <a:t>PID</a:t>
            </a:r>
            <a:r>
              <a:rPr lang="en-US" altLang="it-IT" dirty="0">
                <a:latin typeface="+mn-lt"/>
                <a:cs typeface="Arial" panose="020B0604020202020204" pitchFamily="34" charset="0"/>
              </a:rPr>
              <a:t> – Peak Interstory </a:t>
            </a:r>
            <a:r>
              <a:rPr lang="en-US" altLang="it-IT" dirty="0" smtClean="0">
                <a:latin typeface="+mn-lt"/>
                <a:cs typeface="Arial" panose="020B0604020202020204" pitchFamily="34" charset="0"/>
              </a:rPr>
              <a:t>Drift Ratio</a:t>
            </a:r>
          </a:p>
          <a:p>
            <a:pPr eaLnBrk="1" hangingPunct="1">
              <a:spcBef>
                <a:spcPct val="50000"/>
              </a:spcBef>
              <a:buFont typeface="Wingdings" panose="05000000000000000000" pitchFamily="2" charset="2"/>
              <a:buChar char="§"/>
            </a:pPr>
            <a:r>
              <a:rPr lang="en-US" altLang="it-IT" b="1" dirty="0" smtClean="0">
                <a:latin typeface="+mn-lt"/>
                <a:cs typeface="Arial" panose="020B0604020202020204" pitchFamily="34" charset="0"/>
              </a:rPr>
              <a:t>MSD</a:t>
            </a:r>
            <a:r>
              <a:rPr lang="en-US" altLang="it-IT" dirty="0" smtClean="0">
                <a:latin typeface="+mn-lt"/>
                <a:cs typeface="Arial" panose="020B0604020202020204" pitchFamily="34" charset="0"/>
              </a:rPr>
              <a:t> – Maximum Shear Demand</a:t>
            </a:r>
            <a:endParaRPr lang="en-US" altLang="it-IT" dirty="0">
              <a:latin typeface="+mn-lt"/>
              <a:cs typeface="Arial" panose="020B0604020202020204" pitchFamily="34" charset="0"/>
            </a:endParaRPr>
          </a:p>
        </p:txBody>
      </p:sp>
      <p:sp>
        <p:nvSpPr>
          <p:cNvPr id="7" name="Text Box 13"/>
          <p:cNvSpPr txBox="1">
            <a:spLocks noChangeArrowheads="1"/>
          </p:cNvSpPr>
          <p:nvPr/>
        </p:nvSpPr>
        <p:spPr bwMode="auto">
          <a:xfrm>
            <a:off x="891242" y="5413563"/>
            <a:ext cx="7399337" cy="784830"/>
          </a:xfrm>
          <a:prstGeom prst="rect">
            <a:avLst/>
          </a:prstGeom>
          <a:solidFill>
            <a:schemeClr val="accent1">
              <a:lumMod val="20000"/>
              <a:lumOff val="80000"/>
            </a:schemeClr>
          </a:solidFill>
          <a:ln>
            <a:noFill/>
          </a:ln>
        </p:spPr>
        <p:txBody>
          <a:bodyPr>
            <a:spAutoFit/>
          </a:bodyPr>
          <a:lstStyle>
            <a:lvl1pPr marL="225425" indent="-225425"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buFont typeface="Wingdings" panose="05000000000000000000" pitchFamily="2" charset="2"/>
              <a:buChar char="§"/>
            </a:pPr>
            <a:r>
              <a:rPr lang="en-US" altLang="it-IT" b="1" dirty="0" smtClean="0">
                <a:latin typeface="+mn-lt"/>
                <a:cs typeface="Arial" panose="020B0604020202020204" pitchFamily="34" charset="0"/>
              </a:rPr>
              <a:t>SID </a:t>
            </a:r>
            <a:r>
              <a:rPr lang="en-US" altLang="it-IT" dirty="0" smtClean="0">
                <a:latin typeface="+mn-lt"/>
                <a:cs typeface="Arial" panose="020B0604020202020204" pitchFamily="34" charset="0"/>
              </a:rPr>
              <a:t>– System Identification</a:t>
            </a:r>
            <a:endParaRPr lang="en-US" altLang="it-IT" dirty="0">
              <a:latin typeface="+mn-lt"/>
              <a:cs typeface="Arial" panose="020B0604020202020204" pitchFamily="34" charset="0"/>
            </a:endParaRPr>
          </a:p>
          <a:p>
            <a:pPr eaLnBrk="1" hangingPunct="1">
              <a:spcBef>
                <a:spcPct val="50000"/>
              </a:spcBef>
              <a:buFont typeface="Wingdings" panose="05000000000000000000" pitchFamily="2" charset="2"/>
              <a:buChar char="§"/>
            </a:pPr>
            <a:r>
              <a:rPr lang="en-US" altLang="it-IT" b="1" dirty="0" smtClean="0">
                <a:latin typeface="+mn-lt"/>
                <a:cs typeface="Arial" panose="020B0604020202020204" pitchFamily="34" charset="0"/>
              </a:rPr>
              <a:t>MU </a:t>
            </a:r>
            <a:r>
              <a:rPr lang="en-US" altLang="it-IT" dirty="0" smtClean="0">
                <a:latin typeface="+mn-lt"/>
                <a:cs typeface="Arial" panose="020B0604020202020204" pitchFamily="34" charset="0"/>
              </a:rPr>
              <a:t>– Modal Updating</a:t>
            </a:r>
            <a:endParaRPr lang="en-US" altLang="it-IT" dirty="0">
              <a:latin typeface="+mn-lt"/>
              <a:cs typeface="Arial" panose="020B0604020202020204" pitchFamily="34" charset="0"/>
            </a:endParaRPr>
          </a:p>
        </p:txBody>
      </p:sp>
      <p:sp>
        <p:nvSpPr>
          <p:cNvPr id="11" name="Parentesi graffa chiusa 10"/>
          <p:cNvSpPr/>
          <p:nvPr/>
        </p:nvSpPr>
        <p:spPr>
          <a:xfrm>
            <a:off x="5588000" y="1399002"/>
            <a:ext cx="520700" cy="1615827"/>
          </a:xfrm>
          <a:prstGeom prst="rightBrace">
            <a:avLst/>
          </a:prstGeom>
          <a:ln>
            <a:solidFill>
              <a:srgbClr val="0033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2" name="CasellaDiTesto 11"/>
          <p:cNvSpPr txBox="1"/>
          <p:nvPr/>
        </p:nvSpPr>
        <p:spPr>
          <a:xfrm>
            <a:off x="6386573" y="1785348"/>
            <a:ext cx="1778266" cy="584775"/>
          </a:xfrm>
          <a:prstGeom prst="rect">
            <a:avLst/>
          </a:prstGeom>
          <a:noFill/>
        </p:spPr>
        <p:txBody>
          <a:bodyPr wrap="square" rtlCol="0">
            <a:spAutoFit/>
          </a:bodyPr>
          <a:lstStyle/>
          <a:p>
            <a:pPr algn="ctr"/>
            <a:r>
              <a:rPr lang="it-IT" sz="1600" b="1" dirty="0" err="1" smtClean="0">
                <a:solidFill>
                  <a:srgbClr val="003366"/>
                </a:solidFill>
              </a:rPr>
              <a:t>Observation</a:t>
            </a:r>
            <a:r>
              <a:rPr lang="it-IT" sz="1600" b="1" dirty="0" smtClean="0">
                <a:solidFill>
                  <a:srgbClr val="003366"/>
                </a:solidFill>
              </a:rPr>
              <a:t> of </a:t>
            </a:r>
            <a:r>
              <a:rPr lang="it-IT" sz="1600" b="1" dirty="0" err="1" smtClean="0">
                <a:solidFill>
                  <a:srgbClr val="003366"/>
                </a:solidFill>
              </a:rPr>
              <a:t>ground</a:t>
            </a:r>
            <a:r>
              <a:rPr lang="it-IT" sz="1600" b="1" dirty="0" smtClean="0">
                <a:solidFill>
                  <a:srgbClr val="003366"/>
                </a:solidFill>
              </a:rPr>
              <a:t> </a:t>
            </a:r>
            <a:r>
              <a:rPr lang="it-IT" sz="1600" b="1" dirty="0" err="1" smtClean="0">
                <a:solidFill>
                  <a:srgbClr val="003366"/>
                </a:solidFill>
              </a:rPr>
              <a:t>excitation</a:t>
            </a:r>
            <a:endParaRPr lang="it-IT" sz="1600" b="1" dirty="0">
              <a:solidFill>
                <a:srgbClr val="003366"/>
              </a:solidFill>
            </a:endParaRPr>
          </a:p>
        </p:txBody>
      </p:sp>
      <p:sp>
        <p:nvSpPr>
          <p:cNvPr id="13" name="Parentesi graffa chiusa 12"/>
          <p:cNvSpPr/>
          <p:nvPr/>
        </p:nvSpPr>
        <p:spPr>
          <a:xfrm>
            <a:off x="5588000" y="3707235"/>
            <a:ext cx="520700" cy="1199905"/>
          </a:xfrm>
          <a:prstGeom prst="rightBrace">
            <a:avLst/>
          </a:prstGeom>
          <a:ln>
            <a:solidFill>
              <a:srgbClr val="0033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4" name="CasellaDiTesto 13"/>
          <p:cNvSpPr txBox="1"/>
          <p:nvPr/>
        </p:nvSpPr>
        <p:spPr>
          <a:xfrm>
            <a:off x="6386572" y="3891476"/>
            <a:ext cx="1878605" cy="584775"/>
          </a:xfrm>
          <a:prstGeom prst="rect">
            <a:avLst/>
          </a:prstGeom>
          <a:noFill/>
        </p:spPr>
        <p:txBody>
          <a:bodyPr wrap="square" rtlCol="0">
            <a:spAutoFit/>
          </a:bodyPr>
          <a:lstStyle/>
          <a:p>
            <a:pPr algn="ctr"/>
            <a:r>
              <a:rPr lang="it-IT" sz="1600" b="1" dirty="0" err="1" smtClean="0">
                <a:solidFill>
                  <a:srgbClr val="003366"/>
                </a:solidFill>
              </a:rPr>
              <a:t>Observation</a:t>
            </a:r>
            <a:r>
              <a:rPr lang="it-IT" sz="1600" b="1" dirty="0" smtClean="0">
                <a:solidFill>
                  <a:srgbClr val="003366"/>
                </a:solidFill>
              </a:rPr>
              <a:t> of </a:t>
            </a:r>
            <a:r>
              <a:rPr lang="it-IT" sz="1600" b="1" dirty="0" err="1" smtClean="0">
                <a:solidFill>
                  <a:srgbClr val="003366"/>
                </a:solidFill>
              </a:rPr>
              <a:t>structrural</a:t>
            </a:r>
            <a:r>
              <a:rPr lang="it-IT" sz="1600" b="1" dirty="0" smtClean="0">
                <a:solidFill>
                  <a:srgbClr val="003366"/>
                </a:solidFill>
              </a:rPr>
              <a:t> </a:t>
            </a:r>
            <a:r>
              <a:rPr lang="it-IT" sz="1600" b="1" dirty="0" err="1" smtClean="0">
                <a:solidFill>
                  <a:srgbClr val="003366"/>
                </a:solidFill>
              </a:rPr>
              <a:t>response</a:t>
            </a:r>
            <a:endParaRPr lang="it-IT" sz="1600" b="1" dirty="0">
              <a:solidFill>
                <a:srgbClr val="003366"/>
              </a:solidFill>
            </a:endParaRPr>
          </a:p>
        </p:txBody>
      </p:sp>
      <p:sp>
        <p:nvSpPr>
          <p:cNvPr id="15" name="CasellaDiTesto 14"/>
          <p:cNvSpPr txBox="1"/>
          <p:nvPr/>
        </p:nvSpPr>
        <p:spPr>
          <a:xfrm>
            <a:off x="6286234" y="5390479"/>
            <a:ext cx="1978944" cy="830997"/>
          </a:xfrm>
          <a:prstGeom prst="rect">
            <a:avLst/>
          </a:prstGeom>
          <a:noFill/>
        </p:spPr>
        <p:txBody>
          <a:bodyPr wrap="square" rtlCol="0">
            <a:spAutoFit/>
          </a:bodyPr>
          <a:lstStyle/>
          <a:p>
            <a:pPr algn="ctr"/>
            <a:r>
              <a:rPr lang="it-IT" sz="1600" b="1" dirty="0" err="1" smtClean="0">
                <a:solidFill>
                  <a:srgbClr val="003366"/>
                </a:solidFill>
              </a:rPr>
              <a:t>Comparison</a:t>
            </a:r>
            <a:r>
              <a:rPr lang="it-IT" sz="1600" b="1" dirty="0" smtClean="0">
                <a:solidFill>
                  <a:srgbClr val="003366"/>
                </a:solidFill>
              </a:rPr>
              <a:t> </a:t>
            </a:r>
            <a:r>
              <a:rPr lang="it-IT" sz="1600" b="1" dirty="0" err="1" smtClean="0">
                <a:solidFill>
                  <a:srgbClr val="003366"/>
                </a:solidFill>
              </a:rPr>
              <a:t>between</a:t>
            </a:r>
            <a:r>
              <a:rPr lang="it-IT" sz="1600" b="1" dirty="0" smtClean="0">
                <a:solidFill>
                  <a:srgbClr val="003366"/>
                </a:solidFill>
              </a:rPr>
              <a:t> </a:t>
            </a:r>
            <a:r>
              <a:rPr lang="it-IT" sz="1600" b="1" dirty="0" err="1" smtClean="0">
                <a:solidFill>
                  <a:srgbClr val="003366"/>
                </a:solidFill>
              </a:rPr>
              <a:t>pre</a:t>
            </a:r>
            <a:r>
              <a:rPr lang="it-IT" sz="1600" b="1" dirty="0" smtClean="0">
                <a:solidFill>
                  <a:srgbClr val="003366"/>
                </a:solidFill>
              </a:rPr>
              <a:t> and post </a:t>
            </a:r>
            <a:r>
              <a:rPr lang="it-IT" sz="1600" b="1" dirty="0" err="1" smtClean="0">
                <a:solidFill>
                  <a:srgbClr val="003366"/>
                </a:solidFill>
              </a:rPr>
              <a:t>event</a:t>
            </a:r>
            <a:r>
              <a:rPr lang="it-IT" sz="1600" b="1" dirty="0" smtClean="0">
                <a:solidFill>
                  <a:srgbClr val="003366"/>
                </a:solidFill>
              </a:rPr>
              <a:t> </a:t>
            </a:r>
            <a:r>
              <a:rPr lang="it-IT" sz="1600" b="1" dirty="0" err="1" smtClean="0">
                <a:solidFill>
                  <a:srgbClr val="003366"/>
                </a:solidFill>
              </a:rPr>
              <a:t>paramaters</a:t>
            </a:r>
            <a:endParaRPr lang="it-IT" sz="1600" b="1" dirty="0">
              <a:solidFill>
                <a:srgbClr val="003366"/>
              </a:solidFill>
            </a:endParaRPr>
          </a:p>
        </p:txBody>
      </p:sp>
      <p:sp>
        <p:nvSpPr>
          <p:cNvPr id="16" name="Parentesi graffa chiusa 15"/>
          <p:cNvSpPr/>
          <p:nvPr/>
        </p:nvSpPr>
        <p:spPr>
          <a:xfrm>
            <a:off x="5558505" y="5409548"/>
            <a:ext cx="520700" cy="788846"/>
          </a:xfrm>
          <a:prstGeom prst="rightBrace">
            <a:avLst/>
          </a:prstGeom>
          <a:ln>
            <a:solidFill>
              <a:srgbClr val="0033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Tree>
    <p:extLst>
      <p:ext uri="{BB962C8B-B14F-4D97-AF65-F5344CB8AC3E}">
        <p14:creationId xmlns:p14="http://schemas.microsoft.com/office/powerpoint/2010/main" val="414772656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SPECIMEN CONSTRUCTION</a:t>
            </a:r>
            <a:endParaRPr lang="it-IT" dirty="0"/>
          </a:p>
        </p:txBody>
      </p:sp>
      <p:pic>
        <p:nvPicPr>
          <p:cNvPr id="3" name="costruzione">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714500" y="1392382"/>
            <a:ext cx="5429250" cy="4343400"/>
          </a:xfrm>
          <a:prstGeom prst="rect">
            <a:avLst/>
          </a:prstGeom>
        </p:spPr>
      </p:pic>
    </p:spTree>
    <p:extLst>
      <p:ext uri="{BB962C8B-B14F-4D97-AF65-F5344CB8AC3E}">
        <p14:creationId xmlns:p14="http://schemas.microsoft.com/office/powerpoint/2010/main" val="253746376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SPECIMEN CONSTRUCTION</a:t>
            </a:r>
            <a:endParaRPr lang="it-IT" dirty="0"/>
          </a:p>
        </p:txBody>
      </p:sp>
      <p:pic>
        <p:nvPicPr>
          <p:cNvPr id="3" name="Picture 2" descr="K:\Memscon\TELAIO3D\FOTO\9-21 SENSORI E CASSERI\IMG_0301.JPG"/>
          <p:cNvPicPr>
            <a:picLocks noChangeAspect="1" noChangeArrowheads="1"/>
          </p:cNvPicPr>
          <p:nvPr/>
        </p:nvPicPr>
        <p:blipFill>
          <a:blip r:embed="rId2">
            <a:extLst>
              <a:ext uri="{28A0092B-C50C-407E-A947-70E740481C1C}">
                <a14:useLocalDpi xmlns:a14="http://schemas.microsoft.com/office/drawing/2010/main" val="0"/>
              </a:ext>
            </a:extLst>
          </a:blip>
          <a:srcRect l="17899" t="2557" r="9979" b="15057"/>
          <a:stretch>
            <a:fillRect/>
          </a:stretch>
        </p:blipFill>
        <p:spPr bwMode="auto">
          <a:xfrm>
            <a:off x="830263" y="1752600"/>
            <a:ext cx="2268537"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K:\Memscon\TELAIO3D\FOTO\9-21 SENSORI E CASSERI\IMG_0263.JPG"/>
          <p:cNvPicPr>
            <a:picLocks noChangeAspect="1" noChangeArrowheads="1"/>
          </p:cNvPicPr>
          <p:nvPr/>
        </p:nvPicPr>
        <p:blipFill>
          <a:blip r:embed="rId3">
            <a:extLst>
              <a:ext uri="{28A0092B-C50C-407E-A947-70E740481C1C}">
                <a14:useLocalDpi xmlns:a14="http://schemas.microsoft.com/office/drawing/2010/main" val="0"/>
              </a:ext>
            </a:extLst>
          </a:blip>
          <a:srcRect b="3847"/>
          <a:stretch>
            <a:fillRect/>
          </a:stretch>
        </p:blipFill>
        <p:spPr bwMode="auto">
          <a:xfrm>
            <a:off x="3810000" y="1752600"/>
            <a:ext cx="1635125"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K:\Memscon\TELAIO3D\FOTO\10-12 GETTO FONDAZIONI\DSCF952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6500" y="1676400"/>
            <a:ext cx="17145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K:\Memscon\TELAIO3D\FOTO\10-14 CASSERATURA PILASTRI\PA14224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4013200"/>
            <a:ext cx="2941638"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K:\Memscon\TELAIO3D\FOTO\10-24 GETTO SOLAIO E TRAVI\FOTO GIACOMO\IMG_1031.JPG"/>
          <p:cNvPicPr>
            <a:picLocks noChangeAspect="1" noChangeArrowheads="1"/>
          </p:cNvPicPr>
          <p:nvPr/>
        </p:nvPicPr>
        <p:blipFill>
          <a:blip r:embed="rId6">
            <a:extLst>
              <a:ext uri="{28A0092B-C50C-407E-A947-70E740481C1C}">
                <a14:useLocalDpi xmlns:a14="http://schemas.microsoft.com/office/drawing/2010/main" val="0"/>
              </a:ext>
            </a:extLst>
          </a:blip>
          <a:srcRect t="15802" r="5719"/>
          <a:stretch>
            <a:fillRect/>
          </a:stretch>
        </p:blipFill>
        <p:spPr bwMode="auto">
          <a:xfrm>
            <a:off x="4716463" y="4141788"/>
            <a:ext cx="2911475" cy="194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990087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Represented</a:t>
            </a:r>
            <a:r>
              <a:rPr lang="it-IT" dirty="0" smtClean="0"/>
              <a:t> building</a:t>
            </a:r>
            <a:endParaRPr lang="it-IT" dirty="0"/>
          </a:p>
        </p:txBody>
      </p:sp>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l="19370" t="5548" b="6425"/>
          <a:stretch>
            <a:fillRect/>
          </a:stretch>
        </p:blipFill>
        <p:spPr bwMode="auto">
          <a:xfrm rot="16200000">
            <a:off x="1805782" y="2381"/>
            <a:ext cx="1473200" cy="421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uppo 7"/>
          <p:cNvGrpSpPr>
            <a:grpSpLocks/>
          </p:cNvGrpSpPr>
          <p:nvPr/>
        </p:nvGrpSpPr>
        <p:grpSpPr bwMode="auto">
          <a:xfrm>
            <a:off x="-76200" y="2727325"/>
            <a:ext cx="4953000" cy="1158875"/>
            <a:chOff x="304801" y="3200400"/>
            <a:chExt cx="4953000" cy="1158875"/>
          </a:xfrm>
        </p:grpSpPr>
        <p:grpSp>
          <p:nvGrpSpPr>
            <p:cNvPr id="5" name="Gruppo 5"/>
            <p:cNvGrpSpPr>
              <a:grpSpLocks/>
            </p:cNvGrpSpPr>
            <p:nvPr/>
          </p:nvGrpSpPr>
          <p:grpSpPr bwMode="auto">
            <a:xfrm>
              <a:off x="304801" y="3200400"/>
              <a:ext cx="4953000" cy="1158875"/>
              <a:chOff x="304801" y="3352800"/>
              <a:chExt cx="4689474" cy="1158875"/>
            </a:xfrm>
          </p:grpSpPr>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l="17552" t="73059" r="50845" b="8371"/>
              <a:stretch>
                <a:fillRect/>
              </a:stretch>
            </p:blipFill>
            <p:spPr bwMode="auto">
              <a:xfrm>
                <a:off x="304801" y="3352800"/>
                <a:ext cx="3213100" cy="1158875"/>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8" name="Picture 4"/>
              <p:cNvPicPr>
                <a:picLocks noChangeAspect="1" noChangeArrowheads="1"/>
              </p:cNvPicPr>
              <p:nvPr/>
            </p:nvPicPr>
            <p:blipFill>
              <a:blip r:embed="rId4">
                <a:extLst>
                  <a:ext uri="{28A0092B-C50C-407E-A947-70E740481C1C}">
                    <a14:useLocalDpi xmlns:a14="http://schemas.microsoft.com/office/drawing/2010/main" val="0"/>
                  </a:ext>
                </a:extLst>
              </a:blip>
              <a:srcRect l="51402" t="73059" r="34077" b="8371"/>
              <a:stretch>
                <a:fillRect/>
              </a:stretch>
            </p:blipFill>
            <p:spPr bwMode="auto">
              <a:xfrm>
                <a:off x="3517900" y="3352800"/>
                <a:ext cx="1476375" cy="1158875"/>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sp>
          <p:nvSpPr>
            <p:cNvPr id="6" name="Rettangolo 2"/>
            <p:cNvSpPr>
              <a:spLocks noChangeArrowheads="1"/>
            </p:cNvSpPr>
            <p:nvPr/>
          </p:nvSpPr>
          <p:spPr bwMode="auto">
            <a:xfrm>
              <a:off x="4267200" y="3657600"/>
              <a:ext cx="457200" cy="381000"/>
            </a:xfrm>
            <a:prstGeom prst="rect">
              <a:avLst/>
            </a:prstGeom>
            <a:solidFill>
              <a:srgbClr val="DAA600">
                <a:alpha val="39999"/>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nchor="b"/>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p>
          </p:txBody>
        </p:sp>
      </p:grpSp>
      <p:sp>
        <p:nvSpPr>
          <p:cNvPr id="9" name="Text Box 19"/>
          <p:cNvSpPr txBox="1">
            <a:spLocks noChangeArrowheads="1"/>
          </p:cNvSpPr>
          <p:nvPr/>
        </p:nvSpPr>
        <p:spPr bwMode="auto">
          <a:xfrm>
            <a:off x="4953000" y="1557338"/>
            <a:ext cx="2514600" cy="23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l" eaLnBrk="1" hangingPunct="1">
              <a:spcBef>
                <a:spcPct val="50000"/>
              </a:spcBef>
            </a:pPr>
            <a:r>
              <a:rPr lang="en-US" altLang="it-IT" sz="1600" b="1" dirty="0">
                <a:solidFill>
                  <a:srgbClr val="003366"/>
                </a:solidFill>
                <a:latin typeface="Arial" panose="020B0604020202020204" pitchFamily="34" charset="0"/>
              </a:rPr>
              <a:t>Building description:</a:t>
            </a:r>
          </a:p>
          <a:p>
            <a:pPr algn="l" eaLnBrk="1" hangingPunct="1">
              <a:spcBef>
                <a:spcPct val="50000"/>
              </a:spcBef>
            </a:pPr>
            <a:r>
              <a:rPr lang="en-US" altLang="it-IT" sz="1600" dirty="0">
                <a:solidFill>
                  <a:srgbClr val="003366"/>
                </a:solidFill>
                <a:latin typeface="Arial" panose="020B0604020202020204" pitchFamily="34" charset="0"/>
              </a:rPr>
              <a:t>2 stories commercial building</a:t>
            </a:r>
          </a:p>
          <a:p>
            <a:pPr algn="l" eaLnBrk="1" hangingPunct="1">
              <a:spcBef>
                <a:spcPct val="50000"/>
              </a:spcBef>
            </a:pPr>
            <a:r>
              <a:rPr lang="en-US" altLang="it-IT" sz="1600" dirty="0">
                <a:solidFill>
                  <a:srgbClr val="003366"/>
                </a:solidFill>
                <a:latin typeface="Arial" panose="020B0604020202020204" pitchFamily="34" charset="0"/>
              </a:rPr>
              <a:t>Column grid: 3x3 m</a:t>
            </a:r>
          </a:p>
          <a:p>
            <a:pPr algn="l" eaLnBrk="1" hangingPunct="1">
              <a:spcBef>
                <a:spcPct val="50000"/>
              </a:spcBef>
            </a:pPr>
            <a:r>
              <a:rPr lang="en-US" altLang="it-IT" sz="1600" dirty="0">
                <a:solidFill>
                  <a:srgbClr val="003366"/>
                </a:solidFill>
                <a:latin typeface="Arial" panose="020B0604020202020204" pitchFamily="34" charset="0"/>
              </a:rPr>
              <a:t>300x300 mm columns, 300x500 mm beams </a:t>
            </a:r>
          </a:p>
          <a:p>
            <a:pPr algn="l" eaLnBrk="1" hangingPunct="1">
              <a:spcBef>
                <a:spcPct val="50000"/>
              </a:spcBef>
            </a:pPr>
            <a:endParaRPr lang="en-US" altLang="it-IT" sz="1600" dirty="0">
              <a:solidFill>
                <a:srgbClr val="003366"/>
              </a:solidFill>
              <a:latin typeface="Arial" panose="020B0604020202020204" pitchFamily="34" charset="0"/>
            </a:endParaRPr>
          </a:p>
        </p:txBody>
      </p:sp>
      <p:pic>
        <p:nvPicPr>
          <p:cNvPr id="10" name="Picture 3"/>
          <p:cNvPicPr>
            <a:picLocks noChangeAspect="1" noChangeArrowheads="1"/>
          </p:cNvPicPr>
          <p:nvPr/>
        </p:nvPicPr>
        <p:blipFill>
          <a:blip r:embed="rId5">
            <a:extLst>
              <a:ext uri="{28A0092B-C50C-407E-A947-70E740481C1C}">
                <a14:useLocalDpi xmlns:a14="http://schemas.microsoft.com/office/drawing/2010/main" val="0"/>
              </a:ext>
            </a:extLst>
          </a:blip>
          <a:srcRect l="71770" t="36378"/>
          <a:stretch>
            <a:fillRect/>
          </a:stretch>
        </p:blipFill>
        <p:spPr bwMode="auto">
          <a:xfrm>
            <a:off x="7377113" y="1816100"/>
            <a:ext cx="1460500"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magine 2060"/>
          <p:cNvPicPr>
            <a:picLocks noChangeAspect="1" noChangeArrowheads="1"/>
          </p:cNvPicPr>
          <p:nvPr/>
        </p:nvPicPr>
        <p:blipFill>
          <a:blip r:embed="rId6" cstate="print">
            <a:extLst>
              <a:ext uri="{28A0092B-C50C-407E-A947-70E740481C1C}">
                <a14:useLocalDpi xmlns:a14="http://schemas.microsoft.com/office/drawing/2010/main" val="0"/>
              </a:ext>
            </a:extLst>
          </a:blip>
          <a:srcRect l="39294" t="29791" r="26273" b="22769"/>
          <a:stretch>
            <a:fillRect/>
          </a:stretch>
        </p:blipFill>
        <p:spPr bwMode="auto">
          <a:xfrm>
            <a:off x="177800" y="3306763"/>
            <a:ext cx="2946400"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Immagine 2062"/>
          <p:cNvPicPr>
            <a:picLocks noChangeAspect="1" noChangeArrowheads="1"/>
          </p:cNvPicPr>
          <p:nvPr/>
        </p:nvPicPr>
        <p:blipFill>
          <a:blip r:embed="rId7" cstate="print">
            <a:extLst>
              <a:ext uri="{28A0092B-C50C-407E-A947-70E740481C1C}">
                <a14:useLocalDpi xmlns:a14="http://schemas.microsoft.com/office/drawing/2010/main" val="0"/>
              </a:ext>
            </a:extLst>
          </a:blip>
          <a:srcRect l="30641" t="20308" r="31827" b="47385"/>
          <a:stretch>
            <a:fillRect/>
          </a:stretch>
        </p:blipFill>
        <p:spPr bwMode="auto">
          <a:xfrm>
            <a:off x="2732088" y="4152900"/>
            <a:ext cx="3211512"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magine 2063"/>
          <p:cNvPicPr>
            <a:picLocks noChangeAspect="1" noChangeArrowheads="1"/>
          </p:cNvPicPr>
          <p:nvPr/>
        </p:nvPicPr>
        <p:blipFill>
          <a:blip r:embed="rId8" cstate="print">
            <a:extLst>
              <a:ext uri="{28A0092B-C50C-407E-A947-70E740481C1C}">
                <a14:useLocalDpi xmlns:a14="http://schemas.microsoft.com/office/drawing/2010/main" val="0"/>
              </a:ext>
            </a:extLst>
          </a:blip>
          <a:srcRect l="24522" t="38083" r="36696" b="21846"/>
          <a:stretch>
            <a:fillRect/>
          </a:stretch>
        </p:blipFill>
        <p:spPr bwMode="auto">
          <a:xfrm>
            <a:off x="5715000" y="3581400"/>
            <a:ext cx="3317875" cy="193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19"/>
          <p:cNvSpPr txBox="1">
            <a:spLocks noChangeArrowheads="1"/>
          </p:cNvSpPr>
          <p:nvPr/>
        </p:nvSpPr>
        <p:spPr bwMode="auto">
          <a:xfrm>
            <a:off x="1122363" y="5713413"/>
            <a:ext cx="1011237"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ctr" eaLnBrk="1" hangingPunct="1">
              <a:spcBef>
                <a:spcPct val="50000"/>
              </a:spcBef>
            </a:pPr>
            <a:r>
              <a:rPr lang="en-US" altLang="it-IT" sz="1600" dirty="0">
                <a:latin typeface="Arial" panose="020B0604020202020204" pitchFamily="34" charset="0"/>
              </a:rPr>
              <a:t>Column</a:t>
            </a:r>
          </a:p>
        </p:txBody>
      </p:sp>
      <p:sp>
        <p:nvSpPr>
          <p:cNvPr id="15" name="Text Box 19"/>
          <p:cNvSpPr txBox="1">
            <a:spLocks noChangeArrowheads="1"/>
          </p:cNvSpPr>
          <p:nvPr/>
        </p:nvSpPr>
        <p:spPr bwMode="auto">
          <a:xfrm>
            <a:off x="3560763" y="5715000"/>
            <a:ext cx="1011237"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ctr" eaLnBrk="1" hangingPunct="1">
              <a:spcBef>
                <a:spcPct val="50000"/>
              </a:spcBef>
            </a:pPr>
            <a:r>
              <a:rPr lang="en-US" altLang="it-IT" sz="1600" dirty="0">
                <a:latin typeface="Arial" panose="020B0604020202020204" pitchFamily="34" charset="0"/>
              </a:rPr>
              <a:t>Beam</a:t>
            </a:r>
          </a:p>
        </p:txBody>
      </p:sp>
      <p:sp>
        <p:nvSpPr>
          <p:cNvPr id="16" name="Text Box 19"/>
          <p:cNvSpPr txBox="1">
            <a:spLocks noChangeArrowheads="1"/>
          </p:cNvSpPr>
          <p:nvPr/>
        </p:nvSpPr>
        <p:spPr bwMode="auto">
          <a:xfrm>
            <a:off x="6837363" y="5715000"/>
            <a:ext cx="1011237"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ctr" eaLnBrk="1" hangingPunct="1">
              <a:spcBef>
                <a:spcPct val="50000"/>
              </a:spcBef>
            </a:pPr>
            <a:r>
              <a:rPr lang="en-US" altLang="it-IT" sz="1600" dirty="0">
                <a:latin typeface="Arial" panose="020B0604020202020204" pitchFamily="34" charset="0"/>
              </a:rPr>
              <a:t>Slab</a:t>
            </a:r>
          </a:p>
        </p:txBody>
      </p:sp>
    </p:spTree>
    <p:extLst>
      <p:ext uri="{BB962C8B-B14F-4D97-AF65-F5344CB8AC3E}">
        <p14:creationId xmlns:p14="http://schemas.microsoft.com/office/powerpoint/2010/main" val="384683917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SPECIMEN DETAILS</a:t>
            </a:r>
            <a:endParaRPr lang="it-IT" dirty="0"/>
          </a:p>
        </p:txBody>
      </p:sp>
      <p:pic>
        <p:nvPicPr>
          <p:cNvPr id="58370" name="Picture 2" descr="Dettagli per relazione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5525" t="24644" r="20063" b="51281"/>
          <a:stretch/>
        </p:blipFill>
        <p:spPr bwMode="auto">
          <a:xfrm>
            <a:off x="-164587" y="1451091"/>
            <a:ext cx="5086350" cy="4775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descr="Dettagli per relazione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5643" t="48160" r="19945" b="40080"/>
          <a:stretch/>
        </p:blipFill>
        <p:spPr bwMode="auto">
          <a:xfrm>
            <a:off x="4057650" y="994584"/>
            <a:ext cx="5086350" cy="233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331846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LPMS</a:t>
            </a:r>
            <a:endParaRPr lang="it-IT" dirty="0"/>
          </a:p>
        </p:txBody>
      </p:sp>
      <p:pic>
        <p:nvPicPr>
          <p:cNvPr id="593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2045443" y="-88776"/>
            <a:ext cx="4696258" cy="7368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6074220"/>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INPUT DISPLACEMENT</a:t>
            </a:r>
            <a:endParaRPr lang="it-IT" dirty="0"/>
          </a:p>
        </p:txBody>
      </p:sp>
      <p:pic>
        <p:nvPicPr>
          <p:cNvPr id="3" name="Immagine 7"/>
          <p:cNvPicPr>
            <a:picLocks noChangeAspect="1" noChangeArrowheads="1"/>
          </p:cNvPicPr>
          <p:nvPr/>
        </p:nvPicPr>
        <p:blipFill>
          <a:blip r:embed="rId3">
            <a:extLst>
              <a:ext uri="{28A0092B-C50C-407E-A947-70E740481C1C}">
                <a14:useLocalDpi xmlns:a14="http://schemas.microsoft.com/office/drawing/2010/main" val="0"/>
              </a:ext>
            </a:extLst>
          </a:blip>
          <a:srcRect l="16583" t="21233" r="48285" b="14272"/>
          <a:stretch>
            <a:fillRect/>
          </a:stretch>
        </p:blipFill>
        <p:spPr bwMode="auto">
          <a:xfrm>
            <a:off x="990600" y="1371600"/>
            <a:ext cx="16764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a:spLocks noChangeArrowheads="1"/>
          </p:cNvSpPr>
          <p:nvPr/>
        </p:nvSpPr>
        <p:spPr bwMode="auto">
          <a:xfrm>
            <a:off x="-152400" y="1371600"/>
            <a:ext cx="3657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r>
              <a:rPr lang="en-US" altLang="it-IT" sz="2000" dirty="0">
                <a:solidFill>
                  <a:srgbClr val="003366"/>
                </a:solidFill>
                <a:latin typeface="+mn-lt"/>
                <a:cs typeface="Arial" panose="020B0604020202020204" pitchFamily="34" charset="0"/>
              </a:rPr>
              <a:t>Model</a:t>
            </a:r>
            <a:r>
              <a:rPr lang="en-US" altLang="it-IT" sz="2000" dirty="0">
                <a:solidFill>
                  <a:srgbClr val="003366"/>
                </a:solidFill>
                <a:latin typeface="+mn-lt"/>
              </a:rPr>
              <a:t> of the 2dof system</a:t>
            </a:r>
          </a:p>
          <a:p>
            <a:pPr eaLnBrk="1" hangingPunct="1"/>
            <a:endParaRPr lang="en-US" altLang="it-IT" sz="2000" dirty="0">
              <a:solidFill>
                <a:srgbClr val="003366"/>
              </a:solidFill>
              <a:latin typeface="+mn-lt"/>
            </a:endParaRPr>
          </a:p>
          <a:p>
            <a:pPr eaLnBrk="1" hangingPunct="1"/>
            <a:endParaRPr lang="en-US" altLang="it-IT" sz="2000" dirty="0">
              <a:solidFill>
                <a:srgbClr val="003366"/>
              </a:solidFill>
              <a:latin typeface="+mn-lt"/>
            </a:endParaRPr>
          </a:p>
          <a:p>
            <a:pPr eaLnBrk="1" hangingPunct="1"/>
            <a:endParaRPr lang="en-US" altLang="it-IT" sz="2000" dirty="0">
              <a:solidFill>
                <a:srgbClr val="003366"/>
              </a:solidFill>
              <a:latin typeface="+mn-lt"/>
            </a:endParaRPr>
          </a:p>
          <a:p>
            <a:pPr eaLnBrk="1" hangingPunct="1"/>
            <a:endParaRPr lang="en-US" altLang="it-IT" sz="2000" dirty="0">
              <a:solidFill>
                <a:srgbClr val="003366"/>
              </a:solidFill>
              <a:latin typeface="+mn-lt"/>
            </a:endParaRPr>
          </a:p>
        </p:txBody>
      </p:sp>
      <p:sp>
        <p:nvSpPr>
          <p:cNvPr id="5" name="Rectangle 3"/>
          <p:cNvSpPr>
            <a:spLocks noChangeArrowheads="1"/>
          </p:cNvSpPr>
          <p:nvPr/>
        </p:nvSpPr>
        <p:spPr bwMode="auto">
          <a:xfrm>
            <a:off x="3810000" y="1752600"/>
            <a:ext cx="2057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l" eaLnBrk="1" hangingPunct="1"/>
            <a:r>
              <a:rPr lang="en-US" altLang="it-IT" sz="2000" dirty="0">
                <a:solidFill>
                  <a:srgbClr val="003366"/>
                </a:solidFill>
                <a:latin typeface="+mn-lt"/>
                <a:cs typeface="Arial" panose="020B0604020202020204" pitchFamily="34" charset="0"/>
              </a:rPr>
              <a:t>m</a:t>
            </a:r>
            <a:r>
              <a:rPr lang="en-US" altLang="it-IT" sz="2000" baseline="-25000" dirty="0">
                <a:solidFill>
                  <a:srgbClr val="003366"/>
                </a:solidFill>
                <a:latin typeface="+mn-lt"/>
                <a:cs typeface="Arial" panose="020B0604020202020204" pitchFamily="34" charset="0"/>
              </a:rPr>
              <a:t>1</a:t>
            </a:r>
            <a:r>
              <a:rPr lang="en-US" altLang="it-IT" sz="2000" dirty="0">
                <a:solidFill>
                  <a:srgbClr val="003366"/>
                </a:solidFill>
                <a:latin typeface="+mn-lt"/>
                <a:cs typeface="Arial" panose="020B0604020202020204" pitchFamily="34" charset="0"/>
              </a:rPr>
              <a:t> = 4685 </a:t>
            </a:r>
            <a:r>
              <a:rPr lang="en-US" altLang="it-IT" sz="2000" dirty="0" err="1">
                <a:solidFill>
                  <a:srgbClr val="003366"/>
                </a:solidFill>
                <a:latin typeface="+mn-lt"/>
                <a:cs typeface="Arial" panose="020B0604020202020204" pitchFamily="34" charset="0"/>
              </a:rPr>
              <a:t>kN</a:t>
            </a:r>
            <a:endParaRPr lang="en-US" altLang="it-IT" sz="2000" dirty="0">
              <a:solidFill>
                <a:srgbClr val="003366"/>
              </a:solidFill>
              <a:latin typeface="+mn-lt"/>
              <a:cs typeface="Arial" panose="020B0604020202020204" pitchFamily="34" charset="0"/>
            </a:endParaRPr>
          </a:p>
          <a:p>
            <a:pPr algn="l" eaLnBrk="1" hangingPunct="1"/>
            <a:r>
              <a:rPr lang="en-US" altLang="it-IT" sz="2000" dirty="0">
                <a:solidFill>
                  <a:srgbClr val="003366"/>
                </a:solidFill>
                <a:latin typeface="+mn-lt"/>
                <a:cs typeface="Arial" panose="020B0604020202020204" pitchFamily="34" charset="0"/>
              </a:rPr>
              <a:t>m</a:t>
            </a:r>
            <a:r>
              <a:rPr lang="en-US" altLang="it-IT" sz="2000" baseline="-25000" dirty="0">
                <a:solidFill>
                  <a:srgbClr val="003366"/>
                </a:solidFill>
                <a:latin typeface="+mn-lt"/>
                <a:cs typeface="Arial" panose="020B0604020202020204" pitchFamily="34" charset="0"/>
              </a:rPr>
              <a:t>2</a:t>
            </a:r>
            <a:r>
              <a:rPr lang="en-US" altLang="it-IT" sz="2000" dirty="0">
                <a:solidFill>
                  <a:srgbClr val="003366"/>
                </a:solidFill>
                <a:latin typeface="+mn-lt"/>
                <a:cs typeface="Arial" panose="020B0604020202020204" pitchFamily="34" charset="0"/>
              </a:rPr>
              <a:t> = 3515 </a:t>
            </a:r>
            <a:r>
              <a:rPr lang="en-US" altLang="it-IT" sz="2000" dirty="0" err="1">
                <a:solidFill>
                  <a:srgbClr val="003366"/>
                </a:solidFill>
                <a:latin typeface="+mn-lt"/>
                <a:cs typeface="Arial" panose="020B0604020202020204" pitchFamily="34" charset="0"/>
              </a:rPr>
              <a:t>kN</a:t>
            </a:r>
            <a:r>
              <a:rPr lang="en-US" altLang="it-IT" sz="2000" dirty="0">
                <a:solidFill>
                  <a:srgbClr val="003366"/>
                </a:solidFill>
                <a:latin typeface="+mn-lt"/>
                <a:cs typeface="Arial" panose="020B0604020202020204" pitchFamily="34" charset="0"/>
              </a:rPr>
              <a:t> </a:t>
            </a:r>
          </a:p>
          <a:p>
            <a:pPr eaLnBrk="1" hangingPunct="1"/>
            <a:endParaRPr lang="en-US" altLang="it-IT" sz="2000" dirty="0">
              <a:solidFill>
                <a:srgbClr val="003366"/>
              </a:solidFill>
              <a:latin typeface="+mn-lt"/>
              <a:cs typeface="Arial" panose="020B0604020202020204" pitchFamily="34" charset="0"/>
            </a:endParaRPr>
          </a:p>
          <a:p>
            <a:pPr eaLnBrk="1" hangingPunct="1"/>
            <a:endParaRPr lang="en-US" altLang="it-IT" sz="2000" dirty="0">
              <a:solidFill>
                <a:srgbClr val="003366"/>
              </a:solidFill>
              <a:latin typeface="+mn-lt"/>
              <a:cs typeface="Arial" panose="020B0604020202020204" pitchFamily="34" charset="0"/>
            </a:endParaRPr>
          </a:p>
          <a:p>
            <a:pPr eaLnBrk="1" hangingPunct="1"/>
            <a:endParaRPr lang="en-US" altLang="it-IT" sz="2000" dirty="0">
              <a:solidFill>
                <a:srgbClr val="003366"/>
              </a:solidFill>
              <a:latin typeface="+mn-lt"/>
              <a:cs typeface="Arial" panose="020B0604020202020204" pitchFamily="34" charset="0"/>
            </a:endParaRPr>
          </a:p>
          <a:p>
            <a:pPr eaLnBrk="1" hangingPunct="1"/>
            <a:endParaRPr lang="en-US" altLang="it-IT" sz="2000" dirty="0">
              <a:solidFill>
                <a:srgbClr val="003366"/>
              </a:solidFill>
              <a:latin typeface="+mn-lt"/>
              <a:cs typeface="Arial" panose="020B0604020202020204" pitchFamily="34" charset="0"/>
            </a:endParaRPr>
          </a:p>
        </p:txBody>
      </p:sp>
      <p:sp>
        <p:nvSpPr>
          <p:cNvPr id="6" name="Rectangle 3"/>
          <p:cNvSpPr>
            <a:spLocks noChangeArrowheads="1"/>
          </p:cNvSpPr>
          <p:nvPr/>
        </p:nvSpPr>
        <p:spPr bwMode="auto">
          <a:xfrm>
            <a:off x="6115050" y="1828800"/>
            <a:ext cx="26289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algn="ctr" eaLnBrk="1" hangingPunct="1"/>
            <a:r>
              <a:rPr lang="el-GR" altLang="it-IT" sz="2000" dirty="0">
                <a:solidFill>
                  <a:srgbClr val="FF0000"/>
                </a:solidFill>
                <a:latin typeface="+mn-lt"/>
              </a:rPr>
              <a:t>ω1</a:t>
            </a:r>
            <a:r>
              <a:rPr lang="en-US" altLang="it-IT" sz="2000" dirty="0">
                <a:solidFill>
                  <a:srgbClr val="FF0000"/>
                </a:solidFill>
                <a:latin typeface="+mn-lt"/>
              </a:rPr>
              <a:t> = 1,5 Hz</a:t>
            </a:r>
          </a:p>
          <a:p>
            <a:pPr algn="ctr" eaLnBrk="1" hangingPunct="1"/>
            <a:r>
              <a:rPr lang="el-GR" altLang="it-IT" sz="2000" dirty="0">
                <a:solidFill>
                  <a:srgbClr val="FF0000"/>
                </a:solidFill>
                <a:latin typeface="+mn-lt"/>
              </a:rPr>
              <a:t>ξ</a:t>
            </a:r>
            <a:r>
              <a:rPr lang="en-US" altLang="it-IT" sz="2000" dirty="0">
                <a:solidFill>
                  <a:srgbClr val="FF0000"/>
                </a:solidFill>
                <a:latin typeface="+mn-lt"/>
              </a:rPr>
              <a:t> = 5%</a:t>
            </a:r>
          </a:p>
          <a:p>
            <a:pPr algn="ctr" eaLnBrk="1" hangingPunct="1"/>
            <a:r>
              <a:rPr lang="en-US" altLang="it-IT" sz="2000" b="1" dirty="0">
                <a:solidFill>
                  <a:srgbClr val="FF0000"/>
                </a:solidFill>
                <a:latin typeface="Tw Cen MT" panose="020B0602020104020603" pitchFamily="34" charset="0"/>
                <a:cs typeface="Arial" panose="020B0604020202020204" pitchFamily="34" charset="0"/>
              </a:rPr>
              <a:t> </a:t>
            </a:r>
          </a:p>
          <a:p>
            <a:pPr algn="ctr" eaLnBrk="1" hangingPunct="1"/>
            <a:endParaRPr lang="en-US" altLang="it-IT" sz="2000" b="1" dirty="0">
              <a:solidFill>
                <a:srgbClr val="FF0000"/>
              </a:solidFill>
              <a:latin typeface="Tw Cen MT" panose="020B0602020104020603" pitchFamily="34" charset="0"/>
              <a:cs typeface="Arial" panose="020B0604020202020204" pitchFamily="34" charset="0"/>
            </a:endParaRPr>
          </a:p>
          <a:p>
            <a:pPr algn="ctr" eaLnBrk="1" hangingPunct="1"/>
            <a:endParaRPr lang="en-US" altLang="it-IT" sz="2000" b="1" dirty="0">
              <a:solidFill>
                <a:srgbClr val="FF0000"/>
              </a:solidFill>
              <a:latin typeface="Tw Cen MT" panose="020B0602020104020603" pitchFamily="34" charset="0"/>
              <a:cs typeface="Arial" panose="020B0604020202020204" pitchFamily="34" charset="0"/>
            </a:endParaRPr>
          </a:p>
          <a:p>
            <a:pPr algn="ctr" eaLnBrk="1" hangingPunct="1"/>
            <a:endParaRPr lang="en-US" altLang="it-IT" sz="2000" b="1" dirty="0">
              <a:solidFill>
                <a:srgbClr val="FF0000"/>
              </a:solidFill>
              <a:latin typeface="Tw Cen MT" panose="020B0602020104020603" pitchFamily="34" charset="0"/>
              <a:cs typeface="Arial" panose="020B0604020202020204" pitchFamily="34" charset="0"/>
            </a:endParaRPr>
          </a:p>
          <a:p>
            <a:pPr algn="ctr" eaLnBrk="1" hangingPunct="1"/>
            <a:endParaRPr lang="en-US" altLang="it-IT" sz="2000" b="1" dirty="0">
              <a:solidFill>
                <a:srgbClr val="FF0000"/>
              </a:solidFill>
              <a:latin typeface="Tw Cen MT" panose="020B0602020104020603" pitchFamily="34" charset="0"/>
              <a:cs typeface="Arial" panose="020B0604020202020204" pitchFamily="34" charset="0"/>
            </a:endParaRPr>
          </a:p>
        </p:txBody>
      </p:sp>
      <p:graphicFrame>
        <p:nvGraphicFramePr>
          <p:cNvPr id="7" name="Oggetto 17"/>
          <p:cNvGraphicFramePr>
            <a:graphicFrameLocks noChangeAspect="1"/>
          </p:cNvGraphicFramePr>
          <p:nvPr/>
        </p:nvGraphicFramePr>
        <p:xfrm>
          <a:off x="3703638" y="2438400"/>
          <a:ext cx="2087562" cy="711200"/>
        </p:xfrm>
        <a:graphic>
          <a:graphicData uri="http://schemas.openxmlformats.org/presentationml/2006/ole">
            <mc:AlternateContent xmlns:mc="http://schemas.openxmlformats.org/markup-compatibility/2006">
              <mc:Choice xmlns:v="urn:schemas-microsoft-com:vml" Requires="v">
                <p:oleObj spid="_x0000_s56380" name="Equation" r:id="rId4" imgW="1193282" imgH="406224" progId="Equation.DSMT4">
                  <p:embed/>
                </p:oleObj>
              </mc:Choice>
              <mc:Fallback>
                <p:oleObj name="Equation" r:id="rId4" imgW="1193282" imgH="406224"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3638" y="2438400"/>
                        <a:ext cx="2087562"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8" name="Picture 2"/>
          <p:cNvPicPr>
            <a:picLocks noChangeAspect="1" noChangeArrowheads="1"/>
          </p:cNvPicPr>
          <p:nvPr/>
        </p:nvPicPr>
        <p:blipFill>
          <a:blip r:embed="rId6">
            <a:extLst>
              <a:ext uri="{28A0092B-C50C-407E-A947-70E740481C1C}">
                <a14:useLocalDpi xmlns:a14="http://schemas.microsoft.com/office/drawing/2010/main" val="0"/>
              </a:ext>
            </a:extLst>
          </a:blip>
          <a:srcRect t="5318"/>
          <a:stretch>
            <a:fillRect/>
          </a:stretch>
        </p:blipFill>
        <p:spPr bwMode="auto">
          <a:xfrm>
            <a:off x="441325" y="3276600"/>
            <a:ext cx="4451350" cy="3165475"/>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9" name="Picture 2"/>
          <p:cNvPicPr>
            <a:picLocks noChangeAspect="1" noChangeArrowheads="1"/>
          </p:cNvPicPr>
          <p:nvPr/>
        </p:nvPicPr>
        <p:blipFill>
          <a:blip r:embed="rId7">
            <a:extLst>
              <a:ext uri="{28A0092B-C50C-407E-A947-70E740481C1C}">
                <a14:useLocalDpi xmlns:a14="http://schemas.microsoft.com/office/drawing/2010/main" val="0"/>
              </a:ext>
            </a:extLst>
          </a:blip>
          <a:srcRect t="5360"/>
          <a:stretch>
            <a:fillRect/>
          </a:stretch>
        </p:blipFill>
        <p:spPr bwMode="auto">
          <a:xfrm>
            <a:off x="4572000" y="3268663"/>
            <a:ext cx="4419600" cy="3140075"/>
          </a:xfrm>
          <a:prstGeom prst="rect">
            <a:avLst/>
          </a:prstGeom>
          <a:noFill/>
          <a:ln>
            <a:noFill/>
          </a:ln>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994702673"/>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STRAIN MONITORING</a:t>
            </a:r>
            <a:endParaRPr lang="it-IT"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t="11429" r="28754"/>
          <a:stretch>
            <a:fillRect/>
          </a:stretch>
        </p:blipFill>
        <p:spPr bwMode="auto">
          <a:xfrm>
            <a:off x="76200" y="2705100"/>
            <a:ext cx="3800475" cy="3543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uppo 14"/>
          <p:cNvGrpSpPr>
            <a:grpSpLocks/>
          </p:cNvGrpSpPr>
          <p:nvPr/>
        </p:nvGrpSpPr>
        <p:grpSpPr bwMode="auto">
          <a:xfrm>
            <a:off x="4572000" y="1454150"/>
            <a:ext cx="3124200" cy="1825625"/>
            <a:chOff x="5494338" y="2103438"/>
            <a:chExt cx="3378200" cy="1993900"/>
          </a:xfrm>
        </p:grpSpPr>
        <p:pic>
          <p:nvPicPr>
            <p:cNvPr id="5"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t="22928"/>
            <a:stretch>
              <a:fillRect/>
            </a:stretch>
          </p:blipFill>
          <p:spPr bwMode="auto">
            <a:xfrm>
              <a:off x="5494338" y="2132013"/>
              <a:ext cx="3378200" cy="196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Ovale 7"/>
            <p:cNvSpPr>
              <a:spLocks noChangeArrowheads="1"/>
            </p:cNvSpPr>
            <p:nvPr/>
          </p:nvSpPr>
          <p:spPr bwMode="auto">
            <a:xfrm rot="-149037">
              <a:off x="7896225" y="2103438"/>
              <a:ext cx="350838" cy="309562"/>
            </a:xfrm>
            <a:prstGeom prst="ellipse">
              <a:avLst/>
            </a:prstGeom>
            <a:noFill/>
            <a:ln w="285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nchor="b"/>
            <a:lstStyle>
              <a:lvl1pPr algn="r" eaLnBrk="0" hangingPunct="0">
                <a:defRPr sz="1200">
                  <a:solidFill>
                    <a:schemeClr val="tx1"/>
                  </a:solidFill>
                  <a:latin typeface="Arial Black" panose="020B0A04020102020204" pitchFamily="34" charset="0"/>
                </a:defRPr>
              </a:lvl1pPr>
              <a:lvl2pPr marL="742950" indent="-285750" algn="r" eaLnBrk="0" hangingPunct="0">
                <a:defRPr sz="1200">
                  <a:solidFill>
                    <a:schemeClr val="tx1"/>
                  </a:solidFill>
                  <a:latin typeface="Arial Black" panose="020B0A04020102020204" pitchFamily="34" charset="0"/>
                </a:defRPr>
              </a:lvl2pPr>
              <a:lvl3pPr marL="1143000" indent="-228600" algn="r" eaLnBrk="0" hangingPunct="0">
                <a:defRPr sz="1200">
                  <a:solidFill>
                    <a:schemeClr val="tx1"/>
                  </a:solidFill>
                  <a:latin typeface="Arial Black" panose="020B0A04020102020204" pitchFamily="34" charset="0"/>
                </a:defRPr>
              </a:lvl3pPr>
              <a:lvl4pPr marL="1600200" indent="-228600" algn="r" eaLnBrk="0" hangingPunct="0">
                <a:defRPr sz="1200">
                  <a:solidFill>
                    <a:schemeClr val="tx1"/>
                  </a:solidFill>
                  <a:latin typeface="Arial Black" panose="020B0A04020102020204" pitchFamily="34" charset="0"/>
                </a:defRPr>
              </a:lvl4pPr>
              <a:lvl5pPr marL="2057400" indent="-228600" algn="r" eaLnBrk="0" hangingPunct="0">
                <a:defRPr sz="1200">
                  <a:solidFill>
                    <a:schemeClr val="tx1"/>
                  </a:solidFill>
                  <a:latin typeface="Arial Black" panose="020B0A04020102020204" pitchFamily="34" charset="0"/>
                </a:defRPr>
              </a:lvl5pPr>
              <a:lvl6pPr marL="2514600" indent="-228600" algn="r" eaLnBrk="0" fontAlgn="base" hangingPunct="0">
                <a:spcBef>
                  <a:spcPct val="0"/>
                </a:spcBef>
                <a:spcAft>
                  <a:spcPct val="0"/>
                </a:spcAft>
                <a:defRPr sz="1200">
                  <a:solidFill>
                    <a:schemeClr val="tx1"/>
                  </a:solidFill>
                  <a:latin typeface="Arial Black" panose="020B0A04020102020204" pitchFamily="34" charset="0"/>
                </a:defRPr>
              </a:lvl6pPr>
              <a:lvl7pPr marL="2971800" indent="-228600" algn="r" eaLnBrk="0" fontAlgn="base" hangingPunct="0">
                <a:spcBef>
                  <a:spcPct val="0"/>
                </a:spcBef>
                <a:spcAft>
                  <a:spcPct val="0"/>
                </a:spcAft>
                <a:defRPr sz="1200">
                  <a:solidFill>
                    <a:schemeClr val="tx1"/>
                  </a:solidFill>
                  <a:latin typeface="Arial Black" panose="020B0A04020102020204" pitchFamily="34" charset="0"/>
                </a:defRPr>
              </a:lvl7pPr>
              <a:lvl8pPr marL="3429000" indent="-228600" algn="r" eaLnBrk="0" fontAlgn="base" hangingPunct="0">
                <a:spcBef>
                  <a:spcPct val="0"/>
                </a:spcBef>
                <a:spcAft>
                  <a:spcPct val="0"/>
                </a:spcAft>
                <a:defRPr sz="1200">
                  <a:solidFill>
                    <a:schemeClr val="tx1"/>
                  </a:solidFill>
                  <a:latin typeface="Arial Black" panose="020B0A04020102020204" pitchFamily="34" charset="0"/>
                </a:defRPr>
              </a:lvl8pPr>
              <a:lvl9pPr marL="3886200" indent="-228600" algn="r" eaLnBrk="0" fontAlgn="base" hangingPunct="0">
                <a:spcBef>
                  <a:spcPct val="0"/>
                </a:spcBef>
                <a:spcAft>
                  <a:spcPct val="0"/>
                </a:spcAft>
                <a:defRPr sz="1200">
                  <a:solidFill>
                    <a:schemeClr val="tx1"/>
                  </a:solidFill>
                  <a:latin typeface="Arial Black" panose="020B0A04020102020204" pitchFamily="34" charset="0"/>
                </a:defRPr>
              </a:lvl9pPr>
            </a:lstStyle>
            <a:p>
              <a:pPr eaLnBrk="1" hangingPunct="1"/>
              <a:endParaRPr lang="it-IT" altLang="it-IT"/>
            </a:p>
          </p:txBody>
        </p:sp>
      </p:gr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l="12607" b="10388"/>
          <a:stretch>
            <a:fillRect/>
          </a:stretch>
        </p:blipFill>
        <p:spPr bwMode="auto">
          <a:xfrm>
            <a:off x="747713" y="1420813"/>
            <a:ext cx="3435350" cy="1322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asellaDiTesto 5"/>
          <p:cNvSpPr txBox="1">
            <a:spLocks noChangeArrowheads="1"/>
          </p:cNvSpPr>
          <p:nvPr/>
        </p:nvSpPr>
        <p:spPr bwMode="auto">
          <a:xfrm>
            <a:off x="4114800" y="3476625"/>
            <a:ext cx="50292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eaLnBrk="0" hangingPunct="0">
              <a:defRPr sz="1200">
                <a:solidFill>
                  <a:schemeClr val="tx1"/>
                </a:solidFill>
                <a:latin typeface="Arial Black" pitchFamily="34" charset="0"/>
                <a:cs typeface="Arial" charset="0"/>
              </a:defRPr>
            </a:lvl1pPr>
            <a:lvl2pPr marL="742950" indent="-285750" eaLnBrk="0" hangingPunct="0">
              <a:defRPr sz="1200">
                <a:solidFill>
                  <a:schemeClr val="tx1"/>
                </a:solidFill>
                <a:latin typeface="Arial Black" pitchFamily="34" charset="0"/>
                <a:cs typeface="Arial" charset="0"/>
              </a:defRPr>
            </a:lvl2pPr>
            <a:lvl3pPr marL="1143000" indent="-228600" eaLnBrk="0" hangingPunct="0">
              <a:defRPr sz="1200">
                <a:solidFill>
                  <a:schemeClr val="tx1"/>
                </a:solidFill>
                <a:latin typeface="Arial Black" pitchFamily="34" charset="0"/>
                <a:cs typeface="Arial" charset="0"/>
              </a:defRPr>
            </a:lvl3pPr>
            <a:lvl4pPr marL="1600200" indent="-228600" eaLnBrk="0" hangingPunct="0">
              <a:defRPr sz="1200">
                <a:solidFill>
                  <a:schemeClr val="tx1"/>
                </a:solidFill>
                <a:latin typeface="Arial Black" pitchFamily="34" charset="0"/>
                <a:cs typeface="Arial" charset="0"/>
              </a:defRPr>
            </a:lvl4pPr>
            <a:lvl5pPr marL="2057400" indent="-228600" eaLnBrk="0" hangingPunct="0">
              <a:defRPr sz="1200">
                <a:solidFill>
                  <a:schemeClr val="tx1"/>
                </a:solidFill>
                <a:latin typeface="Arial Black" pitchFamily="34" charset="0"/>
                <a:cs typeface="Arial" charset="0"/>
              </a:defRPr>
            </a:lvl5pPr>
            <a:lvl6pPr marL="2514600" indent="-228600" eaLnBrk="0" fontAlgn="base" hangingPunct="0">
              <a:spcBef>
                <a:spcPct val="0"/>
              </a:spcBef>
              <a:spcAft>
                <a:spcPct val="0"/>
              </a:spcAft>
              <a:defRPr sz="1200">
                <a:solidFill>
                  <a:schemeClr val="tx1"/>
                </a:solidFill>
                <a:latin typeface="Arial Black" pitchFamily="34" charset="0"/>
                <a:cs typeface="Arial" charset="0"/>
              </a:defRPr>
            </a:lvl6pPr>
            <a:lvl7pPr marL="2971800" indent="-228600" eaLnBrk="0" fontAlgn="base" hangingPunct="0">
              <a:spcBef>
                <a:spcPct val="0"/>
              </a:spcBef>
              <a:spcAft>
                <a:spcPct val="0"/>
              </a:spcAft>
              <a:defRPr sz="1200">
                <a:solidFill>
                  <a:schemeClr val="tx1"/>
                </a:solidFill>
                <a:latin typeface="Arial Black" pitchFamily="34" charset="0"/>
                <a:cs typeface="Arial" charset="0"/>
              </a:defRPr>
            </a:lvl7pPr>
            <a:lvl8pPr marL="3429000" indent="-228600" eaLnBrk="0" fontAlgn="base" hangingPunct="0">
              <a:spcBef>
                <a:spcPct val="0"/>
              </a:spcBef>
              <a:spcAft>
                <a:spcPct val="0"/>
              </a:spcAft>
              <a:defRPr sz="1200">
                <a:solidFill>
                  <a:schemeClr val="tx1"/>
                </a:solidFill>
                <a:latin typeface="Arial Black" pitchFamily="34" charset="0"/>
                <a:cs typeface="Arial" charset="0"/>
              </a:defRPr>
            </a:lvl8pPr>
            <a:lvl9pPr marL="3886200" indent="-228600" eaLnBrk="0" fontAlgn="base" hangingPunct="0">
              <a:spcBef>
                <a:spcPct val="0"/>
              </a:spcBef>
              <a:spcAft>
                <a:spcPct val="0"/>
              </a:spcAft>
              <a:defRPr sz="1200">
                <a:solidFill>
                  <a:schemeClr val="tx1"/>
                </a:solidFill>
                <a:latin typeface="Arial Black" pitchFamily="34" charset="0"/>
                <a:cs typeface="Arial" charset="0"/>
              </a:defRPr>
            </a:lvl9pPr>
          </a:lstStyle>
          <a:p>
            <a:pPr eaLnBrk="1" hangingPunct="1">
              <a:lnSpc>
                <a:spcPct val="150000"/>
              </a:lnSpc>
              <a:buFont typeface="Arial" charset="0"/>
              <a:buChar char="•"/>
              <a:defRPr/>
            </a:pPr>
            <a:r>
              <a:rPr lang="en-US" sz="1800" b="1" dirty="0" smtClean="0">
                <a:solidFill>
                  <a:srgbClr val="003366"/>
                </a:solidFill>
                <a:latin typeface="+mn-lt"/>
                <a:cs typeface="Arial" panose="020B0604020202020204" pitchFamily="34" charset="0"/>
              </a:rPr>
              <a:t>Slab casting easily recognizable</a:t>
            </a:r>
            <a:endParaRPr lang="en-US" sz="1800" b="1" dirty="0">
              <a:solidFill>
                <a:srgbClr val="003366"/>
              </a:solidFill>
              <a:latin typeface="+mn-lt"/>
              <a:cs typeface="Arial" panose="020B0604020202020204" pitchFamily="34" charset="0"/>
            </a:endParaRPr>
          </a:p>
          <a:p>
            <a:pPr eaLnBrk="1" hangingPunct="1">
              <a:lnSpc>
                <a:spcPct val="150000"/>
              </a:lnSpc>
              <a:buFont typeface="Arial" charset="0"/>
              <a:buChar char="•"/>
              <a:defRPr/>
            </a:pPr>
            <a:r>
              <a:rPr lang="en-US" sz="1800" b="1" dirty="0" smtClean="0">
                <a:solidFill>
                  <a:srgbClr val="003366"/>
                </a:solidFill>
                <a:latin typeface="+mn-lt"/>
                <a:cs typeface="Arial" panose="020B0604020202020204" pitchFamily="34" charset="0"/>
              </a:rPr>
              <a:t>Daily thermal variation in the order of 5-10 </a:t>
            </a:r>
            <a:r>
              <a:rPr lang="en-US" sz="1800" b="1" dirty="0" smtClean="0">
                <a:solidFill>
                  <a:srgbClr val="003366"/>
                </a:solidFill>
                <a:latin typeface="Symbol" pitchFamily="18" charset="2"/>
              </a:rPr>
              <a:t>me,</a:t>
            </a:r>
            <a:r>
              <a:rPr lang="en-US" sz="1800" b="1" dirty="0" smtClean="0">
                <a:solidFill>
                  <a:srgbClr val="003366"/>
                </a:solidFill>
                <a:latin typeface="+mj-lt"/>
              </a:rPr>
              <a:t> </a:t>
            </a:r>
            <a:r>
              <a:rPr lang="en-US" sz="1800" b="1" dirty="0" smtClean="0">
                <a:solidFill>
                  <a:srgbClr val="003366"/>
                </a:solidFill>
                <a:latin typeface="+mn-lt"/>
              </a:rPr>
              <a:t>consistent with the daily thermal excursion inside the lab</a:t>
            </a:r>
          </a:p>
          <a:p>
            <a:pPr eaLnBrk="1" hangingPunct="1">
              <a:lnSpc>
                <a:spcPct val="150000"/>
              </a:lnSpc>
              <a:buFont typeface="Arial" charset="0"/>
              <a:buChar char="•"/>
              <a:defRPr/>
            </a:pPr>
            <a:r>
              <a:rPr lang="en-US" sz="1800" b="1" dirty="0" smtClean="0">
                <a:solidFill>
                  <a:srgbClr val="003366"/>
                </a:solidFill>
                <a:latin typeface="+mn-lt"/>
              </a:rPr>
              <a:t>Creep/shrinkage effects observed as a slow contraction of the bars</a:t>
            </a:r>
            <a:endParaRPr lang="en-US" sz="1800" b="1" dirty="0">
              <a:solidFill>
                <a:srgbClr val="003366"/>
              </a:solidFill>
              <a:latin typeface="+mn-lt"/>
            </a:endParaRPr>
          </a:p>
        </p:txBody>
      </p:sp>
    </p:spTree>
    <p:extLst>
      <p:ext uri="{BB962C8B-B14F-4D97-AF65-F5344CB8AC3E}">
        <p14:creationId xmlns:p14="http://schemas.microsoft.com/office/powerpoint/2010/main" val="318023416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3" name="Immagine 2"/>
          <p:cNvPicPr>
            <a:picLocks noChangeAspect="1"/>
          </p:cNvPicPr>
          <p:nvPr/>
        </p:nvPicPr>
        <p:blipFill>
          <a:blip r:embed="rId2"/>
          <a:stretch>
            <a:fillRect/>
          </a:stretch>
        </p:blipFill>
        <p:spPr>
          <a:xfrm>
            <a:off x="0" y="1320791"/>
            <a:ext cx="2412855" cy="1722600"/>
          </a:xfrm>
          <a:prstGeom prst="rect">
            <a:avLst/>
          </a:prstGeom>
        </p:spPr>
      </p:pic>
      <p:pic>
        <p:nvPicPr>
          <p:cNvPr id="4" name="Immagine 3"/>
          <p:cNvPicPr>
            <a:picLocks noChangeAspect="1"/>
          </p:cNvPicPr>
          <p:nvPr/>
        </p:nvPicPr>
        <p:blipFill>
          <a:blip r:embed="rId3"/>
          <a:stretch>
            <a:fillRect/>
          </a:stretch>
        </p:blipFill>
        <p:spPr>
          <a:xfrm>
            <a:off x="2290692" y="1320791"/>
            <a:ext cx="2412855" cy="1722600"/>
          </a:xfrm>
          <a:prstGeom prst="rect">
            <a:avLst/>
          </a:prstGeom>
        </p:spPr>
      </p:pic>
      <p:pic>
        <p:nvPicPr>
          <p:cNvPr id="5" name="Immagine 4"/>
          <p:cNvPicPr>
            <a:picLocks noChangeAspect="1"/>
          </p:cNvPicPr>
          <p:nvPr/>
        </p:nvPicPr>
        <p:blipFill>
          <a:blip r:embed="rId4"/>
          <a:stretch>
            <a:fillRect/>
          </a:stretch>
        </p:blipFill>
        <p:spPr>
          <a:xfrm>
            <a:off x="4581384" y="1320791"/>
            <a:ext cx="2412855" cy="1722600"/>
          </a:xfrm>
          <a:prstGeom prst="rect">
            <a:avLst/>
          </a:prstGeom>
        </p:spPr>
      </p:pic>
      <p:pic>
        <p:nvPicPr>
          <p:cNvPr id="6" name="Immagine 5"/>
          <p:cNvPicPr>
            <a:picLocks noChangeAspect="1"/>
          </p:cNvPicPr>
          <p:nvPr/>
        </p:nvPicPr>
        <p:blipFill>
          <a:blip r:embed="rId5"/>
          <a:stretch>
            <a:fillRect/>
          </a:stretch>
        </p:blipFill>
        <p:spPr>
          <a:xfrm>
            <a:off x="0" y="3180763"/>
            <a:ext cx="2412855" cy="1722600"/>
          </a:xfrm>
          <a:prstGeom prst="rect">
            <a:avLst/>
          </a:prstGeom>
        </p:spPr>
      </p:pic>
      <p:pic>
        <p:nvPicPr>
          <p:cNvPr id="7" name="Immagine 6"/>
          <p:cNvPicPr>
            <a:picLocks noChangeAspect="1"/>
          </p:cNvPicPr>
          <p:nvPr/>
        </p:nvPicPr>
        <p:blipFill>
          <a:blip r:embed="rId6"/>
          <a:stretch>
            <a:fillRect/>
          </a:stretch>
        </p:blipFill>
        <p:spPr>
          <a:xfrm>
            <a:off x="2168529" y="3180763"/>
            <a:ext cx="2412855" cy="1722600"/>
          </a:xfrm>
          <a:prstGeom prst="rect">
            <a:avLst/>
          </a:prstGeom>
        </p:spPr>
      </p:pic>
    </p:spTree>
    <p:extLst>
      <p:ext uri="{BB962C8B-B14F-4D97-AF65-F5344CB8AC3E}">
        <p14:creationId xmlns:p14="http://schemas.microsoft.com/office/powerpoint/2010/main" val="129782684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testing</a:t>
            </a:r>
            <a:r>
              <a:rPr lang="it-IT" dirty="0" smtClean="0"/>
              <a:t> ON SMALL-SCALE SPECIMENS</a:t>
            </a:r>
            <a:endParaRPr lang="it-IT" dirty="0"/>
          </a:p>
        </p:txBody>
      </p:sp>
      <p:pic>
        <p:nvPicPr>
          <p:cNvPr id="3" name="Sweep acc 26 ott 09 avi_05.AVI">
            <a:hlinkClick r:id="" action="ppaction://media"/>
          </p:cNvPr>
          <p:cNvPicPr>
            <a:picLocks noRot="1" noChangeAspect="1" noChangeArrowheads="1"/>
          </p:cNvPicPr>
          <p:nvPr>
            <a:videoFile r:link="rId1"/>
          </p:nvPr>
        </p:nvPicPr>
        <p:blipFill>
          <a:blip r:embed="rId3">
            <a:extLst>
              <a:ext uri="{28A0092B-C50C-407E-A947-70E740481C1C}">
                <a14:useLocalDpi xmlns:a14="http://schemas.microsoft.com/office/drawing/2010/main" val="0"/>
              </a:ext>
            </a:extLst>
          </a:blip>
          <a:srcRect/>
          <a:stretch>
            <a:fillRect/>
          </a:stretch>
        </p:blipFill>
        <p:spPr bwMode="auto">
          <a:xfrm>
            <a:off x="749336" y="1597466"/>
            <a:ext cx="1155791" cy="889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7" descr="asseZ"/>
          <p:cNvPicPr>
            <a:picLocks noChangeAspect="1" noChangeArrowheads="1"/>
          </p:cNvPicPr>
          <p:nvPr/>
        </p:nvPicPr>
        <p:blipFill>
          <a:blip r:embed="rId4" cstate="print">
            <a:extLst>
              <a:ext uri="{28A0092B-C50C-407E-A947-70E740481C1C}">
                <a14:useLocalDpi xmlns:a14="http://schemas.microsoft.com/office/drawing/2010/main" val="0"/>
              </a:ext>
            </a:extLst>
          </a:blip>
          <a:srcRect t="15657"/>
          <a:stretch>
            <a:fillRect/>
          </a:stretch>
        </p:blipFill>
        <p:spPr bwMode="auto">
          <a:xfrm>
            <a:off x="748816" y="2516973"/>
            <a:ext cx="1156311" cy="7499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87108" y="2506242"/>
            <a:ext cx="1291638" cy="802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6"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85405" y="1597466"/>
            <a:ext cx="1257980" cy="942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 name="Rettangolo 6"/>
          <p:cNvSpPr/>
          <p:nvPr/>
        </p:nvSpPr>
        <p:spPr>
          <a:xfrm>
            <a:off x="704617" y="3370634"/>
            <a:ext cx="2674130" cy="307777"/>
          </a:xfrm>
          <a:prstGeom prst="rect">
            <a:avLst/>
          </a:prstGeom>
        </p:spPr>
        <p:txBody>
          <a:bodyPr wrap="square">
            <a:spAutoFit/>
          </a:bodyPr>
          <a:lstStyle/>
          <a:p>
            <a:pPr algn="ctr">
              <a:spcBef>
                <a:spcPct val="20000"/>
              </a:spcBef>
              <a:defRPr/>
            </a:pPr>
            <a:r>
              <a:rPr lang="it-IT" sz="1400" b="1" i="1" dirty="0" err="1" smtClean="0">
                <a:latin typeface="+mj-lt"/>
              </a:rPr>
              <a:t>Calibration</a:t>
            </a:r>
            <a:r>
              <a:rPr lang="it-IT" sz="1400" b="1" i="1" dirty="0" smtClean="0">
                <a:latin typeface="+mj-lt"/>
              </a:rPr>
              <a:t> </a:t>
            </a:r>
            <a:r>
              <a:rPr lang="it-IT" sz="1400" b="1" i="1" dirty="0" err="1" smtClean="0">
                <a:latin typeface="+mj-lt"/>
              </a:rPr>
              <a:t>tests</a:t>
            </a:r>
            <a:endParaRPr lang="it-IT" sz="1400" b="1" i="1" dirty="0">
              <a:latin typeface="+mj-lt"/>
            </a:endParaRPr>
          </a:p>
        </p:txBody>
      </p:sp>
      <p:grpSp>
        <p:nvGrpSpPr>
          <p:cNvPr id="8" name="Gruppo 7"/>
          <p:cNvGrpSpPr/>
          <p:nvPr/>
        </p:nvGrpSpPr>
        <p:grpSpPr>
          <a:xfrm>
            <a:off x="4585108" y="1246864"/>
            <a:ext cx="3725563" cy="2586071"/>
            <a:chOff x="3379571" y="1238380"/>
            <a:chExt cx="3725563" cy="2586071"/>
          </a:xfrm>
        </p:grpSpPr>
        <p:grpSp>
          <p:nvGrpSpPr>
            <p:cNvPr id="9" name="Gruppo 8"/>
            <p:cNvGrpSpPr/>
            <p:nvPr/>
          </p:nvGrpSpPr>
          <p:grpSpPr>
            <a:xfrm>
              <a:off x="3379572" y="1238380"/>
              <a:ext cx="3725562" cy="2062851"/>
              <a:chOff x="685800" y="1461633"/>
              <a:chExt cx="8196942" cy="4538663"/>
            </a:xfrm>
          </p:grpSpPr>
          <p:pic>
            <p:nvPicPr>
              <p:cNvPr id="11"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5800" y="1625599"/>
                <a:ext cx="2754312" cy="432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12"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47155" y="1461633"/>
                <a:ext cx="5335587" cy="45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sp>
          <p:nvSpPr>
            <p:cNvPr id="10" name="Rettangolo 9"/>
            <p:cNvSpPr/>
            <p:nvPr/>
          </p:nvSpPr>
          <p:spPr>
            <a:xfrm>
              <a:off x="3379571" y="3301231"/>
              <a:ext cx="3466071" cy="523220"/>
            </a:xfrm>
            <a:prstGeom prst="rect">
              <a:avLst/>
            </a:prstGeom>
          </p:spPr>
          <p:txBody>
            <a:bodyPr wrap="square">
              <a:spAutoFit/>
            </a:bodyPr>
            <a:lstStyle/>
            <a:p>
              <a:pPr algn="ctr">
                <a:spcBef>
                  <a:spcPct val="20000"/>
                </a:spcBef>
                <a:defRPr/>
              </a:pPr>
              <a:r>
                <a:rPr lang="it-IT" sz="1400" b="1" i="1" dirty="0" err="1" smtClean="0">
                  <a:effectLst>
                    <a:outerShdw blurRad="38100" dist="38100" dir="2700000" algn="tl">
                      <a:srgbClr val="C0C0C0"/>
                    </a:outerShdw>
                  </a:effectLst>
                  <a:latin typeface="+mj-lt"/>
                </a:rPr>
                <a:t>Earthquake</a:t>
              </a:r>
              <a:r>
                <a:rPr lang="it-IT" sz="1400" b="1" i="1" dirty="0" smtClean="0">
                  <a:effectLst>
                    <a:outerShdw blurRad="38100" dist="38100" dir="2700000" algn="tl">
                      <a:srgbClr val="C0C0C0"/>
                    </a:outerShdw>
                  </a:effectLst>
                  <a:latin typeface="+mj-lt"/>
                </a:rPr>
                <a:t> </a:t>
              </a:r>
              <a:r>
                <a:rPr lang="it-IT" sz="1400" b="1" i="1" dirty="0" err="1" smtClean="0">
                  <a:effectLst>
                    <a:outerShdw blurRad="38100" dist="38100" dir="2700000" algn="tl">
                      <a:srgbClr val="C0C0C0"/>
                    </a:outerShdw>
                  </a:effectLst>
                  <a:latin typeface="+mj-lt"/>
                </a:rPr>
                <a:t>simulations</a:t>
              </a:r>
              <a:r>
                <a:rPr lang="it-IT" sz="1400" b="1" i="1" dirty="0" smtClean="0">
                  <a:effectLst>
                    <a:outerShdw blurRad="38100" dist="38100" dir="2700000" algn="tl">
                      <a:srgbClr val="C0C0C0"/>
                    </a:outerShdw>
                  </a:effectLst>
                  <a:latin typeface="+mj-lt"/>
                </a:rPr>
                <a:t> on small scale metal frame</a:t>
              </a:r>
              <a:endParaRPr lang="it-IT" sz="1400" b="1" i="1" dirty="0">
                <a:effectLst>
                  <a:outerShdw blurRad="38100" dist="38100" dir="2700000" algn="tl">
                    <a:srgbClr val="C0C0C0"/>
                  </a:outerShdw>
                </a:effectLst>
                <a:latin typeface="+mj-lt"/>
              </a:endParaRPr>
            </a:p>
          </p:txBody>
        </p:sp>
      </p:grpSp>
      <p:grpSp>
        <p:nvGrpSpPr>
          <p:cNvPr id="13" name="Gruppo 12"/>
          <p:cNvGrpSpPr/>
          <p:nvPr/>
        </p:nvGrpSpPr>
        <p:grpSpPr>
          <a:xfrm>
            <a:off x="463827" y="3760357"/>
            <a:ext cx="3169359" cy="1799708"/>
            <a:chOff x="152400" y="1447800"/>
            <a:chExt cx="7380520" cy="4191000"/>
          </a:xfrm>
        </p:grpSpPr>
        <p:pic>
          <p:nvPicPr>
            <p:cNvPr id="14"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2400" y="1447800"/>
              <a:ext cx="3808413"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ttangolo 7"/>
            <p:cNvSpPr>
              <a:spLocks noChangeArrowheads="1"/>
            </p:cNvSpPr>
            <p:nvPr/>
          </p:nvSpPr>
          <p:spPr bwMode="auto">
            <a:xfrm>
              <a:off x="4114800" y="4695825"/>
              <a:ext cx="228600" cy="228600"/>
            </a:xfrm>
            <a:prstGeom prst="rect">
              <a:avLst/>
            </a:prstGeom>
            <a:solidFill>
              <a:srgbClr val="FFC000"/>
            </a:solidFill>
            <a:ln w="9525" algn="ctr">
              <a:solidFill>
                <a:schemeClr val="bg1"/>
              </a:solidFill>
              <a:round/>
              <a:headEnd/>
              <a:tailEnd/>
            </a:ln>
          </p:spPr>
          <p:txBody>
            <a:bodyPr anchor="b"/>
            <a:lstStyle/>
            <a:p>
              <a:pPr algn="r"/>
              <a:endParaRPr lang="it-IT"/>
            </a:p>
          </p:txBody>
        </p:sp>
        <p:sp>
          <p:nvSpPr>
            <p:cNvPr id="16" name="Rettangolo 8"/>
            <p:cNvSpPr>
              <a:spLocks noChangeArrowheads="1"/>
            </p:cNvSpPr>
            <p:nvPr/>
          </p:nvSpPr>
          <p:spPr bwMode="auto">
            <a:xfrm>
              <a:off x="4114800" y="5153025"/>
              <a:ext cx="228600" cy="228600"/>
            </a:xfrm>
            <a:prstGeom prst="rect">
              <a:avLst/>
            </a:prstGeom>
            <a:solidFill>
              <a:srgbClr val="7030A0"/>
            </a:solidFill>
            <a:ln w="9525" algn="ctr">
              <a:solidFill>
                <a:schemeClr val="bg1"/>
              </a:solidFill>
              <a:round/>
              <a:headEnd/>
              <a:tailEnd/>
            </a:ln>
          </p:spPr>
          <p:txBody>
            <a:bodyPr anchor="b"/>
            <a:lstStyle/>
            <a:p>
              <a:pPr algn="r"/>
              <a:endParaRPr lang="it-IT"/>
            </a:p>
          </p:txBody>
        </p:sp>
        <p:sp>
          <p:nvSpPr>
            <p:cNvPr id="17" name="CasellaDiTesto 9"/>
            <p:cNvSpPr txBox="1">
              <a:spLocks noChangeArrowheads="1"/>
            </p:cNvSpPr>
            <p:nvPr/>
          </p:nvSpPr>
          <p:spPr bwMode="auto">
            <a:xfrm>
              <a:off x="4394201" y="4648199"/>
              <a:ext cx="2587049" cy="498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defRPr sz="1200">
                  <a:solidFill>
                    <a:schemeClr val="tx1"/>
                  </a:solidFill>
                  <a:latin typeface="Arial Black" pitchFamily="34" charset="0"/>
                </a:defRPr>
              </a:lvl1pPr>
              <a:lvl2pPr marL="742950" indent="-285750" algn="r" eaLnBrk="0" hangingPunct="0">
                <a:defRPr sz="1200">
                  <a:solidFill>
                    <a:schemeClr val="tx1"/>
                  </a:solidFill>
                  <a:latin typeface="Arial Black" pitchFamily="34" charset="0"/>
                </a:defRPr>
              </a:lvl2pPr>
              <a:lvl3pPr marL="1143000" indent="-228600" algn="r" eaLnBrk="0" hangingPunct="0">
                <a:defRPr sz="1200">
                  <a:solidFill>
                    <a:schemeClr val="tx1"/>
                  </a:solidFill>
                  <a:latin typeface="Arial Black" pitchFamily="34" charset="0"/>
                </a:defRPr>
              </a:lvl3pPr>
              <a:lvl4pPr marL="1600200" indent="-228600" algn="r" eaLnBrk="0" hangingPunct="0">
                <a:defRPr sz="1200">
                  <a:solidFill>
                    <a:schemeClr val="tx1"/>
                  </a:solidFill>
                  <a:latin typeface="Arial Black" pitchFamily="34" charset="0"/>
                </a:defRPr>
              </a:lvl4pPr>
              <a:lvl5pPr marL="2057400" indent="-228600" algn="r" eaLnBrk="0" hangingPunct="0">
                <a:defRPr sz="1200">
                  <a:solidFill>
                    <a:schemeClr val="tx1"/>
                  </a:solidFill>
                  <a:latin typeface="Arial Black" pitchFamily="34" charset="0"/>
                </a:defRPr>
              </a:lvl5pPr>
              <a:lvl6pPr marL="2514600" indent="-228600" algn="r" eaLnBrk="0" fontAlgn="base" hangingPunct="0">
                <a:spcBef>
                  <a:spcPct val="0"/>
                </a:spcBef>
                <a:spcAft>
                  <a:spcPct val="0"/>
                </a:spcAft>
                <a:defRPr sz="1200">
                  <a:solidFill>
                    <a:schemeClr val="tx1"/>
                  </a:solidFill>
                  <a:latin typeface="Arial Black" pitchFamily="34" charset="0"/>
                </a:defRPr>
              </a:lvl6pPr>
              <a:lvl7pPr marL="2971800" indent="-228600" algn="r" eaLnBrk="0" fontAlgn="base" hangingPunct="0">
                <a:spcBef>
                  <a:spcPct val="0"/>
                </a:spcBef>
                <a:spcAft>
                  <a:spcPct val="0"/>
                </a:spcAft>
                <a:defRPr sz="1200">
                  <a:solidFill>
                    <a:schemeClr val="tx1"/>
                  </a:solidFill>
                  <a:latin typeface="Arial Black" pitchFamily="34" charset="0"/>
                </a:defRPr>
              </a:lvl7pPr>
              <a:lvl8pPr marL="3429000" indent="-228600" algn="r" eaLnBrk="0" fontAlgn="base" hangingPunct="0">
                <a:spcBef>
                  <a:spcPct val="0"/>
                </a:spcBef>
                <a:spcAft>
                  <a:spcPct val="0"/>
                </a:spcAft>
                <a:defRPr sz="1200">
                  <a:solidFill>
                    <a:schemeClr val="tx1"/>
                  </a:solidFill>
                  <a:latin typeface="Arial Black" pitchFamily="34" charset="0"/>
                </a:defRPr>
              </a:lvl8pPr>
              <a:lvl9pPr marL="3886200" indent="-228600" algn="r" eaLnBrk="0" fontAlgn="base" hangingPunct="0">
                <a:spcBef>
                  <a:spcPct val="0"/>
                </a:spcBef>
                <a:spcAft>
                  <a:spcPct val="0"/>
                </a:spcAft>
                <a:defRPr sz="1200">
                  <a:solidFill>
                    <a:schemeClr val="tx1"/>
                  </a:solidFill>
                  <a:latin typeface="Arial Black" pitchFamily="34" charset="0"/>
                </a:defRPr>
              </a:lvl9pPr>
            </a:lstStyle>
            <a:p>
              <a:pPr algn="l" eaLnBrk="1" hangingPunct="1"/>
              <a:r>
                <a:rPr lang="it-IT" sz="900" dirty="0">
                  <a:latin typeface="Arial" charset="0"/>
                </a:rPr>
                <a:t>Strain on the carrier</a:t>
              </a:r>
            </a:p>
          </p:txBody>
        </p:sp>
        <p:sp>
          <p:nvSpPr>
            <p:cNvPr id="18" name="CasellaDiTesto 10"/>
            <p:cNvSpPr txBox="1">
              <a:spLocks noChangeArrowheads="1"/>
            </p:cNvSpPr>
            <p:nvPr/>
          </p:nvSpPr>
          <p:spPr bwMode="auto">
            <a:xfrm>
              <a:off x="4419599" y="5073650"/>
              <a:ext cx="3113321" cy="498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r" eaLnBrk="0" hangingPunct="0">
                <a:defRPr sz="1200">
                  <a:solidFill>
                    <a:schemeClr val="tx1"/>
                  </a:solidFill>
                  <a:latin typeface="Arial Black" pitchFamily="34" charset="0"/>
                </a:defRPr>
              </a:lvl1pPr>
              <a:lvl2pPr marL="742950" indent="-285750" algn="r" eaLnBrk="0" hangingPunct="0">
                <a:defRPr sz="1200">
                  <a:solidFill>
                    <a:schemeClr val="tx1"/>
                  </a:solidFill>
                  <a:latin typeface="Arial Black" pitchFamily="34" charset="0"/>
                </a:defRPr>
              </a:lvl2pPr>
              <a:lvl3pPr marL="1143000" indent="-228600" algn="r" eaLnBrk="0" hangingPunct="0">
                <a:defRPr sz="1200">
                  <a:solidFill>
                    <a:schemeClr val="tx1"/>
                  </a:solidFill>
                  <a:latin typeface="Arial Black" pitchFamily="34" charset="0"/>
                </a:defRPr>
              </a:lvl3pPr>
              <a:lvl4pPr marL="1600200" indent="-228600" algn="r" eaLnBrk="0" hangingPunct="0">
                <a:defRPr sz="1200">
                  <a:solidFill>
                    <a:schemeClr val="tx1"/>
                  </a:solidFill>
                  <a:latin typeface="Arial Black" pitchFamily="34" charset="0"/>
                </a:defRPr>
              </a:lvl4pPr>
              <a:lvl5pPr marL="2057400" indent="-228600" algn="r" eaLnBrk="0" hangingPunct="0">
                <a:defRPr sz="1200">
                  <a:solidFill>
                    <a:schemeClr val="tx1"/>
                  </a:solidFill>
                  <a:latin typeface="Arial Black" pitchFamily="34" charset="0"/>
                </a:defRPr>
              </a:lvl5pPr>
              <a:lvl6pPr marL="2514600" indent="-228600" algn="r" eaLnBrk="0" fontAlgn="base" hangingPunct="0">
                <a:spcBef>
                  <a:spcPct val="0"/>
                </a:spcBef>
                <a:spcAft>
                  <a:spcPct val="0"/>
                </a:spcAft>
                <a:defRPr sz="1200">
                  <a:solidFill>
                    <a:schemeClr val="tx1"/>
                  </a:solidFill>
                  <a:latin typeface="Arial Black" pitchFamily="34" charset="0"/>
                </a:defRPr>
              </a:lvl6pPr>
              <a:lvl7pPr marL="2971800" indent="-228600" algn="r" eaLnBrk="0" fontAlgn="base" hangingPunct="0">
                <a:spcBef>
                  <a:spcPct val="0"/>
                </a:spcBef>
                <a:spcAft>
                  <a:spcPct val="0"/>
                </a:spcAft>
                <a:defRPr sz="1200">
                  <a:solidFill>
                    <a:schemeClr val="tx1"/>
                  </a:solidFill>
                  <a:latin typeface="Arial Black" pitchFamily="34" charset="0"/>
                </a:defRPr>
              </a:lvl7pPr>
              <a:lvl8pPr marL="3429000" indent="-228600" algn="r" eaLnBrk="0" fontAlgn="base" hangingPunct="0">
                <a:spcBef>
                  <a:spcPct val="0"/>
                </a:spcBef>
                <a:spcAft>
                  <a:spcPct val="0"/>
                </a:spcAft>
                <a:defRPr sz="1200">
                  <a:solidFill>
                    <a:schemeClr val="tx1"/>
                  </a:solidFill>
                  <a:latin typeface="Arial Black" pitchFamily="34" charset="0"/>
                </a:defRPr>
              </a:lvl8pPr>
              <a:lvl9pPr marL="3886200" indent="-228600" algn="r" eaLnBrk="0" fontAlgn="base" hangingPunct="0">
                <a:spcBef>
                  <a:spcPct val="0"/>
                </a:spcBef>
                <a:spcAft>
                  <a:spcPct val="0"/>
                </a:spcAft>
                <a:defRPr sz="1200">
                  <a:solidFill>
                    <a:schemeClr val="tx1"/>
                  </a:solidFill>
                  <a:latin typeface="Arial Black" pitchFamily="34" charset="0"/>
                </a:defRPr>
              </a:lvl9pPr>
            </a:lstStyle>
            <a:p>
              <a:pPr algn="l" eaLnBrk="1" hangingPunct="1"/>
              <a:r>
                <a:rPr lang="it-IT" sz="900" dirty="0" err="1">
                  <a:latin typeface="Arial" charset="0"/>
                </a:rPr>
                <a:t>Strain</a:t>
              </a:r>
              <a:r>
                <a:rPr lang="it-IT" sz="900" dirty="0">
                  <a:latin typeface="Arial" charset="0"/>
                </a:rPr>
                <a:t> </a:t>
              </a:r>
              <a:r>
                <a:rPr lang="it-IT" sz="900" dirty="0" err="1">
                  <a:latin typeface="Arial" charset="0"/>
                </a:rPr>
                <a:t>outside</a:t>
              </a:r>
              <a:r>
                <a:rPr lang="it-IT" sz="900" dirty="0">
                  <a:latin typeface="Arial" charset="0"/>
                </a:rPr>
                <a:t> the </a:t>
              </a:r>
              <a:r>
                <a:rPr lang="it-IT" sz="900" dirty="0" err="1">
                  <a:latin typeface="Arial" charset="0"/>
                </a:rPr>
                <a:t>carrier</a:t>
              </a:r>
              <a:endParaRPr lang="it-IT" sz="900" dirty="0">
                <a:latin typeface="Arial" charset="0"/>
              </a:endParaRPr>
            </a:p>
          </p:txBody>
        </p:sp>
        <p:pic>
          <p:nvPicPr>
            <p:cNvPr id="19"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62400" y="1447800"/>
              <a:ext cx="3200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 name="Rettangolo 19"/>
          <p:cNvSpPr/>
          <p:nvPr/>
        </p:nvSpPr>
        <p:spPr>
          <a:xfrm>
            <a:off x="748816" y="5658722"/>
            <a:ext cx="2674130" cy="523220"/>
          </a:xfrm>
          <a:prstGeom prst="rect">
            <a:avLst/>
          </a:prstGeom>
        </p:spPr>
        <p:txBody>
          <a:bodyPr wrap="square">
            <a:spAutoFit/>
          </a:bodyPr>
          <a:lstStyle/>
          <a:p>
            <a:pPr algn="ctr">
              <a:spcBef>
                <a:spcPct val="20000"/>
              </a:spcBef>
              <a:defRPr/>
            </a:pPr>
            <a:r>
              <a:rPr lang="it-IT" sz="1400" b="1" i="1" dirty="0" err="1" smtClean="0">
                <a:latin typeface="+mj-lt"/>
              </a:rPr>
              <a:t>Adhesion</a:t>
            </a:r>
            <a:r>
              <a:rPr lang="it-IT" sz="1400" b="1" i="1" dirty="0" smtClean="0">
                <a:latin typeface="+mj-lt"/>
              </a:rPr>
              <a:t> </a:t>
            </a:r>
            <a:r>
              <a:rPr lang="it-IT" sz="1400" b="1" i="1" dirty="0" err="1" smtClean="0">
                <a:latin typeface="+mj-lt"/>
              </a:rPr>
              <a:t>tests</a:t>
            </a:r>
            <a:r>
              <a:rPr lang="it-IT" sz="1400" b="1" i="1" dirty="0" smtClean="0">
                <a:latin typeface="+mj-lt"/>
              </a:rPr>
              <a:t> on </a:t>
            </a:r>
            <a:r>
              <a:rPr lang="it-IT" sz="1400" b="1" i="1" dirty="0" err="1" smtClean="0">
                <a:latin typeface="+mj-lt"/>
              </a:rPr>
              <a:t>strain</a:t>
            </a:r>
            <a:r>
              <a:rPr lang="it-IT" sz="1400" b="1" i="1" dirty="0" smtClean="0">
                <a:latin typeface="+mj-lt"/>
              </a:rPr>
              <a:t> </a:t>
            </a:r>
            <a:r>
              <a:rPr lang="it-IT" sz="1400" b="1" i="1" dirty="0" err="1" smtClean="0">
                <a:latin typeface="+mj-lt"/>
              </a:rPr>
              <a:t>sensor</a:t>
            </a:r>
            <a:r>
              <a:rPr lang="it-IT" sz="1400" b="1" i="1" dirty="0" smtClean="0">
                <a:latin typeface="+mj-lt"/>
              </a:rPr>
              <a:t> </a:t>
            </a:r>
            <a:r>
              <a:rPr lang="it-IT" sz="1400" b="1" i="1" dirty="0" err="1" smtClean="0">
                <a:latin typeface="+mj-lt"/>
              </a:rPr>
              <a:t>support</a:t>
            </a:r>
            <a:r>
              <a:rPr lang="it-IT" sz="1400" b="1" i="1" dirty="0" smtClean="0">
                <a:latin typeface="+mj-lt"/>
              </a:rPr>
              <a:t> </a:t>
            </a:r>
            <a:r>
              <a:rPr lang="it-IT" sz="1400" b="1" i="1" dirty="0" err="1" smtClean="0">
                <a:latin typeface="+mj-lt"/>
              </a:rPr>
              <a:t>layer</a:t>
            </a:r>
            <a:endParaRPr lang="it-IT" sz="1400" b="1" i="1" dirty="0">
              <a:latin typeface="+mj-lt"/>
            </a:endParaRPr>
          </a:p>
        </p:txBody>
      </p:sp>
      <p:grpSp>
        <p:nvGrpSpPr>
          <p:cNvPr id="21" name="Gruppo 20"/>
          <p:cNvGrpSpPr/>
          <p:nvPr/>
        </p:nvGrpSpPr>
        <p:grpSpPr>
          <a:xfrm>
            <a:off x="4447745" y="3841786"/>
            <a:ext cx="3435323" cy="1836039"/>
            <a:chOff x="431800" y="1376363"/>
            <a:chExt cx="7993063" cy="4271962"/>
          </a:xfrm>
        </p:grpSpPr>
        <p:pic>
          <p:nvPicPr>
            <p:cNvPr id="22" name="Immagine 59402"/>
            <p:cNvPicPr>
              <a:picLocks noChangeAspect="1" noChangeArrowheads="1"/>
            </p:cNvPicPr>
            <p:nvPr/>
          </p:nvPicPr>
          <p:blipFill>
            <a:blip r:embed="rId11" cstate="print">
              <a:extLst>
                <a:ext uri="{28A0092B-C50C-407E-A947-70E740481C1C}">
                  <a14:useLocalDpi xmlns:a14="http://schemas.microsoft.com/office/drawing/2010/main" val="0"/>
                </a:ext>
              </a:extLst>
            </a:blip>
            <a:srcRect l="3662" t="5562" r="6406"/>
            <a:stretch>
              <a:fillRect/>
            </a:stretch>
          </p:blipFill>
          <p:spPr bwMode="auto">
            <a:xfrm>
              <a:off x="431800" y="1376363"/>
              <a:ext cx="4597400" cy="281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Immagine 59415"/>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705475" y="1455738"/>
              <a:ext cx="2719388" cy="363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Immagine 156"/>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14400" y="4495800"/>
              <a:ext cx="3962400"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Immagine 157"/>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914400" y="5181600"/>
              <a:ext cx="3962400"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6" name="Rettangolo 25"/>
          <p:cNvSpPr/>
          <p:nvPr/>
        </p:nvSpPr>
        <p:spPr>
          <a:xfrm>
            <a:off x="4937612" y="5678634"/>
            <a:ext cx="2674130" cy="523220"/>
          </a:xfrm>
          <a:prstGeom prst="rect">
            <a:avLst/>
          </a:prstGeom>
        </p:spPr>
        <p:txBody>
          <a:bodyPr wrap="square">
            <a:spAutoFit/>
          </a:bodyPr>
          <a:lstStyle/>
          <a:p>
            <a:pPr algn="ctr">
              <a:spcBef>
                <a:spcPct val="20000"/>
              </a:spcBef>
              <a:defRPr/>
            </a:pPr>
            <a:r>
              <a:rPr lang="it-IT" sz="1400" b="1" i="1" dirty="0" err="1" smtClean="0">
                <a:latin typeface="+mj-lt"/>
              </a:rPr>
              <a:t>Cyclic</a:t>
            </a:r>
            <a:r>
              <a:rPr lang="it-IT" sz="1400" b="1" i="1" dirty="0" smtClean="0">
                <a:latin typeface="+mj-lt"/>
              </a:rPr>
              <a:t> </a:t>
            </a:r>
            <a:r>
              <a:rPr lang="it-IT" sz="1400" b="1" i="1" dirty="0" err="1" smtClean="0">
                <a:latin typeface="+mj-lt"/>
              </a:rPr>
              <a:t>tests</a:t>
            </a:r>
            <a:r>
              <a:rPr lang="it-IT" sz="1400" b="1" i="1" dirty="0" smtClean="0">
                <a:latin typeface="+mj-lt"/>
              </a:rPr>
              <a:t> on small scale </a:t>
            </a:r>
            <a:r>
              <a:rPr lang="it-IT" sz="1400" b="1" i="1" dirty="0" err="1" smtClean="0">
                <a:latin typeface="+mj-lt"/>
              </a:rPr>
              <a:t>rc</a:t>
            </a:r>
            <a:r>
              <a:rPr lang="it-IT" sz="1400" b="1" i="1" dirty="0" smtClean="0">
                <a:latin typeface="+mj-lt"/>
              </a:rPr>
              <a:t> </a:t>
            </a:r>
            <a:r>
              <a:rPr lang="it-IT" sz="1400" b="1" i="1" dirty="0" err="1" smtClean="0">
                <a:latin typeface="+mj-lt"/>
              </a:rPr>
              <a:t>specimens</a:t>
            </a:r>
            <a:endParaRPr lang="it-IT" sz="1400" b="1" i="1" dirty="0">
              <a:latin typeface="+mj-lt"/>
            </a:endParaRPr>
          </a:p>
        </p:txBody>
      </p:sp>
    </p:spTree>
    <p:extLst>
      <p:ext uri="{BB962C8B-B14F-4D97-AF65-F5344CB8AC3E}">
        <p14:creationId xmlns:p14="http://schemas.microsoft.com/office/powerpoint/2010/main" val="3349949554"/>
      </p:ext>
    </p:extLst>
  </p:cSld>
  <p:clrMapOvr>
    <a:masterClrMapping/>
  </p:clrMapOvr>
  <p:timing>
    <p:tnLst>
      <p:par>
        <p:cTn id="1" dur="indefinite" restart="never" nodeType="tmRoot">
          <p:childTnLst>
            <p:video>
              <p:cMediaNode>
                <p:cTn id="2" fill="hold" display="0">
                  <p:stCondLst>
                    <p:cond delay="indefinite"/>
                  </p:stCondLst>
                  <p:endCondLst>
                    <p:cond evt="onNext" delay="0">
                      <p:tgtEl>
                        <p:sldTgt/>
                      </p:tgtEl>
                    </p:cond>
                    <p:cond evt="onPrev" delay="0">
                      <p:tgtEl>
                        <p:sldTgt/>
                      </p:tgtEl>
                    </p:cond>
                  </p:endCondLst>
                </p:cTn>
                <p:tgtEl>
                  <p:spTgt spid="3"/>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capacity-demand</a:t>
            </a:r>
            <a:r>
              <a:rPr lang="it-IT" dirty="0" smtClean="0"/>
              <a:t> design </a:t>
            </a:r>
            <a:r>
              <a:rPr lang="it-IT" dirty="0" err="1" smtClean="0"/>
              <a:t>approach</a:t>
            </a:r>
            <a:endParaRPr lang="it-IT" dirty="0"/>
          </a:p>
        </p:txBody>
      </p:sp>
      <p:grpSp>
        <p:nvGrpSpPr>
          <p:cNvPr id="7" name="Gruppo 6"/>
          <p:cNvGrpSpPr/>
          <p:nvPr/>
        </p:nvGrpSpPr>
        <p:grpSpPr>
          <a:xfrm>
            <a:off x="1556996" y="1391333"/>
            <a:ext cx="5544127" cy="4724347"/>
            <a:chOff x="1479708" y="1169079"/>
            <a:chExt cx="5544127" cy="4724347"/>
          </a:xfrm>
        </p:grpSpPr>
        <p:sp>
          <p:nvSpPr>
            <p:cNvPr id="4" name="Rettangolo 3"/>
            <p:cNvSpPr/>
            <p:nvPr/>
          </p:nvSpPr>
          <p:spPr>
            <a:xfrm>
              <a:off x="3204613" y="1169079"/>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Need definition</a:t>
              </a:r>
            </a:p>
          </p:txBody>
        </p:sp>
        <p:sp>
          <p:nvSpPr>
            <p:cNvPr id="10" name="Rettangolo 9"/>
            <p:cNvSpPr/>
            <p:nvPr/>
          </p:nvSpPr>
          <p:spPr>
            <a:xfrm>
              <a:off x="3204612" y="1642328"/>
              <a:ext cx="2074419" cy="27986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State variable choice</a:t>
              </a:r>
            </a:p>
          </p:txBody>
        </p:sp>
        <p:sp>
          <p:nvSpPr>
            <p:cNvPr id="12" name="Rettangolo 11"/>
            <p:cNvSpPr/>
            <p:nvPr/>
          </p:nvSpPr>
          <p:spPr>
            <a:xfrm>
              <a:off x="3004721" y="2126497"/>
              <a:ext cx="2502774" cy="2808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Accuracy demand definition</a:t>
              </a:r>
            </a:p>
          </p:txBody>
        </p:sp>
        <p:sp>
          <p:nvSpPr>
            <p:cNvPr id="14" name="Rettangolo 13"/>
            <p:cNvSpPr/>
            <p:nvPr/>
          </p:nvSpPr>
          <p:spPr>
            <a:xfrm>
              <a:off x="2941478" y="2658792"/>
              <a:ext cx="2629260" cy="2808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Monitoring strategy definition</a:t>
              </a:r>
            </a:p>
          </p:txBody>
        </p:sp>
        <p:sp>
          <p:nvSpPr>
            <p:cNvPr id="15" name="Rettangolo 14"/>
            <p:cNvSpPr/>
            <p:nvPr/>
          </p:nvSpPr>
          <p:spPr>
            <a:xfrm>
              <a:off x="1810807" y="3205820"/>
              <a:ext cx="5213028" cy="254116"/>
            </a:xfrm>
            <a:prstGeom prst="rect">
              <a:avLst/>
            </a:prstGeom>
            <a:solidFill>
              <a:schemeClr val="accent4"/>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dirty="0" smtClean="0">
                  <a:solidFill>
                    <a:schemeClr val="tx1"/>
                  </a:solidFill>
                  <a:latin typeface="Tw Cen MT" panose="020B0602020104020603" pitchFamily="34" charset="0"/>
                </a:rPr>
                <a:t>Accuracy capacity calculation</a:t>
              </a:r>
            </a:p>
          </p:txBody>
        </p:sp>
        <p:sp>
          <p:nvSpPr>
            <p:cNvPr id="16" name="Rombo 15"/>
            <p:cNvSpPr/>
            <p:nvPr/>
          </p:nvSpPr>
          <p:spPr>
            <a:xfrm>
              <a:off x="2994315" y="3642379"/>
              <a:ext cx="2556468" cy="694108"/>
            </a:xfrm>
            <a:prstGeom prst="diamond">
              <a:avLst/>
            </a:prstGeom>
            <a:solidFill>
              <a:srgbClr val="FFAFA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solidFill>
                    <a:schemeClr val="tx1"/>
                  </a:solidFill>
                  <a:latin typeface="Tw Cen MT" panose="020B0602020104020603" pitchFamily="34" charset="0"/>
                </a:rPr>
                <a:t>Capacity &gt; Demand ?</a:t>
              </a:r>
              <a:endParaRPr lang="en-GB" sz="1600" dirty="0">
                <a:solidFill>
                  <a:schemeClr val="tx1"/>
                </a:solidFill>
                <a:latin typeface="Tw Cen MT" panose="020B0602020104020603" pitchFamily="34" charset="0"/>
              </a:endParaRPr>
            </a:p>
          </p:txBody>
        </p:sp>
        <p:sp>
          <p:nvSpPr>
            <p:cNvPr id="18" name="Figura a mano libera 17"/>
            <p:cNvSpPr/>
            <p:nvPr/>
          </p:nvSpPr>
          <p:spPr>
            <a:xfrm>
              <a:off x="1481004" y="2503033"/>
              <a:ext cx="1754767" cy="1504714"/>
            </a:xfrm>
            <a:custGeom>
              <a:avLst/>
              <a:gdLst>
                <a:gd name="connsiteX0" fmla="*/ 394854 w 1745672"/>
                <a:gd name="connsiteY0" fmla="*/ 2369127 h 2369127"/>
                <a:gd name="connsiteX1" fmla="*/ 0 w 1745672"/>
                <a:gd name="connsiteY1" fmla="*/ 2369127 h 2369127"/>
                <a:gd name="connsiteX2" fmla="*/ 0 w 1745672"/>
                <a:gd name="connsiteY2" fmla="*/ 0 h 2369127"/>
                <a:gd name="connsiteX3" fmla="*/ 1745672 w 1745672"/>
                <a:gd name="connsiteY3" fmla="*/ 0 h 2369127"/>
              </a:gdLst>
              <a:ahLst/>
              <a:cxnLst>
                <a:cxn ang="0">
                  <a:pos x="connsiteX0" y="connsiteY0"/>
                </a:cxn>
                <a:cxn ang="0">
                  <a:pos x="connsiteX1" y="connsiteY1"/>
                </a:cxn>
                <a:cxn ang="0">
                  <a:pos x="connsiteX2" y="connsiteY2"/>
                </a:cxn>
                <a:cxn ang="0">
                  <a:pos x="connsiteX3" y="connsiteY3"/>
                </a:cxn>
              </a:cxnLst>
              <a:rect l="l" t="t" r="r" b="b"/>
              <a:pathLst>
                <a:path w="1745672" h="2369127">
                  <a:moveTo>
                    <a:pt x="394854" y="2369127"/>
                  </a:moveTo>
                  <a:lnTo>
                    <a:pt x="0" y="2369127"/>
                  </a:lnTo>
                  <a:lnTo>
                    <a:pt x="0" y="0"/>
                  </a:lnTo>
                  <a:lnTo>
                    <a:pt x="1745672"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 name="Connettore 2 4"/>
            <p:cNvCxnSpPr/>
            <p:nvPr/>
          </p:nvCxnSpPr>
          <p:spPr>
            <a:xfrm>
              <a:off x="4258694" y="1461640"/>
              <a:ext cx="3464" cy="1824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ttore 2 34"/>
            <p:cNvCxnSpPr/>
            <p:nvPr/>
          </p:nvCxnSpPr>
          <p:spPr>
            <a:xfrm rot="5400000" flipH="1">
              <a:off x="2166033" y="3872953"/>
              <a:ext cx="0" cy="2695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ttore 2 35"/>
            <p:cNvCxnSpPr/>
            <p:nvPr/>
          </p:nvCxnSpPr>
          <p:spPr>
            <a:xfrm flipV="1">
              <a:off x="1481004" y="3653273"/>
              <a:ext cx="0" cy="2695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ttore 2 36"/>
            <p:cNvCxnSpPr/>
            <p:nvPr/>
          </p:nvCxnSpPr>
          <p:spPr>
            <a:xfrm rot="16200000">
              <a:off x="2150857" y="2354388"/>
              <a:ext cx="0" cy="26958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ttore 2 37"/>
            <p:cNvCxnSpPr/>
            <p:nvPr/>
          </p:nvCxnSpPr>
          <p:spPr>
            <a:xfrm flipV="1">
              <a:off x="1479708" y="2635686"/>
              <a:ext cx="0" cy="269588"/>
            </a:xfrm>
            <a:prstGeom prst="straightConnector1">
              <a:avLst/>
            </a:prstGeom>
            <a:ln w="3810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4" name="Rettangolo 43"/>
            <p:cNvSpPr/>
            <p:nvPr/>
          </p:nvSpPr>
          <p:spPr>
            <a:xfrm>
              <a:off x="3373982" y="4267779"/>
              <a:ext cx="526006" cy="17708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200" dirty="0" smtClean="0">
                  <a:solidFill>
                    <a:schemeClr val="tx1"/>
                  </a:solidFill>
                  <a:latin typeface="Tw Cen MT" panose="020B0602020104020603" pitchFamily="34" charset="0"/>
                </a:rPr>
                <a:t>YES</a:t>
              </a:r>
            </a:p>
          </p:txBody>
        </p:sp>
        <p:sp>
          <p:nvSpPr>
            <p:cNvPr id="45" name="Rettangolo 44"/>
            <p:cNvSpPr/>
            <p:nvPr/>
          </p:nvSpPr>
          <p:spPr>
            <a:xfrm>
              <a:off x="1878752" y="3738540"/>
              <a:ext cx="526006" cy="19464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200" dirty="0" smtClean="0">
                  <a:solidFill>
                    <a:schemeClr val="tx1"/>
                  </a:solidFill>
                  <a:latin typeface="Tw Cen MT" panose="020B0602020104020603" pitchFamily="34" charset="0"/>
                </a:rPr>
                <a:t>NO</a:t>
              </a:r>
            </a:p>
          </p:txBody>
        </p:sp>
        <p:cxnSp>
          <p:nvCxnSpPr>
            <p:cNvPr id="46" name="Connettore 2 45"/>
            <p:cNvCxnSpPr/>
            <p:nvPr/>
          </p:nvCxnSpPr>
          <p:spPr>
            <a:xfrm>
              <a:off x="4258694" y="1918208"/>
              <a:ext cx="3464" cy="1824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ttore 2 46"/>
            <p:cNvCxnSpPr/>
            <p:nvPr/>
          </p:nvCxnSpPr>
          <p:spPr>
            <a:xfrm>
              <a:off x="4269085" y="2463392"/>
              <a:ext cx="3464" cy="1824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ttore 2 47"/>
            <p:cNvCxnSpPr/>
            <p:nvPr/>
          </p:nvCxnSpPr>
          <p:spPr>
            <a:xfrm>
              <a:off x="4285026" y="3012956"/>
              <a:ext cx="3464" cy="1824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ttore 2 49"/>
            <p:cNvCxnSpPr/>
            <p:nvPr/>
          </p:nvCxnSpPr>
          <p:spPr>
            <a:xfrm>
              <a:off x="4283272" y="3482145"/>
              <a:ext cx="3464" cy="1824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ttore 2 50"/>
            <p:cNvCxnSpPr/>
            <p:nvPr/>
          </p:nvCxnSpPr>
          <p:spPr>
            <a:xfrm>
              <a:off x="4283272" y="4322477"/>
              <a:ext cx="3464" cy="1824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Rettangolo 54"/>
            <p:cNvSpPr/>
            <p:nvPr/>
          </p:nvSpPr>
          <p:spPr>
            <a:xfrm>
              <a:off x="3030104" y="4567732"/>
              <a:ext cx="2540634" cy="1325694"/>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pPr algn="ctr"/>
              <a:r>
                <a:rPr lang="en-GB" sz="1600" b="1" dirty="0" smtClean="0">
                  <a:solidFill>
                    <a:schemeClr val="tx1"/>
                  </a:solidFill>
                  <a:latin typeface="Tw Cen MT" panose="020B0602020104020603" pitchFamily="34" charset="0"/>
                </a:rPr>
                <a:t>FINAL DESIGN</a:t>
              </a:r>
            </a:p>
            <a:p>
              <a:pPr algn="ctr"/>
              <a:r>
                <a:rPr lang="en-GB" sz="1600" dirty="0" smtClean="0">
                  <a:solidFill>
                    <a:schemeClr val="tx1"/>
                  </a:solidFill>
                  <a:latin typeface="Tw Cen MT" panose="020B0602020104020603" pitchFamily="34" charset="0"/>
                </a:rPr>
                <a:t>Design drawings</a:t>
              </a:r>
            </a:p>
            <a:p>
              <a:pPr algn="ctr"/>
              <a:r>
                <a:rPr lang="en-GB" sz="1600" dirty="0" smtClean="0">
                  <a:solidFill>
                    <a:schemeClr val="tx1"/>
                  </a:solidFill>
                  <a:latin typeface="Tw Cen MT" panose="020B0602020104020603" pitchFamily="34" charset="0"/>
                </a:rPr>
                <a:t>Software</a:t>
              </a:r>
            </a:p>
            <a:p>
              <a:pPr algn="ctr"/>
              <a:r>
                <a:rPr lang="en-GB" sz="1600" dirty="0" smtClean="0">
                  <a:solidFill>
                    <a:schemeClr val="tx1"/>
                  </a:solidFill>
                  <a:latin typeface="Tw Cen MT" panose="020B0602020104020603" pitchFamily="34" charset="0"/>
                </a:rPr>
                <a:t>Installation</a:t>
              </a:r>
            </a:p>
            <a:p>
              <a:pPr algn="ctr"/>
              <a:r>
                <a:rPr lang="en-GB" sz="1600" dirty="0" smtClean="0">
                  <a:solidFill>
                    <a:schemeClr val="tx1"/>
                  </a:solidFill>
                  <a:latin typeface="Tw Cen MT" panose="020B0602020104020603" pitchFamily="34" charset="0"/>
                </a:rPr>
                <a:t>Maintenance Plan</a:t>
              </a:r>
            </a:p>
          </p:txBody>
        </p:sp>
        <p:cxnSp>
          <p:nvCxnSpPr>
            <p:cNvPr id="6" name="Connettore 1 5"/>
            <p:cNvCxnSpPr/>
            <p:nvPr/>
          </p:nvCxnSpPr>
          <p:spPr>
            <a:xfrm>
              <a:off x="1635612" y="4007747"/>
              <a:ext cx="13692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092166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OBJECTIVES</a:t>
            </a:r>
            <a:endParaRPr lang="it-IT" dirty="0"/>
          </a:p>
        </p:txBody>
      </p:sp>
      <p:sp>
        <p:nvSpPr>
          <p:cNvPr id="3" name="Rettangolo 2"/>
          <p:cNvSpPr/>
          <p:nvPr/>
        </p:nvSpPr>
        <p:spPr>
          <a:xfrm>
            <a:off x="0" y="956744"/>
            <a:ext cx="9144001" cy="4708981"/>
          </a:xfrm>
          <a:prstGeom prst="rect">
            <a:avLst/>
          </a:prstGeom>
        </p:spPr>
        <p:txBody>
          <a:bodyPr wrap="square">
            <a:noAutofit/>
          </a:bodyPr>
          <a:lstStyle/>
          <a:p>
            <a:pPr marL="342900" indent="-342900">
              <a:buFont typeface="Wingdings" pitchFamily="2" charset="2"/>
              <a:buChar char="§"/>
            </a:pPr>
            <a:endParaRPr lang="en-US" sz="2000" dirty="0" smtClean="0">
              <a:solidFill>
                <a:srgbClr val="003366"/>
              </a:solidFill>
            </a:endParaRPr>
          </a:p>
          <a:p>
            <a:pPr marL="342900" indent="-342900">
              <a:buFont typeface="Wingdings" pitchFamily="2" charset="2"/>
              <a:buChar char="§"/>
            </a:pPr>
            <a:endParaRPr lang="en-US" sz="2000" dirty="0">
              <a:solidFill>
                <a:srgbClr val="003366"/>
              </a:solidFill>
            </a:endParaRPr>
          </a:p>
          <a:p>
            <a:pPr marL="342900" indent="-342900">
              <a:buFont typeface="Wingdings" pitchFamily="2" charset="2"/>
              <a:buChar char="§"/>
            </a:pPr>
            <a:endParaRPr lang="en-US" sz="2000" dirty="0" smtClean="0">
              <a:solidFill>
                <a:srgbClr val="003366"/>
              </a:solidFill>
            </a:endParaRPr>
          </a:p>
        </p:txBody>
      </p:sp>
      <p:sp>
        <p:nvSpPr>
          <p:cNvPr id="5" name="Rettangolo 4"/>
          <p:cNvSpPr/>
          <p:nvPr/>
        </p:nvSpPr>
        <p:spPr>
          <a:xfrm>
            <a:off x="0" y="1137599"/>
            <a:ext cx="8858250" cy="2840281"/>
          </a:xfrm>
          <a:prstGeom prst="rect">
            <a:avLst/>
          </a:prstGeom>
        </p:spPr>
        <p:txBody>
          <a:bodyPr wrap="square">
            <a:noAutofit/>
          </a:bodyPr>
          <a:lstStyle/>
          <a:p>
            <a:endParaRPr lang="en-US" sz="2000" dirty="0">
              <a:solidFill>
                <a:srgbClr val="003366"/>
              </a:solidFill>
            </a:endParaRPr>
          </a:p>
          <a:p>
            <a:pPr marL="342900" indent="-342900">
              <a:buFont typeface="Wingdings" pitchFamily="2" charset="2"/>
              <a:buChar char="§"/>
            </a:pPr>
            <a:r>
              <a:rPr lang="en-US" sz="2000" dirty="0" smtClean="0">
                <a:solidFill>
                  <a:srgbClr val="003366"/>
                </a:solidFill>
              </a:rPr>
              <a:t>Define a rational </a:t>
            </a:r>
            <a:r>
              <a:rPr lang="en-US" sz="2000" b="1" dirty="0" smtClean="0">
                <a:solidFill>
                  <a:srgbClr val="FF0000"/>
                </a:solidFill>
              </a:rPr>
              <a:t>framework</a:t>
            </a:r>
            <a:r>
              <a:rPr lang="en-US" sz="2000" dirty="0" smtClean="0">
                <a:solidFill>
                  <a:srgbClr val="003366"/>
                </a:solidFill>
              </a:rPr>
              <a:t> for SHM system </a:t>
            </a:r>
            <a:r>
              <a:rPr lang="en-US" sz="2000" b="1" dirty="0" smtClean="0">
                <a:solidFill>
                  <a:srgbClr val="FF0000"/>
                </a:solidFill>
              </a:rPr>
              <a:t>design</a:t>
            </a:r>
            <a:r>
              <a:rPr lang="en-US" sz="2000" dirty="0" smtClean="0">
                <a:solidFill>
                  <a:srgbClr val="003366"/>
                </a:solidFill>
              </a:rPr>
              <a:t> </a:t>
            </a:r>
            <a:r>
              <a:rPr lang="en-US" sz="2000" dirty="0">
                <a:solidFill>
                  <a:srgbClr val="003366"/>
                </a:solidFill>
              </a:rPr>
              <a:t>. </a:t>
            </a:r>
            <a:endParaRPr lang="en-US" sz="2000" dirty="0" smtClean="0">
              <a:solidFill>
                <a:srgbClr val="003366"/>
              </a:solidFill>
            </a:endParaRPr>
          </a:p>
          <a:p>
            <a:pPr marL="342900" indent="-342900">
              <a:buFont typeface="Wingdings" pitchFamily="2" charset="2"/>
              <a:buChar char="§"/>
            </a:pPr>
            <a:endParaRPr lang="en-US" sz="2000" dirty="0">
              <a:solidFill>
                <a:srgbClr val="003366"/>
              </a:solidFill>
            </a:endParaRPr>
          </a:p>
          <a:p>
            <a:pPr marL="342900" indent="-342900">
              <a:buFont typeface="Wingdings" pitchFamily="2" charset="2"/>
              <a:buChar char="§"/>
            </a:pPr>
            <a:r>
              <a:rPr lang="en-US" sz="2000" dirty="0" smtClean="0">
                <a:solidFill>
                  <a:srgbClr val="003366"/>
                </a:solidFill>
              </a:rPr>
              <a:t>In the context of this framework:</a:t>
            </a:r>
          </a:p>
          <a:p>
            <a:pPr marL="342900" indent="-342900">
              <a:buFont typeface="Wingdings" pitchFamily="2" charset="2"/>
              <a:buChar char="§"/>
            </a:pPr>
            <a:endParaRPr lang="en-US" sz="2000" dirty="0" smtClean="0">
              <a:solidFill>
                <a:srgbClr val="003366"/>
              </a:solidFill>
            </a:endParaRPr>
          </a:p>
          <a:p>
            <a:pPr marL="800100" lvl="1" indent="-342900">
              <a:spcAft>
                <a:spcPts val="1200"/>
              </a:spcAft>
              <a:buFont typeface="Wingdings" pitchFamily="2" charset="2"/>
              <a:buChar char="§"/>
            </a:pPr>
            <a:r>
              <a:rPr lang="en-US" sz="2000" dirty="0" smtClean="0">
                <a:solidFill>
                  <a:srgbClr val="003366"/>
                </a:solidFill>
              </a:rPr>
              <a:t>Study </a:t>
            </a:r>
            <a:r>
              <a:rPr lang="en-US" sz="2000" b="1" dirty="0" smtClean="0">
                <a:solidFill>
                  <a:srgbClr val="FF0000"/>
                </a:solidFill>
              </a:rPr>
              <a:t>most relevant aspects </a:t>
            </a:r>
            <a:r>
              <a:rPr lang="en-US" sz="2000" dirty="0" smtClean="0">
                <a:solidFill>
                  <a:srgbClr val="003366"/>
                </a:solidFill>
              </a:rPr>
              <a:t>of monitoring systems based on </a:t>
            </a:r>
            <a:r>
              <a:rPr lang="en-US" sz="2000" b="1" dirty="0" smtClean="0">
                <a:solidFill>
                  <a:srgbClr val="FF0000"/>
                </a:solidFill>
              </a:rPr>
              <a:t>interstory drift monitoring</a:t>
            </a:r>
            <a:r>
              <a:rPr lang="en-US" sz="2000" dirty="0" smtClean="0">
                <a:solidFill>
                  <a:srgbClr val="003366"/>
                </a:solidFill>
              </a:rPr>
              <a:t>;</a:t>
            </a:r>
          </a:p>
          <a:p>
            <a:pPr marL="800100" lvl="1" indent="-342900">
              <a:spcAft>
                <a:spcPts val="1200"/>
              </a:spcAft>
              <a:buFont typeface="Wingdings" pitchFamily="2" charset="2"/>
              <a:buChar char="§"/>
            </a:pPr>
            <a:r>
              <a:rPr lang="en-US" sz="2000" dirty="0" smtClean="0">
                <a:solidFill>
                  <a:srgbClr val="003366"/>
                </a:solidFill>
              </a:rPr>
              <a:t>Evaluate by </a:t>
            </a:r>
            <a:r>
              <a:rPr lang="en-US" sz="2000" b="1" dirty="0" smtClean="0">
                <a:solidFill>
                  <a:srgbClr val="FF0000"/>
                </a:solidFill>
              </a:rPr>
              <a:t>experimental testing </a:t>
            </a:r>
            <a:r>
              <a:rPr lang="en-US" sz="2000" dirty="0" smtClean="0">
                <a:solidFill>
                  <a:srgbClr val="003366"/>
                </a:solidFill>
              </a:rPr>
              <a:t>a monitoring system for </a:t>
            </a:r>
            <a:r>
              <a:rPr lang="en-US" sz="2000" b="1" dirty="0" smtClean="0">
                <a:solidFill>
                  <a:srgbClr val="FF0000"/>
                </a:solidFill>
              </a:rPr>
              <a:t>RC</a:t>
            </a:r>
            <a:r>
              <a:rPr lang="en-US" sz="2000" dirty="0">
                <a:solidFill>
                  <a:srgbClr val="003366"/>
                </a:solidFill>
              </a:rPr>
              <a:t> </a:t>
            </a:r>
            <a:r>
              <a:rPr lang="en-US" sz="2000" dirty="0" smtClean="0">
                <a:solidFill>
                  <a:srgbClr val="003366"/>
                </a:solidFill>
              </a:rPr>
              <a:t>buildings;</a:t>
            </a:r>
          </a:p>
          <a:p>
            <a:pPr marL="800100" lvl="1" indent="-342900">
              <a:spcAft>
                <a:spcPts val="1200"/>
              </a:spcAft>
              <a:buFont typeface="Wingdings" pitchFamily="2" charset="2"/>
              <a:buChar char="§"/>
            </a:pPr>
            <a:r>
              <a:rPr lang="en-US" sz="2000" dirty="0" smtClean="0">
                <a:solidFill>
                  <a:srgbClr val="003366"/>
                </a:solidFill>
              </a:rPr>
              <a:t>Develop a monitoring system for </a:t>
            </a:r>
            <a:r>
              <a:rPr lang="en-US" sz="2000" b="1" dirty="0" smtClean="0">
                <a:solidFill>
                  <a:srgbClr val="FF0000"/>
                </a:solidFill>
              </a:rPr>
              <a:t>precast industrial buildings</a:t>
            </a:r>
            <a:r>
              <a:rPr lang="en-US" sz="2000" dirty="0" smtClean="0">
                <a:solidFill>
                  <a:srgbClr val="003366"/>
                </a:solidFill>
              </a:rPr>
              <a:t>;</a:t>
            </a:r>
          </a:p>
          <a:p>
            <a:pPr marL="800100" lvl="1" indent="-342900">
              <a:spcAft>
                <a:spcPts val="600"/>
              </a:spcAft>
              <a:buFont typeface="Wingdings" pitchFamily="2" charset="2"/>
              <a:buChar char="§"/>
            </a:pPr>
            <a:endParaRPr lang="en-US" sz="2000" dirty="0">
              <a:solidFill>
                <a:srgbClr val="003366"/>
              </a:solidFill>
            </a:endParaRPr>
          </a:p>
          <a:p>
            <a:pPr marL="342900" indent="-342900">
              <a:spcAft>
                <a:spcPts val="600"/>
              </a:spcAft>
              <a:buFont typeface="Wingdings" pitchFamily="2" charset="2"/>
              <a:buChar char="§"/>
            </a:pPr>
            <a:r>
              <a:rPr lang="en-US" sz="2000" dirty="0" smtClean="0">
                <a:solidFill>
                  <a:srgbClr val="003366"/>
                </a:solidFill>
              </a:rPr>
              <a:t>Introduce a </a:t>
            </a:r>
            <a:r>
              <a:rPr lang="en-US" sz="2000" b="1" dirty="0">
                <a:solidFill>
                  <a:srgbClr val="FF0000"/>
                </a:solidFill>
              </a:rPr>
              <a:t>method</a:t>
            </a:r>
            <a:r>
              <a:rPr lang="en-US" sz="2000" b="1" dirty="0">
                <a:solidFill>
                  <a:srgbClr val="003366"/>
                </a:solidFill>
              </a:rPr>
              <a:t> </a:t>
            </a:r>
            <a:r>
              <a:rPr lang="en-US" sz="2000" dirty="0">
                <a:solidFill>
                  <a:srgbClr val="003366"/>
                </a:solidFill>
              </a:rPr>
              <a:t>based on </a:t>
            </a:r>
            <a:r>
              <a:rPr lang="en-US" sz="2000" b="1" dirty="0">
                <a:solidFill>
                  <a:srgbClr val="FF0000"/>
                </a:solidFill>
              </a:rPr>
              <a:t>acceleration and tilt </a:t>
            </a:r>
            <a:r>
              <a:rPr lang="en-US" sz="2000" dirty="0">
                <a:solidFill>
                  <a:srgbClr val="003366"/>
                </a:solidFill>
              </a:rPr>
              <a:t>measurements and present a possible </a:t>
            </a:r>
            <a:r>
              <a:rPr lang="en-US" sz="2000" b="1" dirty="0">
                <a:solidFill>
                  <a:srgbClr val="FF0000"/>
                </a:solidFill>
              </a:rPr>
              <a:t>industrial deployment</a:t>
            </a:r>
            <a:r>
              <a:rPr lang="en-US" sz="2000" b="1" dirty="0">
                <a:solidFill>
                  <a:srgbClr val="003366"/>
                </a:solidFill>
              </a:rPr>
              <a:t>.</a:t>
            </a:r>
          </a:p>
          <a:p>
            <a:pPr marL="800100" lvl="1" indent="-342900">
              <a:buFont typeface="Wingdings" pitchFamily="2" charset="2"/>
              <a:buChar char="§"/>
            </a:pPr>
            <a:endParaRPr lang="en-US" sz="2000" dirty="0">
              <a:solidFill>
                <a:srgbClr val="003366"/>
              </a:solidFill>
            </a:endParaRPr>
          </a:p>
          <a:p>
            <a:pPr marL="342900" indent="-342900">
              <a:buFont typeface="Wingdings" pitchFamily="2" charset="2"/>
              <a:buChar char="§"/>
            </a:pPr>
            <a:endParaRPr lang="en-US" sz="2000" dirty="0">
              <a:solidFill>
                <a:srgbClr val="003366"/>
              </a:solidFill>
            </a:endParaRPr>
          </a:p>
          <a:p>
            <a:pPr marL="342900" indent="-342900">
              <a:buFont typeface="Wingdings" pitchFamily="2" charset="2"/>
              <a:buChar char="§"/>
            </a:pPr>
            <a:endParaRPr lang="en-US" sz="2000" dirty="0" smtClean="0">
              <a:solidFill>
                <a:srgbClr val="003366"/>
              </a:solidFill>
            </a:endParaRPr>
          </a:p>
        </p:txBody>
      </p:sp>
      <p:sp>
        <p:nvSpPr>
          <p:cNvPr id="6" name="Rettangolo 5"/>
          <p:cNvSpPr/>
          <p:nvPr/>
        </p:nvSpPr>
        <p:spPr>
          <a:xfrm>
            <a:off x="0" y="4835276"/>
            <a:ext cx="6340979" cy="1157396"/>
          </a:xfrm>
          <a:prstGeom prst="rect">
            <a:avLst/>
          </a:prstGeom>
        </p:spPr>
        <p:txBody>
          <a:bodyPr wrap="square">
            <a:noAutofit/>
          </a:bodyPr>
          <a:lstStyle/>
          <a:p>
            <a:pPr marL="1257300" lvl="2" indent="-342900">
              <a:buFont typeface="Wingdings" pitchFamily="2" charset="2"/>
              <a:buChar char="§"/>
            </a:pPr>
            <a:endParaRPr lang="en-US" sz="2000" dirty="0" smtClean="0">
              <a:solidFill>
                <a:srgbClr val="FF0000"/>
              </a:solidFill>
            </a:endParaRPr>
          </a:p>
          <a:p>
            <a:pPr marL="342900" indent="-342900">
              <a:buFont typeface="Wingdings" pitchFamily="2" charset="2"/>
              <a:buChar char="§"/>
            </a:pPr>
            <a:endParaRPr lang="en-US" sz="2000" dirty="0">
              <a:solidFill>
                <a:srgbClr val="003366"/>
              </a:solidFill>
            </a:endParaRPr>
          </a:p>
          <a:p>
            <a:pPr marL="342900" indent="-342900">
              <a:buFont typeface="Wingdings" pitchFamily="2" charset="2"/>
              <a:buChar char="§"/>
            </a:pPr>
            <a:endParaRPr lang="en-US" sz="2000" dirty="0">
              <a:solidFill>
                <a:srgbClr val="003366"/>
              </a:solidFill>
            </a:endParaRPr>
          </a:p>
          <a:p>
            <a:pPr marL="342900" indent="-342900">
              <a:buFont typeface="Wingdings" pitchFamily="2" charset="2"/>
              <a:buChar char="§"/>
            </a:pPr>
            <a:endParaRPr lang="en-US" sz="2000" dirty="0" smtClean="0">
              <a:solidFill>
                <a:srgbClr val="003366"/>
              </a:solidFill>
            </a:endParaRPr>
          </a:p>
        </p:txBody>
      </p:sp>
    </p:spTree>
    <p:extLst>
      <p:ext uri="{BB962C8B-B14F-4D97-AF65-F5344CB8AC3E}">
        <p14:creationId xmlns:p14="http://schemas.microsoft.com/office/powerpoint/2010/main" val="402369987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ERRORS</a:t>
            </a:r>
            <a:endParaRPr lang="it-IT" dirty="0"/>
          </a:p>
        </p:txBody>
      </p:sp>
    </p:spTree>
    <p:extLst>
      <p:ext uri="{BB962C8B-B14F-4D97-AF65-F5344CB8AC3E}">
        <p14:creationId xmlns:p14="http://schemas.microsoft.com/office/powerpoint/2010/main" val="4384716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Integrale">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e">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57042</TotalTime>
  <Words>8926</Words>
  <Application>Microsoft Office PowerPoint</Application>
  <PresentationFormat>Presentazione su schermo (4:3)</PresentationFormat>
  <Paragraphs>1622</Paragraphs>
  <Slides>91</Slides>
  <Notes>79</Notes>
  <HiddenSlides>0</HiddenSlides>
  <MMClips>4</MMClips>
  <ScaleCrop>false</ScaleCrop>
  <HeadingPairs>
    <vt:vector size="8" baseType="variant">
      <vt:variant>
        <vt:lpstr>Caratteri utilizzati</vt:lpstr>
      </vt:variant>
      <vt:variant>
        <vt:i4>16</vt:i4>
      </vt:variant>
      <vt:variant>
        <vt:lpstr>Tema</vt:lpstr>
      </vt:variant>
      <vt:variant>
        <vt:i4>1</vt:i4>
      </vt:variant>
      <vt:variant>
        <vt:lpstr>Server OLE incorporati</vt:lpstr>
      </vt:variant>
      <vt:variant>
        <vt:i4>3</vt:i4>
      </vt:variant>
      <vt:variant>
        <vt:lpstr>Titoli diapositive</vt:lpstr>
      </vt:variant>
      <vt:variant>
        <vt:i4>91</vt:i4>
      </vt:variant>
    </vt:vector>
  </HeadingPairs>
  <TitlesOfParts>
    <vt:vector size="111" baseType="lpstr">
      <vt:lpstr>Arial</vt:lpstr>
      <vt:lpstr>Arial Black</vt:lpstr>
      <vt:lpstr>Arial Narrow</vt:lpstr>
      <vt:lpstr>Calibri</vt:lpstr>
      <vt:lpstr>Cambria</vt:lpstr>
      <vt:lpstr>Cambria Math</vt:lpstr>
      <vt:lpstr>Century Gothic</vt:lpstr>
      <vt:lpstr>Courier New</vt:lpstr>
      <vt:lpstr>华文仿宋</vt:lpstr>
      <vt:lpstr>Symbol</vt:lpstr>
      <vt:lpstr>Tahoma</vt:lpstr>
      <vt:lpstr>Times New Roman</vt:lpstr>
      <vt:lpstr>Tw Cen MT</vt:lpstr>
      <vt:lpstr>Tw Cen MT Condensed</vt:lpstr>
      <vt:lpstr>Wingdings</vt:lpstr>
      <vt:lpstr>Wingdings 3</vt:lpstr>
      <vt:lpstr>Integrale</vt:lpstr>
      <vt:lpstr>Equation</vt:lpstr>
      <vt:lpstr>MathType 6.0 Equation</vt:lpstr>
      <vt:lpstr>Documento</vt:lpstr>
      <vt:lpstr>A monitoring method for  after-earthquake  damage evaluation of buildings final exam – 22 April 2015</vt:lpstr>
      <vt:lpstr>MOTIVATION</vt:lpstr>
      <vt:lpstr>RAPID EVALUATION BY MONITORING</vt:lpstr>
      <vt:lpstr>OBJECTIVES</vt:lpstr>
      <vt:lpstr>Presentazione standard di PowerPoint</vt:lpstr>
      <vt:lpstr>SEISMIC SHM </vt:lpstr>
      <vt:lpstr>SEISMIC SHM</vt:lpstr>
      <vt:lpstr>System design vs structural design</vt:lpstr>
      <vt:lpstr>capacity-demand design approach</vt:lpstr>
      <vt:lpstr>EXAMPLE</vt:lpstr>
      <vt:lpstr>CHOICE OF THE STATE VARIABLE</vt:lpstr>
      <vt:lpstr>CHOICE OF THE STATE VARIABLE</vt:lpstr>
      <vt:lpstr>ACCURACY DEMAND DEFINITION</vt:lpstr>
      <vt:lpstr>ACCURACY DEMAND DEFINITION</vt:lpstr>
      <vt:lpstr>DEFINITION OF THE MONITORING STRATEGY</vt:lpstr>
      <vt:lpstr>DEFINITION OF THE MONITORING STRATEGY</vt:lpstr>
      <vt:lpstr>DEFINITION OF THE model</vt:lpstr>
      <vt:lpstr>DEFINITION OF THE model</vt:lpstr>
      <vt:lpstr>Expected capacity</vt:lpstr>
      <vt:lpstr>Expected capacity</vt:lpstr>
      <vt:lpstr>SUMMARY 1</vt:lpstr>
      <vt:lpstr>Presentazione standard di PowerPoint</vt:lpstr>
      <vt:lpstr>Presentazione standard di PowerPoint</vt:lpstr>
      <vt:lpstr>Presentazione standard di PowerPoint</vt:lpstr>
      <vt:lpstr>OBSERVATIONS</vt:lpstr>
      <vt:lpstr>MODEL</vt:lpstr>
      <vt:lpstr>instrumental uncertaintY (1/2)</vt:lpstr>
      <vt:lpstr>INSTRUMENTAL UNCERTAINTY (2/2)</vt:lpstr>
      <vt:lpstr>MODEL UNCERTAINTIES - METHOD</vt:lpstr>
      <vt:lpstr>MODEL UNCERTAINTIES – OUTCOMES 1/2</vt:lpstr>
      <vt:lpstr>MODEL UNCERTAINTIES – OUTCOMES 2/2</vt:lpstr>
      <vt:lpstr>CAPACITY EVALUATION</vt:lpstr>
      <vt:lpstr>CAPACITY EVALUATION</vt:lpstr>
      <vt:lpstr>SUMMARY 2</vt:lpstr>
      <vt:lpstr>Presentazione standard di PowerPoint</vt:lpstr>
      <vt:lpstr>Presentazione standard di PowerPoint</vt:lpstr>
      <vt:lpstr>Presentazione standard di PowerPoint</vt:lpstr>
      <vt:lpstr>System architecture</vt:lpstr>
      <vt:lpstr>MEMSCON WIRELESS ACCELEROMETER</vt:lpstr>
      <vt:lpstr>MEMSCON MONITORING STRATEGY</vt:lpstr>
      <vt:lpstr>TEST on full-scale 3d frame</vt:lpstr>
      <vt:lpstr>SPECIFICATIONS OF THE FRAME</vt:lpstr>
      <vt:lpstr>DYNAMIC TEST - SETUP</vt:lpstr>
      <vt:lpstr>DYNAMIC TEST INSTRUMENTATION</vt:lpstr>
      <vt:lpstr>DYNAMIC TEST – SEQUENCE OF TESTS</vt:lpstr>
      <vt:lpstr>TEST IN ACTION</vt:lpstr>
      <vt:lpstr>OUTCOMES - OBSERVED DAMAGE</vt:lpstr>
      <vt:lpstr>OUTCOMES - DISPLACEMENTS</vt:lpstr>
      <vt:lpstr>MEMSCON IDR MONITORING - evaluation</vt:lpstr>
      <vt:lpstr>Presentazione standard di PowerPoint</vt:lpstr>
      <vt:lpstr>MONITORING OF PRECAST INDUSTRIAL BUILDINGS</vt:lpstr>
      <vt:lpstr>Presentazione standard di PowerPoint</vt:lpstr>
      <vt:lpstr>DISPLACEMENT AT UNMEASURED LOCATION</vt:lpstr>
      <vt:lpstr>incompleteness of the field</vt:lpstr>
      <vt:lpstr>APPLICATION OF THE FRAMEWORK</vt:lpstr>
      <vt:lpstr>MONITORING STRATEGY</vt:lpstr>
      <vt:lpstr>System components</vt:lpstr>
      <vt:lpstr>SOFTWARE</vt:lpstr>
      <vt:lpstr>EXAMPLE</vt:lpstr>
      <vt:lpstr>TYPE A EVALUATION of UNCERTAINTIES</vt:lpstr>
      <vt:lpstr>OUTCOMES </vt:lpstr>
      <vt:lpstr>EVALUATION of the capacity</vt:lpstr>
      <vt:lpstr>SUMMARY 3</vt:lpstr>
      <vt:lpstr>Presentazione standard di PowerPoint</vt:lpstr>
      <vt:lpstr>Presentazione standard di PowerPoint</vt:lpstr>
      <vt:lpstr>PATENT PENDING sensing bar</vt:lpstr>
      <vt:lpstr>OBSERVATIONS</vt:lpstr>
      <vt:lpstr>HOW IT CAN BE USED</vt:lpstr>
      <vt:lpstr>MODEL</vt:lpstr>
      <vt:lpstr>LABORATORY TEST</vt:lpstr>
      <vt:lpstr>PROTOTYPE of the SYSTEM</vt:lpstr>
      <vt:lpstr>INSTALLATION of the PROTOTYPE </vt:lpstr>
      <vt:lpstr>Presentazione standard di PowerPoint</vt:lpstr>
      <vt:lpstr>Presentazione standard di PowerPoint</vt:lpstr>
      <vt:lpstr>Presentazione standard di PowerPoint</vt:lpstr>
      <vt:lpstr>Conclusions</vt:lpstr>
      <vt:lpstr>Future work</vt:lpstr>
      <vt:lpstr>ACkNOWLEDGEMENTS</vt:lpstr>
      <vt:lpstr>A monitoring method for  after-earthquake  damage evaluation of buildings final exam – 22 April 2015</vt:lpstr>
      <vt:lpstr>Presentazione standard di PowerPoint</vt:lpstr>
      <vt:lpstr>SPECIMEN CONSTRUCTION</vt:lpstr>
      <vt:lpstr>SPECIMEN CONSTRUCTION</vt:lpstr>
      <vt:lpstr>Represented building</vt:lpstr>
      <vt:lpstr>SPECIMEN DETAILS</vt:lpstr>
      <vt:lpstr>LPMS</vt:lpstr>
      <vt:lpstr>INPUT DISPLACEMENT</vt:lpstr>
      <vt:lpstr>STRAIN MONITORING</vt:lpstr>
      <vt:lpstr>Presentazione standard di PowerPoint</vt:lpstr>
      <vt:lpstr>testing ON SMALL-SCALE SPECIMENS</vt:lpstr>
      <vt:lpstr>OBJECTIVES</vt:lpstr>
      <vt:lpstr>ERRORS</vt:lpstr>
    </vt:vector>
  </TitlesOfParts>
  <Company>University of Trento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Bayesian logic in structural ID</dc:title>
  <dc:creator>Zonta;CC</dc:creator>
  <cp:lastModifiedBy>Davide Trapani</cp:lastModifiedBy>
  <cp:revision>1242</cp:revision>
  <cp:lastPrinted>2014-03-04T19:13:37Z</cp:lastPrinted>
  <dcterms:created xsi:type="dcterms:W3CDTF">2013-01-28T20:06:48Z</dcterms:created>
  <dcterms:modified xsi:type="dcterms:W3CDTF">2015-04-23T06:45:32Z</dcterms:modified>
</cp:coreProperties>
</file>